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4180-4737-4653-A9FC-2DECFE69333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5627-E4DA-48A9-8F54-A5575F982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48EA4-6290-4087-AC74-5C1B746167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C774-E62A-4795-92A1-FCE4E650DD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C9D1-90ED-41D6-86F9-140E4930C1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 series </a:t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Gastrointestinal tract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Shraddha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Singh, </a:t>
            </a: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Department of Physiology, </a:t>
            </a: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KGMU,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King George's Medical University Recruitment Notification 2013 For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05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Fate of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hydrogen ion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3581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H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formed are exchanged for Na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ions by active transport through blood , which will diffuse or actively be transported to the lumen</a:t>
            </a:r>
            <a:endParaRPr lang="en-US" sz="3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3" descr="pf24_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762000"/>
            <a:ext cx="4343400" cy="5065713"/>
          </a:xfrm>
          <a:noFill/>
        </p:spPr>
      </p:pic>
      <p:sp>
        <p:nvSpPr>
          <p:cNvPr id="7" name="Rectangle 6"/>
          <p:cNvSpPr/>
          <p:nvPr/>
        </p:nvSpPr>
        <p:spPr>
          <a:xfrm>
            <a:off x="5181600" y="762000"/>
            <a:ext cx="3048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Transport of water  from cell to duct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0" y="1500174"/>
            <a:ext cx="4040188" cy="466566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movement of 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Na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to the lumen causes an osmotic gradient causes water to move from blood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ductule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 of the pancreas producing eventually the   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solution</a:t>
            </a:r>
          </a:p>
        </p:txBody>
      </p:sp>
      <p:sp>
        <p:nvSpPr>
          <p:cNvPr id="13317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3" descr="pf24_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143000"/>
            <a:ext cx="4572000" cy="4837113"/>
          </a:xfrm>
          <a:noFill/>
        </p:spPr>
      </p:pic>
      <p:sp>
        <p:nvSpPr>
          <p:cNvPr id="7" name="Rectangle 6"/>
          <p:cNvSpPr/>
          <p:nvPr/>
        </p:nvSpPr>
        <p:spPr>
          <a:xfrm>
            <a:off x="4876800" y="1143000"/>
            <a:ext cx="3276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Pancreatic enzymes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7924800" cy="533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8" descr="18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600200" y="1447800"/>
            <a:ext cx="6172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752600" y="1371600"/>
            <a:ext cx="6096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52600" y="1447800"/>
            <a:ext cx="6248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381000" y="2057400"/>
            <a:ext cx="10668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143000" y="1676400"/>
            <a:ext cx="484188" cy="9779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57200" y="20574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Secretion of Pancreatic Juice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686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Secretion of pancreatic juice is stimulated by: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Secretin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Occurs in response to duodenal pH &lt; 4.5.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Stimulates production of HC0</a:t>
            </a:r>
            <a:r>
              <a:rPr lang="en-US" alt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by pancreas.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Stimulates the liver to secrete HC0</a:t>
            </a:r>
            <a:r>
              <a:rPr lang="en-US" alt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into the bile.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CHOLECYTOKININ(CCK)</a:t>
            </a:r>
            <a:br>
              <a:rPr lang="en-IN" sz="2800" b="1" dirty="0" smtClean="0"/>
            </a:br>
            <a:r>
              <a:rPr lang="en-IN" sz="2800" b="1" dirty="0" smtClean="0"/>
              <a:t>(</a:t>
            </a:r>
            <a:r>
              <a:rPr lang="en-IN" sz="2400" dirty="0" smtClean="0"/>
              <a:t>CCK IS POLYPEPTIDE ,33 AMINOACIDS)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Occur in response to fat &amp;protein content of </a:t>
            </a:r>
            <a:r>
              <a:rPr lang="en-IN" dirty="0" err="1" smtClean="0"/>
              <a:t>chyme</a:t>
            </a:r>
            <a:r>
              <a:rPr lang="en-IN" dirty="0" smtClean="0"/>
              <a:t> in duodenum &amp; upper jejunum from I cells</a:t>
            </a:r>
          </a:p>
          <a:p>
            <a:endParaRPr lang="en-IN" dirty="0" smtClean="0"/>
          </a:p>
          <a:p>
            <a:r>
              <a:rPr lang="en-IN" dirty="0" smtClean="0"/>
              <a:t>Stimulate production of pancreatic enzymes</a:t>
            </a:r>
          </a:p>
          <a:p>
            <a:endParaRPr lang="en-IN" dirty="0" smtClean="0"/>
          </a:p>
          <a:p>
            <a:r>
              <a:rPr lang="en-IN" dirty="0" smtClean="0"/>
              <a:t>Enhance </a:t>
            </a:r>
            <a:r>
              <a:rPr lang="en-IN" dirty="0" err="1" smtClean="0"/>
              <a:t>secretin</a:t>
            </a:r>
            <a:r>
              <a:rPr lang="en-IN" dirty="0" smtClean="0"/>
              <a:t> secretion</a:t>
            </a:r>
          </a:p>
          <a:p>
            <a:endParaRPr lang="en-IN" dirty="0" smtClean="0"/>
          </a:p>
          <a:p>
            <a:r>
              <a:rPr lang="en-IN" dirty="0" smtClean="0"/>
              <a:t>Relaxation of the sphincter of </a:t>
            </a:r>
            <a:r>
              <a:rPr lang="en-IN" dirty="0" err="1" smtClean="0"/>
              <a:t>oddi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Contraction of GB to release bile</a:t>
            </a: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latin typeface="Times New Roman" pitchFamily="18" charset="0"/>
                <a:cs typeface="Times New Roman" pitchFamily="18" charset="0"/>
              </a:rPr>
              <a:t>Mechanism of enzymes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activation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828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Proteolytic enzymes – secreted as inactive precursors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6725" y="3860800"/>
            <a:ext cx="187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  <a:cs typeface="Times New Roman" pitchFamily="18" charset="0"/>
              </a:rPr>
              <a:t>trypsinogen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819400" y="4191000"/>
            <a:ext cx="18288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48200" y="39338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latin typeface="Times New Roman" pitchFamily="18" charset="0"/>
                <a:cs typeface="Times New Roman" pitchFamily="18" charset="0"/>
              </a:rPr>
              <a:t>trypsin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895600" y="3581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enterokinase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227763" y="2636838"/>
            <a:ext cx="2746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latin typeface="Times New Roman" pitchFamily="18" charset="0"/>
                <a:cs typeface="Times New Roman" pitchFamily="18" charset="0"/>
              </a:rPr>
              <a:t>chymotrypsinogen</a:t>
            </a:r>
          </a:p>
          <a:p>
            <a:pPr algn="ctr"/>
            <a:r>
              <a:rPr lang="cs-CZ" sz="240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arboxypeptidase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7467600" y="3429000"/>
            <a:ext cx="4603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705600" y="4114800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chymotrypsin</a:t>
            </a:r>
          </a:p>
          <a:p>
            <a:pPr algn="ctr"/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arboxypeptidase</a:t>
            </a:r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5943600" y="4267200"/>
            <a:ext cx="792163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1524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trypsin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14800" y="1981200"/>
            <a:ext cx="2895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chymotrypsin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114800" y="3886200"/>
            <a:ext cx="4191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Carboxypeptidase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1447800" y="457200"/>
            <a:ext cx="1524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Protein</a:t>
            </a:r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>
            <a:off x="2209800" y="10668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1371600" y="2438400"/>
            <a:ext cx="1752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Peptides</a:t>
            </a:r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 flipH="1" flipV="1">
            <a:off x="2590800" y="1447800"/>
            <a:ext cx="1905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 flipH="1" flipV="1">
            <a:off x="2362200" y="4191000"/>
            <a:ext cx="1676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2286000" y="3276600"/>
            <a:ext cx="0" cy="1752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914400" y="4983163"/>
            <a:ext cx="25146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Amino acids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209800" y="1066800"/>
            <a:ext cx="46038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286000" y="3276600"/>
            <a:ext cx="46038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514600" y="1524000"/>
            <a:ext cx="2133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2438400" y="2209800"/>
            <a:ext cx="1524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590800" y="4191000"/>
            <a:ext cx="1447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0" grpId="0" animBg="1" autoUpdateAnimBg="0"/>
      <p:bldP spid="247821" grpId="0" animBg="1"/>
      <p:bldP spid="247822" grpId="0" animBg="1" autoUpdateAnimBg="0"/>
      <p:bldP spid="247823" grpId="0" animBg="1"/>
      <p:bldP spid="247824" grpId="0" animBg="1"/>
      <p:bldP spid="247825" grpId="0" animBg="1"/>
      <p:bldP spid="24782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22098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Pancreatic alpha amylase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657600" y="1295400"/>
            <a:ext cx="1828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starches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5943600" y="1295400"/>
            <a:ext cx="1828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glycogen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4191000" y="4800600"/>
            <a:ext cx="29718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Disaccharides and trisaccharides</a:t>
            </a:r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715000" y="2057400"/>
            <a:ext cx="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3048000" y="3352800"/>
            <a:ext cx="228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0" y="1828800"/>
            <a:ext cx="152400" cy="281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296400" y="66294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3429000"/>
            <a:ext cx="18923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0" grpId="0" animBg="1" autoUpdateAnimBg="0"/>
      <p:bldP spid="248844" grpId="0" animBg="1" autoUpdateAnimBg="0"/>
      <p:bldP spid="248845" grpId="0" animBg="1" autoUpdateAnimBg="0"/>
      <p:bldP spid="248846" grpId="0" animBg="1" autoUpdateAnimBg="0"/>
      <p:bldP spid="248847" grpId="0" animBg="1"/>
      <p:bldP spid="2488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Regulation of  pancreatic secretion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Cephalic and gastric phase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pancreatic secretions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8153400" cy="50292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Pancreas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Essential exocrine gland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)</a:t>
            </a:r>
          </a:p>
        </p:txBody>
      </p:sp>
      <p:sp>
        <p:nvSpPr>
          <p:cNvPr id="5123" name="Shape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 rtlCol="0">
            <a:normAutofit fontScale="85000"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  Gland with both exocrine and endocrine functions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 Location: retro-peritoneum, 2</a:t>
            </a:r>
            <a:r>
              <a:rPr lang="en-US" baseline="30000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lumbar vertebral level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 15-25 cm long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 60-100 g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Extends in an oblique, transverse position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  Parts of pancreas: head, neck, body and tail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Times New Roman" pitchFamily="18" charset="0"/>
              <a:ea typeface="ＭＳ Ｐゴシック" pitchFamily="-110" charset="-128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Regulation of pancreatic secretion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intestinal phase</a:t>
            </a: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14400"/>
            <a:ext cx="8610600" cy="558482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Regulation of pancreatic secretion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intestinal phase</a:t>
            </a: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14400"/>
            <a:ext cx="8610600" cy="558482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Summary of the pancreatic regulation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495800" y="1066800"/>
            <a:ext cx="4495800" cy="4721225"/>
            <a:chOff x="4784726" y="1066800"/>
            <a:chExt cx="4206875" cy="4144721"/>
          </a:xfrm>
        </p:grpSpPr>
        <p:sp>
          <p:nvSpPr>
            <p:cNvPr id="22542" name="Rectangle 3"/>
            <p:cNvSpPr>
              <a:spLocks noChangeArrowheads="1"/>
            </p:cNvSpPr>
            <p:nvPr/>
          </p:nvSpPr>
          <p:spPr bwMode="auto">
            <a:xfrm>
              <a:off x="4784726" y="1066800"/>
              <a:ext cx="4206875" cy="3693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TextBox 13"/>
            <p:cNvSpPr txBox="1">
              <a:spLocks noChangeArrowheads="1"/>
            </p:cNvSpPr>
            <p:nvPr/>
          </p:nvSpPr>
          <p:spPr bwMode="auto">
            <a:xfrm>
              <a:off x="5882989" y="1752520"/>
              <a:ext cx="1965612" cy="27016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acid chyme in duodenum</a:t>
              </a:r>
            </a:p>
          </p:txBody>
        </p:sp>
        <p:sp>
          <p:nvSpPr>
            <p:cNvPr id="27664" name="TextBox 28"/>
            <p:cNvSpPr txBox="1">
              <a:spLocks noChangeArrowheads="1"/>
            </p:cNvSpPr>
            <p:nvPr/>
          </p:nvSpPr>
          <p:spPr bwMode="auto">
            <a:xfrm>
              <a:off x="4876826" y="1143451"/>
              <a:ext cx="4039016" cy="46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ENDOCRINE CONTROL</a:t>
              </a: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5715000" y="2667001"/>
              <a:ext cx="2362200" cy="45928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enteroendocrine cells stimulated</a:t>
              </a:r>
            </a:p>
          </p:txBody>
        </p:sp>
        <p:sp>
          <p:nvSpPr>
            <p:cNvPr id="22546" name="TextBox 39"/>
            <p:cNvSpPr txBox="1">
              <a:spLocks noChangeArrowheads="1"/>
            </p:cNvSpPr>
            <p:nvPr/>
          </p:nvSpPr>
          <p:spPr bwMode="auto">
            <a:xfrm>
              <a:off x="4953000" y="4752236"/>
              <a:ext cx="1600510" cy="45928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 secretion of bicarbonate ions</a:t>
              </a:r>
            </a:p>
          </p:txBody>
        </p:sp>
        <p:cxnSp>
          <p:nvCxnSpPr>
            <p:cNvPr id="22547" name="Straight Arrow Connector 40"/>
            <p:cNvCxnSpPr>
              <a:cxnSpLocks noChangeShapeType="1"/>
              <a:stCxn id="22543" idx="2"/>
            </p:cNvCxnSpPr>
            <p:nvPr/>
          </p:nvCxnSpPr>
          <p:spPr bwMode="auto">
            <a:xfrm rot="5400000">
              <a:off x="6577843" y="2302847"/>
              <a:ext cx="568112" cy="7793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22548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5397130" y="4356471"/>
              <a:ext cx="637329" cy="158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22549" name="Straight Arrow Connector 44"/>
            <p:cNvCxnSpPr>
              <a:cxnSpLocks noChangeShapeType="1"/>
            </p:cNvCxnSpPr>
            <p:nvPr/>
          </p:nvCxnSpPr>
          <p:spPr bwMode="auto">
            <a:xfrm rot="5400000">
              <a:off x="6286501" y="3086100"/>
              <a:ext cx="685800" cy="457201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22550" name="TextBox 13"/>
            <p:cNvSpPr txBox="1">
              <a:spLocks noChangeArrowheads="1"/>
            </p:cNvSpPr>
            <p:nvPr/>
          </p:nvSpPr>
          <p:spPr bwMode="auto">
            <a:xfrm>
              <a:off x="5029200" y="3733800"/>
              <a:ext cx="1432937" cy="4592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 secretin</a:t>
              </a:r>
            </a:p>
          </p:txBody>
        </p:sp>
        <p:sp>
          <p:nvSpPr>
            <p:cNvPr id="22551" name="TextBox 13"/>
            <p:cNvSpPr txBox="1">
              <a:spLocks noChangeArrowheads="1"/>
            </p:cNvSpPr>
            <p:nvPr/>
          </p:nvSpPr>
          <p:spPr bwMode="auto">
            <a:xfrm>
              <a:off x="6705600" y="3733801"/>
              <a:ext cx="1981200" cy="4592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 cholecystokinin</a:t>
              </a:r>
            </a:p>
          </p:txBody>
        </p:sp>
        <p:cxnSp>
          <p:nvCxnSpPr>
            <p:cNvPr id="22552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7376741" y="4356471"/>
              <a:ext cx="637329" cy="158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22553" name="TextBox 39"/>
            <p:cNvSpPr txBox="1">
              <a:spLocks noChangeArrowheads="1"/>
            </p:cNvSpPr>
            <p:nvPr/>
          </p:nvSpPr>
          <p:spPr bwMode="auto">
            <a:xfrm>
              <a:off x="6934200" y="4724402"/>
              <a:ext cx="1524000" cy="45928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 secretion of enzymes</a:t>
              </a:r>
            </a:p>
          </p:txBody>
        </p:sp>
        <p:cxnSp>
          <p:nvCxnSpPr>
            <p:cNvPr id="22554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5601" y="3124201"/>
              <a:ext cx="685802" cy="380999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2400" y="1066800"/>
            <a:ext cx="4419600" cy="4306888"/>
            <a:chOff x="152400" y="1066800"/>
            <a:chExt cx="4206875" cy="2872267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152400" y="1066800"/>
              <a:ext cx="4206875" cy="3063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4" name="TextBox 28"/>
            <p:cNvSpPr txBox="1">
              <a:spLocks noChangeArrowheads="1"/>
            </p:cNvSpPr>
            <p:nvPr/>
          </p:nvSpPr>
          <p:spPr bwMode="auto">
            <a:xfrm>
              <a:off x="227955" y="1143027"/>
              <a:ext cx="4039144" cy="43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NEURAL CONTROL</a:t>
              </a:r>
            </a:p>
          </p:txBody>
        </p:sp>
        <p:cxnSp>
          <p:nvCxnSpPr>
            <p:cNvPr id="22535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2387225" y="2337175"/>
              <a:ext cx="561138" cy="158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22536" name="TextBox 13"/>
            <p:cNvSpPr txBox="1">
              <a:spLocks noChangeArrowheads="1"/>
            </p:cNvSpPr>
            <p:nvPr/>
          </p:nvSpPr>
          <p:spPr bwMode="auto">
            <a:xfrm>
              <a:off x="457201" y="1752600"/>
              <a:ext cx="1219199" cy="58712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psychic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stimuli</a:t>
              </a:r>
            </a:p>
          </p:txBody>
        </p:sp>
        <p:cxnSp>
          <p:nvCxnSpPr>
            <p:cNvPr id="22537" name="Straight Arrow Connector 26"/>
            <p:cNvCxnSpPr>
              <a:cxnSpLocks noChangeShapeType="1"/>
            </p:cNvCxnSpPr>
            <p:nvPr/>
          </p:nvCxnSpPr>
          <p:spPr bwMode="auto">
            <a:xfrm rot="5400000">
              <a:off x="1790701" y="3390900"/>
              <a:ext cx="533400" cy="1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22538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1332706" y="2323306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22539" name="TextBox 13"/>
            <p:cNvSpPr txBox="1">
              <a:spLocks noChangeArrowheads="1"/>
            </p:cNvSpPr>
            <p:nvPr/>
          </p:nvSpPr>
          <p:spPr bwMode="auto">
            <a:xfrm>
              <a:off x="2590800" y="1762013"/>
              <a:ext cx="1447800" cy="58712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stretch of stomach</a:t>
              </a:r>
            </a:p>
          </p:txBody>
        </p:sp>
        <p:sp>
          <p:nvSpPr>
            <p:cNvPr id="22540" name="TextBox 13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2057387" cy="32842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parasympathetic impulses via vagus nerve</a:t>
              </a:r>
            </a:p>
          </p:txBody>
        </p:sp>
        <p:sp>
          <p:nvSpPr>
            <p:cNvPr id="22541" name="TextBox 13"/>
            <p:cNvSpPr txBox="1">
              <a:spLocks noChangeArrowheads="1"/>
            </p:cNvSpPr>
            <p:nvPr/>
          </p:nvSpPr>
          <p:spPr bwMode="auto">
            <a:xfrm>
              <a:off x="914483" y="3733801"/>
              <a:ext cx="2362117" cy="20526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increased pancreatic secretion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Applied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Acute pancreatitis  (inflammation in pancreas)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Major causes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	Gall stone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Alcohol Ingestion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Minor causes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 secretion of Ach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triglyceridemia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Ingestion of pesticides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Scorpion toxins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Pancreatitis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357298"/>
            <a:ext cx="8229600" cy="4554551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Inflammation of pancreas</a:t>
            </a:r>
          </a:p>
          <a:p>
            <a:r>
              <a:rPr lang="en-IN" dirty="0" smtClean="0"/>
              <a:t>It can be acute or chronic</a:t>
            </a:r>
          </a:p>
          <a:p>
            <a:r>
              <a:rPr lang="en-IN" dirty="0" smtClean="0"/>
              <a:t>Cause-Alcohol (most common)</a:t>
            </a:r>
          </a:p>
          <a:p>
            <a:r>
              <a:rPr lang="en-IN" dirty="0" smtClean="0"/>
              <a:t>            - Gall stone</a:t>
            </a:r>
          </a:p>
          <a:p>
            <a:r>
              <a:rPr lang="en-IN" dirty="0" smtClean="0"/>
              <a:t>Blockage of duct cause accumulation of </a:t>
            </a:r>
            <a:r>
              <a:rPr lang="en-IN" dirty="0" err="1" smtClean="0"/>
              <a:t>panceatic</a:t>
            </a:r>
            <a:r>
              <a:rPr lang="en-IN" dirty="0" smtClean="0"/>
              <a:t> enzyme </a:t>
            </a:r>
            <a:r>
              <a:rPr lang="en-IN" dirty="0" err="1" smtClean="0"/>
              <a:t>trypsinogen</a:t>
            </a:r>
            <a:r>
              <a:rPr lang="en-IN" dirty="0" smtClean="0"/>
              <a:t> which activate into </a:t>
            </a:r>
            <a:r>
              <a:rPr lang="en-IN" dirty="0" err="1" smtClean="0"/>
              <a:t>trypsin</a:t>
            </a:r>
            <a:endParaRPr lang="en-IN" dirty="0" smtClean="0"/>
          </a:p>
          <a:p>
            <a:r>
              <a:rPr lang="en-IN" dirty="0" err="1" smtClean="0"/>
              <a:t>Carboxypolypeptidase,chymotrysin</a:t>
            </a:r>
            <a:r>
              <a:rPr lang="en-IN" dirty="0" smtClean="0"/>
              <a:t> also get activated</a:t>
            </a:r>
          </a:p>
          <a:p>
            <a:r>
              <a:rPr lang="en-IN" dirty="0" smtClean="0"/>
              <a:t>These </a:t>
            </a:r>
            <a:r>
              <a:rPr lang="en-IN" dirty="0" err="1" smtClean="0"/>
              <a:t>proteolytic</a:t>
            </a:r>
            <a:r>
              <a:rPr lang="en-IN" dirty="0" smtClean="0"/>
              <a:t> enzyme digest large portion of pancreas and destroy it.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Lippincott’s Illustrated Reviews: Physiology (2013)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Physiology, Updated second edition (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walter F. Boron, MD, phd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Berne &amp; levy, physiology, sixth edition, updated edition</a:t>
            </a:r>
          </a:p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Ganong’s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Review of Medical Physiology,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26 t h e d i t i o 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ctangle 204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760"/>
          <a:stretch>
            <a:fillRect/>
          </a:stretch>
        </p:blipFill>
        <p:spPr>
          <a:xfrm>
            <a:off x="3505200" y="1295400"/>
            <a:ext cx="5638800" cy="5278438"/>
          </a:xfrm>
          <a:noFill/>
        </p:spPr>
      </p:pic>
      <p:sp>
        <p:nvSpPr>
          <p:cNvPr id="6147" name="Shape 4"/>
          <p:cNvSpPr>
            <a:spLocks noGrp="1"/>
          </p:cNvSpPr>
          <p:nvPr>
            <p:ph type="title" idx="4294967295"/>
          </p:nvPr>
        </p:nvSpPr>
        <p:spPr>
          <a:xfrm>
            <a:off x="1343025" y="457200"/>
            <a:ext cx="7800975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-110" charset="-128"/>
                <a:cs typeface="Times New Roman" pitchFamily="18" charset="0"/>
              </a:rPr>
              <a:t>Physiological anatomy of Pancreas</a:t>
            </a:r>
          </a:p>
        </p:txBody>
      </p:sp>
      <p:pic>
        <p:nvPicPr>
          <p:cNvPr id="5124" name="Rectangl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429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6400800"/>
            <a:ext cx="990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962400" y="63246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086600" y="1447800"/>
            <a:ext cx="1752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Isosceles Triangle 7"/>
          <p:cNvSpPr/>
          <p:nvPr/>
        </p:nvSpPr>
        <p:spPr>
          <a:xfrm>
            <a:off x="2286000" y="2590800"/>
            <a:ext cx="685800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819400" y="2667000"/>
            <a:ext cx="152400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Freeform 9"/>
          <p:cNvSpPr/>
          <p:nvPr/>
        </p:nvSpPr>
        <p:spPr>
          <a:xfrm>
            <a:off x="2330450" y="2824163"/>
            <a:ext cx="266700" cy="271462"/>
          </a:xfrm>
          <a:custGeom>
            <a:avLst/>
            <a:gdLst>
              <a:gd name="connsiteX0" fmla="*/ 4689 w 267036"/>
              <a:gd name="connsiteY0" fmla="*/ 115759 h 271034"/>
              <a:gd name="connsiteX1" fmla="*/ 46892 w 267036"/>
              <a:gd name="connsiteY1" fmla="*/ 101691 h 271034"/>
              <a:gd name="connsiteX2" fmla="*/ 187569 w 267036"/>
              <a:gd name="connsiteY2" fmla="*/ 45420 h 271034"/>
              <a:gd name="connsiteX3" fmla="*/ 215704 w 267036"/>
              <a:gd name="connsiteY3" fmla="*/ 3217 h 271034"/>
              <a:gd name="connsiteX4" fmla="*/ 243840 w 267036"/>
              <a:gd name="connsiteY4" fmla="*/ 31353 h 271034"/>
              <a:gd name="connsiteX5" fmla="*/ 257907 w 267036"/>
              <a:gd name="connsiteY5" fmla="*/ 157962 h 271034"/>
              <a:gd name="connsiteX6" fmla="*/ 243840 w 267036"/>
              <a:gd name="connsiteY6" fmla="*/ 228300 h 271034"/>
              <a:gd name="connsiteX7" fmla="*/ 18757 w 267036"/>
              <a:gd name="connsiteY7" fmla="*/ 172029 h 271034"/>
              <a:gd name="connsiteX8" fmla="*/ 4689 w 267036"/>
              <a:gd name="connsiteY8" fmla="*/ 115759 h 27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36" h="271034">
                <a:moveTo>
                  <a:pt x="4689" y="115759"/>
                </a:moveTo>
                <a:cubicBezTo>
                  <a:pt x="9378" y="104036"/>
                  <a:pt x="33052" y="107014"/>
                  <a:pt x="46892" y="101691"/>
                </a:cubicBezTo>
                <a:cubicBezTo>
                  <a:pt x="94030" y="83561"/>
                  <a:pt x="187569" y="45420"/>
                  <a:pt x="187569" y="45420"/>
                </a:cubicBezTo>
                <a:cubicBezTo>
                  <a:pt x="196947" y="31352"/>
                  <a:pt x="199302" y="7317"/>
                  <a:pt x="215704" y="3217"/>
                </a:cubicBezTo>
                <a:cubicBezTo>
                  <a:pt x="228571" y="0"/>
                  <a:pt x="240350" y="18557"/>
                  <a:pt x="243840" y="31353"/>
                </a:cubicBezTo>
                <a:cubicBezTo>
                  <a:pt x="255013" y="72319"/>
                  <a:pt x="253218" y="115759"/>
                  <a:pt x="257907" y="157962"/>
                </a:cubicBezTo>
                <a:cubicBezTo>
                  <a:pt x="253218" y="181408"/>
                  <a:pt x="267036" y="222501"/>
                  <a:pt x="243840" y="228300"/>
                </a:cubicBezTo>
                <a:cubicBezTo>
                  <a:pt x="112432" y="261152"/>
                  <a:pt x="35257" y="271034"/>
                  <a:pt x="18757" y="172029"/>
                </a:cubicBezTo>
                <a:cubicBezTo>
                  <a:pt x="16444" y="158153"/>
                  <a:pt x="0" y="127482"/>
                  <a:pt x="4689" y="1157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2743200" y="2590800"/>
            <a:ext cx="228600" cy="152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2286000" y="28194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819400" y="2590800"/>
            <a:ext cx="762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22860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4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770938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65532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438400" y="228600"/>
            <a:ext cx="4495800" cy="198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Exocrine pancreatic secretions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pancreas acts as an exocrine gland by producing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pancreatic juice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empties into the small intestine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hepato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pancreatic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ampulla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pancreas also acts as an endocrine gland to produce insulin &amp; glucagon.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Basic functions of pancreatic secretions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It plays an important role: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digestion of lipids proteins and carbohydrates,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metabolism since it produces insulin and other hormones.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neutralizing the pH to become suitable for the action of the pancreatic digestive enzymes.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Composition of normal human pancreatic juice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Na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K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Ca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Mg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 approximately 8.0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Anions: HCO 3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SO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2−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Digestive enzymes (95% of protein in juice)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Exocrine cells –produce 1200 to 1500 ml pancreatic juice /day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latin typeface="Times New Roman" pitchFamily="18" charset="0"/>
                <a:cs typeface="Times New Roman" pitchFamily="18" charset="0"/>
              </a:rPr>
              <a:t>Secretion of water and electrolytes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8" descr="gastr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66246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68313" y="5445125"/>
            <a:ext cx="369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Na, K – the same as in plasma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68313" y="6092825"/>
            <a:ext cx="745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>
                <a:latin typeface="Times New Roman" pitchFamily="18" charset="0"/>
                <a:cs typeface="Times New Roman" pitchFamily="18" charset="0"/>
              </a:rPr>
              <a:t>Bicarbonate concentration – up to 5 times higher than in plasma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Bicarbonate Ion Production in Pancreas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85926"/>
            <a:ext cx="4268788" cy="362427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diffuses to the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ductule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 from blood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combines with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 in presence of CA to form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dissociate into 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actively transported into the lumen.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3" descr="pf24_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066800"/>
            <a:ext cx="4560888" cy="4800600"/>
          </a:xfrm>
          <a:noFill/>
        </p:spPr>
      </p:pic>
      <p:sp>
        <p:nvSpPr>
          <p:cNvPr id="7" name="Rectangle 6"/>
          <p:cNvSpPr/>
          <p:nvPr/>
        </p:nvSpPr>
        <p:spPr>
          <a:xfrm>
            <a:off x="5181600" y="1066800"/>
            <a:ext cx="3276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631</Words>
  <Application>Microsoft Office PowerPoint</Application>
  <PresentationFormat>On-screen Show (4:3)</PresentationFormat>
  <Paragraphs>128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series  Gastrointestinal tract</vt:lpstr>
      <vt:lpstr>Pancreas (Essential exocrine gland)</vt:lpstr>
      <vt:lpstr>Physiological anatomy of Pancreas</vt:lpstr>
      <vt:lpstr>Slide 4</vt:lpstr>
      <vt:lpstr>Exocrine pancreatic secretions</vt:lpstr>
      <vt:lpstr>Basic functions of pancreatic secretions</vt:lpstr>
      <vt:lpstr> Composition of normal human pancreatic juice </vt:lpstr>
      <vt:lpstr>Slide 8</vt:lpstr>
      <vt:lpstr>Bicarbonate Ion Production in Pancreas</vt:lpstr>
      <vt:lpstr>Fate of  hydrogen ion</vt:lpstr>
      <vt:lpstr>Transport of water  from cell to duct</vt:lpstr>
      <vt:lpstr>Pancreatic enzymes</vt:lpstr>
      <vt:lpstr>Secretion of Pancreatic Juice</vt:lpstr>
      <vt:lpstr>CHOLECYTOKININ(CCK) (CCK IS POLYPEPTIDE ,33 AMINOACIDS)</vt:lpstr>
      <vt:lpstr>Slide 15</vt:lpstr>
      <vt:lpstr>Slide 16</vt:lpstr>
      <vt:lpstr>Slide 17</vt:lpstr>
      <vt:lpstr>Regulation of  pancreatic secretion</vt:lpstr>
      <vt:lpstr> Cephalic and gastric phase of pancreatic secretions </vt:lpstr>
      <vt:lpstr> Regulation of pancreatic secretion in intestinal phase </vt:lpstr>
      <vt:lpstr> Regulation of pancreatic secretion in intestinal phase </vt:lpstr>
      <vt:lpstr>Slide 22</vt:lpstr>
      <vt:lpstr>Applied</vt:lpstr>
      <vt:lpstr>Pancreatitis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series  Gastrointestinal tract</dc:title>
  <dc:creator>ACER</dc:creator>
  <cp:lastModifiedBy>ACER</cp:lastModifiedBy>
  <cp:revision>2</cp:revision>
  <dcterms:created xsi:type="dcterms:W3CDTF">2020-06-02T06:50:31Z</dcterms:created>
  <dcterms:modified xsi:type="dcterms:W3CDTF">2020-06-02T07:01:07Z</dcterms:modified>
</cp:coreProperties>
</file>