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AC62CE-DD96-4E30-ACE7-168E7768AE8D}" type="datetimeFigureOut">
              <a:rPr lang="en-US" smtClean="0"/>
              <a:t>6/2/2020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0E32DB-A03C-4830-B3F0-752F3DE42F1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97C40CB-8680-4A43-B8BA-8D4765CEF683}" type="slidenum">
              <a:rPr lang="en-US" altLang="en-US" smtClean="0">
                <a:latin typeface="Arial" charset="0"/>
                <a:ea typeface="MS PGothic" pitchFamily="34" charset="-128"/>
                <a:cs typeface="Arial" charset="0"/>
              </a:rPr>
              <a:pPr/>
              <a:t>27</a:t>
            </a:fld>
            <a:endParaRPr lang="en-US" altLang="en-US" smtClean="0">
              <a:latin typeface="Arial" charset="0"/>
              <a:ea typeface="MS PGothic" pitchFamily="34" charset="-128"/>
              <a:cs typeface="Arial"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xfrm>
            <a:off x="914400" y="4344988"/>
            <a:ext cx="5029200" cy="4113212"/>
          </a:xfrm>
          <a:noFill/>
        </p:spPr>
        <p:txBody>
          <a:bodyPr wrap="square" numCol="1" anchor="t" anchorCtr="0" compatLnSpc="1">
            <a:prstTxWarp prst="textNoShape">
              <a:avLst/>
            </a:prstTxWarp>
          </a:bodyPr>
          <a:lstStyle/>
          <a:p>
            <a:pPr eaLnBrk="1" hangingPunct="1">
              <a:spcBef>
                <a:spcPct val="0"/>
              </a:spcBef>
            </a:pPr>
            <a:endParaRPr lang="fr-CA" smtClean="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28EEE2C-99D0-4382-8542-9EE481F6BF83}" type="slidenum">
              <a:rPr lang="en-US" altLang="en-US" smtClean="0">
                <a:latin typeface="Arial" charset="0"/>
                <a:ea typeface="MS PGothic" pitchFamily="34" charset="-128"/>
                <a:cs typeface="Arial" charset="0"/>
              </a:rPr>
              <a:pPr/>
              <a:t>28</a:t>
            </a:fld>
            <a:endParaRPr lang="en-US" altLang="en-US" smtClean="0">
              <a:latin typeface="Arial" charset="0"/>
              <a:ea typeface="MS PGothic" pitchFamily="34" charset="-128"/>
              <a:cs typeface="Arial" charset="0"/>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xfrm>
            <a:off x="914400" y="4344988"/>
            <a:ext cx="5029200" cy="4113212"/>
          </a:xfrm>
          <a:noFill/>
        </p:spPr>
        <p:txBody>
          <a:bodyPr wrap="square" numCol="1" anchor="t" anchorCtr="0" compatLnSpc="1">
            <a:prstTxWarp prst="textNoShape">
              <a:avLst/>
            </a:prstTxWarp>
          </a:bodyPr>
          <a:lstStyle/>
          <a:p>
            <a:pPr eaLnBrk="1" hangingPunct="1">
              <a:spcBef>
                <a:spcPct val="0"/>
              </a:spcBef>
            </a:pPr>
            <a:r>
              <a:rPr lang="en-US" altLang="en-US" dirty="0" smtClean="0">
                <a:ea typeface="MS PGothic" pitchFamily="34" charset="-128"/>
              </a:rPr>
              <a:t>Factors which impair gallbladder contractility will also increase the likelihood of stone development.  Although progesterone decreases gallbladder contractility, stone formation in pregnant women rarely occurs.  It seems reasonable to propose that lifetime exposure to progesterone in normal women may explain the increase in stone formation compared to men.</a:t>
            </a:r>
          </a:p>
          <a:p>
            <a:pPr eaLnBrk="1" hangingPunct="1">
              <a:spcBef>
                <a:spcPct val="0"/>
              </a:spcBef>
            </a:pPr>
            <a:r>
              <a:rPr lang="en-US" altLang="en-US" dirty="0" smtClean="0">
                <a:ea typeface="MS PGothic" pitchFamily="34" charset="-128"/>
              </a:rPr>
              <a:t>It is very clear that blockade of the common bile duct will affect the entrance not only of bile but pancreatic secretions too into the duodenum.  This can have </a:t>
            </a:r>
            <a:r>
              <a:rPr lang="en-US" altLang="en-US" dirty="0" err="1" smtClean="0">
                <a:ea typeface="MS PGothic" pitchFamily="34" charset="-128"/>
              </a:rPr>
              <a:t>disasterous</a:t>
            </a:r>
            <a:r>
              <a:rPr lang="en-US" altLang="en-US" dirty="0" smtClean="0">
                <a:ea typeface="MS PGothic" pitchFamily="34" charset="-128"/>
              </a:rPr>
              <a:t> results in the pancreas. </a:t>
            </a:r>
            <a:r>
              <a:rPr lang="en-US" altLang="en-US" dirty="0" err="1" smtClean="0">
                <a:ea typeface="MS PGothic" pitchFamily="34" charset="-128"/>
              </a:rPr>
              <a:t>Trypsin</a:t>
            </a:r>
            <a:r>
              <a:rPr lang="en-US" altLang="en-US" dirty="0" smtClean="0">
                <a:ea typeface="MS PGothic" pitchFamily="34" charset="-128"/>
              </a:rPr>
              <a:t> inhibitor is normally able to prevent conversion of active </a:t>
            </a:r>
            <a:r>
              <a:rPr lang="en-US" altLang="en-US" dirty="0" err="1" smtClean="0">
                <a:ea typeface="MS PGothic" pitchFamily="34" charset="-128"/>
              </a:rPr>
              <a:t>trypsin</a:t>
            </a:r>
            <a:r>
              <a:rPr lang="en-US" altLang="en-US" dirty="0" smtClean="0">
                <a:ea typeface="MS PGothic" pitchFamily="34" charset="-128"/>
              </a:rPr>
              <a:t>. However after long periods of stasis, the effect of the inhibitor is lost and </a:t>
            </a:r>
            <a:r>
              <a:rPr lang="en-US" altLang="en-US" dirty="0" err="1" smtClean="0">
                <a:ea typeface="MS PGothic" pitchFamily="34" charset="-128"/>
              </a:rPr>
              <a:t>autodigestion</a:t>
            </a:r>
            <a:r>
              <a:rPr lang="en-US" altLang="en-US" dirty="0" smtClean="0">
                <a:ea typeface="MS PGothic" pitchFamily="34" charset="-128"/>
              </a:rPr>
              <a:t> begins.  Also, trapping bacterial growth can occur once stasis occurs either in the bile or pancreatic ducts.  Infection greatly complicates the clinical picture.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AF751A-D807-49EC-B17A-D69B8A4D23C0}" type="datetimeFigureOut">
              <a:rPr lang="en-US" smtClean="0"/>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480C7-6C2F-4071-A7B2-E793338D5F7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AF751A-D807-49EC-B17A-D69B8A4D23C0}" type="datetimeFigureOut">
              <a:rPr lang="en-US" smtClean="0"/>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480C7-6C2F-4071-A7B2-E793338D5F7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AF751A-D807-49EC-B17A-D69B8A4D23C0}" type="datetimeFigureOut">
              <a:rPr lang="en-US" smtClean="0"/>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480C7-6C2F-4071-A7B2-E793338D5F7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AF751A-D807-49EC-B17A-D69B8A4D23C0}" type="datetimeFigureOut">
              <a:rPr lang="en-US" smtClean="0"/>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480C7-6C2F-4071-A7B2-E793338D5F7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AF751A-D807-49EC-B17A-D69B8A4D23C0}" type="datetimeFigureOut">
              <a:rPr lang="en-US" smtClean="0"/>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480C7-6C2F-4071-A7B2-E793338D5F7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AF751A-D807-49EC-B17A-D69B8A4D23C0}" type="datetimeFigureOut">
              <a:rPr lang="en-US" smtClean="0"/>
              <a:t>6/2/2020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3480C7-6C2F-4071-A7B2-E793338D5F7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AF751A-D807-49EC-B17A-D69B8A4D23C0}" type="datetimeFigureOut">
              <a:rPr lang="en-US" smtClean="0"/>
              <a:t>6/2/2020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3480C7-6C2F-4071-A7B2-E793338D5F7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AF751A-D807-49EC-B17A-D69B8A4D23C0}" type="datetimeFigureOut">
              <a:rPr lang="en-US" smtClean="0"/>
              <a:t>6/2/2020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3480C7-6C2F-4071-A7B2-E793338D5F7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AF751A-D807-49EC-B17A-D69B8A4D23C0}" type="datetimeFigureOut">
              <a:rPr lang="en-US" smtClean="0"/>
              <a:t>6/2/2020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3480C7-6C2F-4071-A7B2-E793338D5F7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AF751A-D807-49EC-B17A-D69B8A4D23C0}" type="datetimeFigureOut">
              <a:rPr lang="en-US" smtClean="0"/>
              <a:t>6/2/2020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3480C7-6C2F-4071-A7B2-E793338D5F7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AF751A-D807-49EC-B17A-D69B8A4D23C0}" type="datetimeFigureOut">
              <a:rPr lang="en-US" smtClean="0"/>
              <a:t>6/2/2020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3480C7-6C2F-4071-A7B2-E793338D5F7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AF751A-D807-49EC-B17A-D69B8A4D23C0}" type="datetimeFigureOut">
              <a:rPr lang="en-US" smtClean="0"/>
              <a:t>6/2/2020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3480C7-6C2F-4071-A7B2-E793338D5F7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4000" dirty="0" smtClean="0">
                <a:solidFill>
                  <a:srgbClr val="002060"/>
                </a:solidFill>
                <a:latin typeface="Times New Roman" pitchFamily="18" charset="0"/>
                <a:cs typeface="Times New Roman" pitchFamily="18" charset="0"/>
              </a:rPr>
              <a:t>Lecture series </a:t>
            </a:r>
            <a:br>
              <a:rPr lang="en-US" sz="4000" dirty="0" smtClean="0">
                <a:solidFill>
                  <a:srgbClr val="002060"/>
                </a:solidFill>
                <a:latin typeface="Times New Roman" pitchFamily="18" charset="0"/>
                <a:cs typeface="Times New Roman" pitchFamily="18" charset="0"/>
              </a:rPr>
            </a:br>
            <a:r>
              <a:rPr lang="en-US" sz="4000" dirty="0" smtClean="0">
                <a:solidFill>
                  <a:srgbClr val="002060"/>
                </a:solidFill>
                <a:latin typeface="Times New Roman" pitchFamily="18" charset="0"/>
                <a:cs typeface="Times New Roman" pitchFamily="18" charset="0"/>
              </a:rPr>
              <a:t>Gastrointestinal tract</a:t>
            </a:r>
            <a:endParaRPr lang="en-US" sz="4000" dirty="0">
              <a:solidFill>
                <a:srgbClr val="002060"/>
              </a:solidFill>
              <a:latin typeface="Times New Roman" pitchFamily="18" charset="0"/>
              <a:cs typeface="Times New Roman" pitchFamily="18" charset="0"/>
            </a:endParaRPr>
          </a:p>
        </p:txBody>
      </p:sp>
      <p:sp>
        <p:nvSpPr>
          <p:cNvPr id="9218" name="Content Placeholder 2"/>
          <p:cNvSpPr>
            <a:spLocks noGrp="1"/>
          </p:cNvSpPr>
          <p:nvPr>
            <p:ph idx="1"/>
          </p:nvPr>
        </p:nvSpPr>
        <p:spPr/>
        <p:txBody>
          <a:bodyPr rtlCol="0">
            <a:normAutofit fontScale="92500" lnSpcReduction="10000"/>
          </a:bodyPr>
          <a:lstStyle/>
          <a:p>
            <a:pPr algn="r" eaLnBrk="1" fontAlgn="auto" hangingPunct="1">
              <a:spcAft>
                <a:spcPts val="0"/>
              </a:spcAft>
              <a:buFont typeface="Wingdings 3" pitchFamily="18" charset="2"/>
              <a:buNone/>
              <a:defRPr/>
            </a:pPr>
            <a:endParaRPr lang="en-US" sz="2800" dirty="0" smtClean="0">
              <a:solidFill>
                <a:srgbClr val="002060"/>
              </a:solidFill>
              <a:latin typeface="Monotype Corsiva" pitchFamily="66" charset="0"/>
            </a:endParaRPr>
          </a:p>
          <a:p>
            <a:pPr algn="r" eaLnBrk="1" fontAlgn="auto" hangingPunct="1">
              <a:spcAft>
                <a:spcPts val="0"/>
              </a:spcAft>
              <a:buFont typeface="Wingdings 3" pitchFamily="18" charset="2"/>
              <a:buNone/>
              <a:defRPr/>
            </a:pPr>
            <a:endParaRPr lang="en-US" sz="2800" dirty="0" smtClean="0">
              <a:solidFill>
                <a:srgbClr val="002060"/>
              </a:solidFill>
              <a:latin typeface="Monotype Corsiva" pitchFamily="66" charset="0"/>
            </a:endParaRPr>
          </a:p>
          <a:p>
            <a:pPr algn="r" eaLnBrk="1" fontAlgn="auto" hangingPunct="1">
              <a:spcAft>
                <a:spcPts val="0"/>
              </a:spcAft>
              <a:buFont typeface="Wingdings 3" pitchFamily="18" charset="2"/>
              <a:buNone/>
              <a:defRPr/>
            </a:pPr>
            <a:endParaRPr lang="en-US" sz="2800" dirty="0" smtClean="0">
              <a:solidFill>
                <a:srgbClr val="002060"/>
              </a:solidFill>
              <a:latin typeface="Monotype Corsiva" pitchFamily="66" charset="0"/>
            </a:endParaRPr>
          </a:p>
          <a:p>
            <a:pPr algn="r" eaLnBrk="1" fontAlgn="auto" hangingPunct="1">
              <a:spcAft>
                <a:spcPts val="0"/>
              </a:spcAft>
              <a:buFont typeface="Wingdings 3" pitchFamily="18" charset="2"/>
              <a:buNone/>
              <a:defRPr/>
            </a:pPr>
            <a:endParaRPr lang="en-US" sz="2800" dirty="0" smtClean="0">
              <a:solidFill>
                <a:srgbClr val="002060"/>
              </a:solidFill>
              <a:latin typeface="Monotype Corsiva" pitchFamily="66" charset="0"/>
            </a:endParaRPr>
          </a:p>
          <a:p>
            <a:pPr algn="r" eaLnBrk="1" fontAlgn="auto" hangingPunct="1">
              <a:spcAft>
                <a:spcPts val="0"/>
              </a:spcAft>
              <a:buFont typeface="Wingdings 3" pitchFamily="18" charset="2"/>
              <a:buNone/>
              <a:defRPr/>
            </a:pPr>
            <a:endParaRPr lang="en-US" sz="2800" dirty="0" smtClean="0">
              <a:solidFill>
                <a:srgbClr val="002060"/>
              </a:solidFill>
              <a:latin typeface="Monotype Corsiva" pitchFamily="66" charset="0"/>
            </a:endParaRPr>
          </a:p>
          <a:p>
            <a:pPr algn="r" eaLnBrk="1" fontAlgn="auto" hangingPunct="1">
              <a:spcAft>
                <a:spcPts val="0"/>
              </a:spcAft>
              <a:buFont typeface="Wingdings 3" pitchFamily="18" charset="2"/>
              <a:buNone/>
              <a:defRPr/>
            </a:pPr>
            <a:endParaRPr lang="en-US" sz="2800" dirty="0" smtClean="0">
              <a:solidFill>
                <a:srgbClr val="002060"/>
              </a:solidFill>
              <a:latin typeface="Monotype Corsiva" pitchFamily="66" charset="0"/>
            </a:endParaRPr>
          </a:p>
          <a:p>
            <a:pPr algn="r" eaLnBrk="1" fontAlgn="auto" hangingPunct="1">
              <a:spcAft>
                <a:spcPts val="0"/>
              </a:spcAft>
              <a:buFont typeface="Wingdings 3" pitchFamily="18" charset="2"/>
              <a:buNone/>
              <a:defRPr/>
            </a:pPr>
            <a:r>
              <a:rPr lang="en-US" sz="3600" dirty="0" smtClean="0">
                <a:latin typeface="Times New Roman" pitchFamily="18" charset="0"/>
                <a:cs typeface="Times New Roman" pitchFamily="18" charset="0"/>
              </a:rPr>
              <a:t>Professor </a:t>
            </a:r>
            <a:r>
              <a:rPr lang="en-US" sz="3600" dirty="0" err="1" smtClean="0">
                <a:latin typeface="Times New Roman" pitchFamily="18" charset="0"/>
                <a:cs typeface="Times New Roman" pitchFamily="18" charset="0"/>
              </a:rPr>
              <a:t>Shraddha</a:t>
            </a:r>
            <a:r>
              <a:rPr lang="en-US" sz="3600" dirty="0" smtClean="0">
                <a:latin typeface="Times New Roman" pitchFamily="18" charset="0"/>
                <a:cs typeface="Times New Roman" pitchFamily="18" charset="0"/>
              </a:rPr>
              <a:t> Singh, </a:t>
            </a:r>
          </a:p>
          <a:p>
            <a:pPr algn="r" eaLnBrk="1" fontAlgn="auto" hangingPunct="1">
              <a:spcAft>
                <a:spcPts val="0"/>
              </a:spcAft>
              <a:buFont typeface="Wingdings 3" pitchFamily="18" charset="2"/>
              <a:buNone/>
              <a:defRPr/>
            </a:pPr>
            <a:r>
              <a:rPr lang="en-US" sz="3600" dirty="0" smtClean="0">
                <a:latin typeface="Times New Roman" pitchFamily="18" charset="0"/>
                <a:cs typeface="Times New Roman" pitchFamily="18" charset="0"/>
              </a:rPr>
              <a:t>Department of Physiology, </a:t>
            </a:r>
          </a:p>
          <a:p>
            <a:pPr algn="r" eaLnBrk="1" fontAlgn="auto" hangingPunct="1">
              <a:spcAft>
                <a:spcPts val="0"/>
              </a:spcAft>
              <a:buFont typeface="Wingdings 3" pitchFamily="18" charset="2"/>
              <a:buNone/>
              <a:defRPr/>
            </a:pPr>
            <a:r>
              <a:rPr lang="en-US" sz="3600" dirty="0" smtClean="0">
                <a:latin typeface="Times New Roman" pitchFamily="18" charset="0"/>
                <a:cs typeface="Times New Roman" pitchFamily="18" charset="0"/>
              </a:rPr>
              <a:t>KGMU, </a:t>
            </a:r>
            <a:r>
              <a:rPr lang="en-US" sz="3600" dirty="0" err="1" smtClean="0">
                <a:latin typeface="Times New Roman" pitchFamily="18" charset="0"/>
                <a:cs typeface="Times New Roman" pitchFamily="18" charset="0"/>
              </a:rPr>
              <a:t>Lucknow</a:t>
            </a:r>
            <a:endParaRPr lang="en-US" sz="3600" dirty="0" smtClean="0">
              <a:latin typeface="Times New Roman" pitchFamily="18" charset="0"/>
              <a:cs typeface="Times New Roman" pitchFamily="18" charset="0"/>
            </a:endParaRPr>
          </a:p>
        </p:txBody>
      </p:sp>
      <p:pic>
        <p:nvPicPr>
          <p:cNvPr id="2052" name="Picture 5" descr="King George's Medical University Recruitment Notification 2013 For The ..."/>
          <p:cNvPicPr>
            <a:picLocks noChangeAspect="1" noChangeArrowheads="1"/>
          </p:cNvPicPr>
          <p:nvPr/>
        </p:nvPicPr>
        <p:blipFill>
          <a:blip r:embed="rId2"/>
          <a:srcRect/>
          <a:stretch>
            <a:fillRect/>
          </a:stretch>
        </p:blipFill>
        <p:spPr bwMode="auto">
          <a:xfrm>
            <a:off x="3657600" y="1905000"/>
            <a:ext cx="2133600" cy="22860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defRPr/>
            </a:pPr>
            <a:r>
              <a:rPr lang="en-US" sz="4000" dirty="0" smtClean="0">
                <a:solidFill>
                  <a:schemeClr val="accent2">
                    <a:lumMod val="75000"/>
                  </a:schemeClr>
                </a:solidFill>
                <a:latin typeface="Times New Roman" pitchFamily="18" charset="0"/>
                <a:cs typeface="Times New Roman" pitchFamily="18" charset="0"/>
              </a:rPr>
              <a:t>Hepatic and </a:t>
            </a:r>
            <a:r>
              <a:rPr lang="en-US" sz="4000" dirty="0" err="1" smtClean="0">
                <a:solidFill>
                  <a:schemeClr val="accent2">
                    <a:lumMod val="75000"/>
                  </a:schemeClr>
                </a:solidFill>
                <a:latin typeface="Times New Roman" pitchFamily="18" charset="0"/>
                <a:cs typeface="Times New Roman" pitchFamily="18" charset="0"/>
              </a:rPr>
              <a:t>Biliary</a:t>
            </a:r>
            <a:r>
              <a:rPr lang="en-US" sz="4000" dirty="0" smtClean="0">
                <a:solidFill>
                  <a:schemeClr val="accent2">
                    <a:lumMod val="75000"/>
                  </a:schemeClr>
                </a:solidFill>
                <a:latin typeface="Times New Roman" pitchFamily="18" charset="0"/>
                <a:cs typeface="Times New Roman" pitchFamily="18" charset="0"/>
              </a:rPr>
              <a:t> Bile Composition</a:t>
            </a:r>
            <a:endParaRPr lang="en-IN" sz="4000" dirty="0"/>
          </a:p>
        </p:txBody>
      </p:sp>
      <p:pic>
        <p:nvPicPr>
          <p:cNvPr id="18435" name="Picture 2"/>
          <p:cNvPicPr>
            <a:picLocks noGrp="1" noChangeAspect="1" noChangeArrowheads="1"/>
          </p:cNvPicPr>
          <p:nvPr>
            <p:ph idx="1"/>
          </p:nvPr>
        </p:nvPicPr>
        <p:blipFill>
          <a:blip r:embed="rId2"/>
          <a:srcRect/>
          <a:stretch>
            <a:fillRect/>
          </a:stretch>
        </p:blipFill>
        <p:spPr>
          <a:xfrm>
            <a:off x="685800" y="1219200"/>
            <a:ext cx="7467600" cy="5486400"/>
          </a:xfrm>
          <a:noFill/>
        </p:spPr>
      </p:pic>
      <p:sp>
        <p:nvSpPr>
          <p:cNvPr id="5" name="Rectangle 4"/>
          <p:cNvSpPr/>
          <p:nvPr/>
        </p:nvSpPr>
        <p:spPr>
          <a:xfrm>
            <a:off x="762000" y="1143000"/>
            <a:ext cx="4191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6" name="Rectangle 5"/>
          <p:cNvSpPr/>
          <p:nvPr/>
        </p:nvSpPr>
        <p:spPr>
          <a:xfrm>
            <a:off x="838200" y="1371600"/>
            <a:ext cx="5257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33600" y="1981200"/>
            <a:ext cx="52578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solidFill>
                  <a:schemeClr val="bg1"/>
                </a:solidFill>
                <a:latin typeface="Times New Roman" pitchFamily="18" charset="0"/>
                <a:cs typeface="Times New Roman" pitchFamily="18" charset="0"/>
              </a:rPr>
              <a:t>Bile acids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15962"/>
          </a:xfrm>
        </p:spPr>
        <p:txBody>
          <a:bodyPr rtlCol="0">
            <a:normAutofit fontScale="90000"/>
          </a:bodyPr>
          <a:lstStyle/>
          <a:p>
            <a:pPr eaLnBrk="1" fontAlgn="auto" hangingPunct="1">
              <a:spcAft>
                <a:spcPts val="0"/>
              </a:spcAft>
              <a:defRPr/>
            </a:pPr>
            <a:r>
              <a:rPr lang="en-US" dirty="0" smtClean="0"/>
              <a:t/>
            </a:r>
            <a:br>
              <a:rPr lang="en-US" dirty="0" smtClean="0"/>
            </a:br>
            <a:r>
              <a:rPr lang="en-US" dirty="0" smtClean="0">
                <a:solidFill>
                  <a:schemeClr val="accent2">
                    <a:lumMod val="75000"/>
                  </a:schemeClr>
                </a:solidFill>
                <a:latin typeface="Times New Roman" pitchFamily="18" charset="0"/>
                <a:cs typeface="Times New Roman" pitchFamily="18" charset="0"/>
              </a:rPr>
              <a:t>Bile Acid Synthesis</a:t>
            </a:r>
            <a:r>
              <a:rPr lang="en-US" dirty="0" smtClean="0"/>
              <a:t/>
            </a:r>
            <a:br>
              <a:rPr lang="en-US" dirty="0" smtClean="0"/>
            </a:br>
            <a:endParaRPr lang="en-US" dirty="0"/>
          </a:p>
        </p:txBody>
      </p:sp>
      <p:sp>
        <p:nvSpPr>
          <p:cNvPr id="20483" name="Content Placeholder 1"/>
          <p:cNvSpPr>
            <a:spLocks noGrp="1"/>
          </p:cNvSpPr>
          <p:nvPr>
            <p:ph idx="1"/>
          </p:nvPr>
        </p:nvSpPr>
        <p:spPr/>
        <p:txBody>
          <a:bodyPr>
            <a:normAutofit/>
          </a:bodyPr>
          <a:lstStyle/>
          <a:p>
            <a:pPr eaLnBrk="1" hangingPunct="1"/>
            <a:r>
              <a:rPr lang="en-US" sz="2800" dirty="0" smtClean="0">
                <a:latin typeface="Times New Roman" pitchFamily="18" charset="0"/>
                <a:cs typeface="Times New Roman" pitchFamily="18" charset="0"/>
              </a:rPr>
              <a:t>Bile acids are produced by </a:t>
            </a:r>
            <a:r>
              <a:rPr lang="en-US" sz="2800" dirty="0" err="1" smtClean="0">
                <a:latin typeface="Times New Roman" pitchFamily="18" charset="0"/>
                <a:cs typeface="Times New Roman" pitchFamily="18" charset="0"/>
              </a:rPr>
              <a:t>hepatocytes</a:t>
            </a:r>
            <a:r>
              <a:rPr lang="en-US" sz="2800" dirty="0" smtClean="0">
                <a:latin typeface="Times New Roman" pitchFamily="18" charset="0"/>
                <a:cs typeface="Times New Roman" pitchFamily="18" charset="0"/>
              </a:rPr>
              <a:t> as end products of cholesterol metabolism. </a:t>
            </a:r>
          </a:p>
          <a:p>
            <a:pPr eaLnBrk="1" hangingPunct="1"/>
            <a:endParaRPr lang="en-US" sz="2800" dirty="0" smtClean="0">
              <a:latin typeface="Times New Roman" pitchFamily="18" charset="0"/>
              <a:cs typeface="Times New Roman" pitchFamily="18" charset="0"/>
            </a:endParaRPr>
          </a:p>
          <a:p>
            <a:pPr eaLnBrk="1" hangingPunct="1"/>
            <a:r>
              <a:rPr lang="en-US" sz="2800" dirty="0" smtClean="0">
                <a:latin typeface="Times New Roman" pitchFamily="18" charset="0"/>
                <a:cs typeface="Times New Roman" pitchFamily="18" charset="0"/>
              </a:rPr>
              <a:t>Cholesterol is selectively metabolized by a series of enzymes that result in the formation of bile acid</a:t>
            </a:r>
          </a:p>
          <a:p>
            <a:pPr eaLnBrk="1" hangingPunct="1"/>
            <a:endParaRPr lang="en-US" sz="2800" dirty="0" smtClean="0">
              <a:latin typeface="Times New Roman" pitchFamily="18" charset="0"/>
              <a:cs typeface="Times New Roman" pitchFamily="18" charset="0"/>
            </a:endParaRPr>
          </a:p>
          <a:p>
            <a:pPr eaLnBrk="1" hangingPunct="1"/>
            <a:r>
              <a:rPr lang="en-US" sz="2800" dirty="0" err="1" smtClean="0">
                <a:latin typeface="Times New Roman" pitchFamily="18" charset="0"/>
                <a:cs typeface="Times New Roman" pitchFamily="18" charset="0"/>
              </a:rPr>
              <a:t>Chenodeoxycholic</a:t>
            </a:r>
            <a:r>
              <a:rPr lang="en-US" sz="2800" dirty="0" smtClean="0">
                <a:latin typeface="Times New Roman" pitchFamily="18" charset="0"/>
                <a:cs typeface="Times New Roman" pitchFamily="18" charset="0"/>
              </a:rPr>
              <a:t> acid and </a:t>
            </a:r>
            <a:r>
              <a:rPr lang="en-US" sz="2800" dirty="0" err="1" smtClean="0">
                <a:latin typeface="Times New Roman" pitchFamily="18" charset="0"/>
                <a:cs typeface="Times New Roman" pitchFamily="18" charset="0"/>
              </a:rPr>
              <a:t>cholic</a:t>
            </a:r>
            <a:r>
              <a:rPr lang="en-US" sz="2800" dirty="0" smtClean="0">
                <a:latin typeface="Times New Roman" pitchFamily="18" charset="0"/>
                <a:cs typeface="Times New Roman" pitchFamily="18" charset="0"/>
              </a:rPr>
              <a:t> acid are referred to as primary bile acids because they are synthesized by the </a:t>
            </a:r>
            <a:r>
              <a:rPr lang="en-US" sz="2800" dirty="0" err="1" smtClean="0">
                <a:latin typeface="Times New Roman" pitchFamily="18" charset="0"/>
                <a:cs typeface="Times New Roman" pitchFamily="18" charset="0"/>
              </a:rPr>
              <a:t>hepatocyte</a:t>
            </a:r>
            <a:r>
              <a:rPr lang="en-US" sz="2800"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2">
                    <a:lumMod val="75000"/>
                  </a:schemeClr>
                </a:solidFill>
                <a:latin typeface="Times New Roman" pitchFamily="18" charset="0"/>
                <a:cs typeface="Times New Roman" pitchFamily="18" charset="0"/>
              </a:rPr>
              <a:t>Bile acids</a:t>
            </a:r>
          </a:p>
        </p:txBody>
      </p:sp>
      <p:sp>
        <p:nvSpPr>
          <p:cNvPr id="21507" name="Content Placeholder 2"/>
          <p:cNvSpPr>
            <a:spLocks noGrp="1"/>
          </p:cNvSpPr>
          <p:nvPr>
            <p:ph idx="1"/>
          </p:nvPr>
        </p:nvSpPr>
        <p:spPr/>
        <p:txBody>
          <a:bodyPr/>
          <a:lstStyle/>
          <a:p>
            <a:pPr eaLnBrk="1" hangingPunct="1"/>
            <a:r>
              <a:rPr lang="en-US" smtClean="0">
                <a:solidFill>
                  <a:srgbClr val="FF0000"/>
                </a:solidFill>
                <a:latin typeface="Times New Roman" pitchFamily="18" charset="0"/>
                <a:cs typeface="Times New Roman" pitchFamily="18" charset="0"/>
              </a:rPr>
              <a:t>cholic acid &amp; chenodeoxycholic acid </a:t>
            </a:r>
            <a:r>
              <a:rPr lang="en-US" sz="2800" smtClean="0">
                <a:latin typeface="Times New Roman" pitchFamily="18" charset="0"/>
                <a:cs typeface="Times New Roman" pitchFamily="18" charset="0"/>
              </a:rPr>
              <a:t>reach duodenum through bile and in the small intestine and colon </a:t>
            </a:r>
            <a:endParaRPr lang="en-US" smtClean="0">
              <a:latin typeface="Times New Roman" pitchFamily="18" charset="0"/>
              <a:cs typeface="Times New Roman" pitchFamily="18" charset="0"/>
            </a:endParaRPr>
          </a:p>
          <a:p>
            <a:pPr eaLnBrk="1" hangingPunct="1"/>
            <a:endParaRPr lang="en-US" smtClean="0">
              <a:solidFill>
                <a:srgbClr val="002060"/>
              </a:solidFill>
              <a:latin typeface="Times New Roman" pitchFamily="18" charset="0"/>
              <a:cs typeface="Times New Roman" pitchFamily="18" charset="0"/>
            </a:endParaRPr>
          </a:p>
          <a:p>
            <a:pPr eaLnBrk="1" hangingPunct="1"/>
            <a:r>
              <a:rPr lang="en-US" sz="2800" smtClean="0">
                <a:latin typeface="Times New Roman" pitchFamily="18" charset="0"/>
                <a:cs typeface="Times New Roman" pitchFamily="18" charset="0"/>
              </a:rPr>
              <a:t>they are converted into secondary bile acids- </a:t>
            </a:r>
            <a:r>
              <a:rPr lang="en-US" smtClean="0">
                <a:solidFill>
                  <a:srgbClr val="AA066F"/>
                </a:solidFill>
                <a:latin typeface="Times New Roman" pitchFamily="18" charset="0"/>
                <a:cs typeface="Times New Roman" pitchFamily="18" charset="0"/>
              </a:rPr>
              <a:t>deoxycholic acid and lithocholic acid </a:t>
            </a:r>
            <a:r>
              <a:rPr lang="en-US" smtClean="0">
                <a:solidFill>
                  <a:srgbClr val="002060"/>
                </a:solidFill>
                <a:latin typeface="Times New Roman" pitchFamily="18" charset="0"/>
                <a:cs typeface="Times New Roman" pitchFamily="18" charset="0"/>
              </a:rPr>
              <a:t>by </a:t>
            </a:r>
            <a:r>
              <a:rPr lang="en-US" sz="2800" smtClean="0">
                <a:latin typeface="Times New Roman" pitchFamily="18" charset="0"/>
                <a:cs typeface="Times New Roman" pitchFamily="18" charset="0"/>
              </a:rPr>
              <a:t>bacterial action.</a:t>
            </a:r>
            <a:endParaRPr 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3050"/>
            <a:ext cx="8229600" cy="641350"/>
          </a:xfrm>
        </p:spPr>
        <p:txBody>
          <a:bodyPr/>
          <a:lstStyle/>
          <a:p>
            <a:pPr eaLnBrk="1" hangingPunct="1"/>
            <a:r>
              <a:rPr lang="en-US" sz="3600" smtClean="0">
                <a:latin typeface="Times New Roman" pitchFamily="18" charset="0"/>
                <a:cs typeface="Times New Roman" pitchFamily="18" charset="0"/>
              </a:rPr>
              <a:t>Bile Acid Synthesis</a:t>
            </a:r>
          </a:p>
        </p:txBody>
      </p:sp>
      <p:sp>
        <p:nvSpPr>
          <p:cNvPr id="22532" name="Content Placeholder 4"/>
          <p:cNvSpPr>
            <a:spLocks noGrp="1"/>
          </p:cNvSpPr>
          <p:nvPr>
            <p:ph sz="half" idx="2"/>
          </p:nvPr>
        </p:nvSpPr>
        <p:spPr>
          <a:xfrm>
            <a:off x="285720" y="1142984"/>
            <a:ext cx="4211668" cy="5000660"/>
          </a:xfrm>
        </p:spPr>
        <p:txBody>
          <a:bodyPr>
            <a:normAutofit/>
          </a:bodyPr>
          <a:lstStyle/>
          <a:p>
            <a:pPr eaLnBrk="1" hangingPunct="1"/>
            <a:r>
              <a:rPr lang="en-US" dirty="0" smtClean="0">
                <a:latin typeface="Times New Roman" pitchFamily="18" charset="0"/>
                <a:cs typeface="Times New Roman" pitchFamily="18" charset="0"/>
              </a:rPr>
              <a:t>The rate-limiting step is</a:t>
            </a:r>
          </a:p>
          <a:p>
            <a:pPr eaLnBrk="1" hangingPunct="1">
              <a:buFont typeface="Wingdings 3" pitchFamily="18" charset="2"/>
              <a:buNone/>
            </a:pPr>
            <a:r>
              <a:rPr lang="en-US" dirty="0" smtClean="0">
                <a:latin typeface="Times New Roman" pitchFamily="18" charset="0"/>
                <a:cs typeface="Times New Roman" pitchFamily="18" charset="0"/>
              </a:rPr>
              <a:t>	catalyzed by:</a:t>
            </a:r>
          </a:p>
          <a:p>
            <a:pPr eaLnBrk="1" hangingPunct="1">
              <a:buFont typeface="Arial" charset="0"/>
              <a:buNone/>
            </a:pPr>
            <a:r>
              <a:rPr lang="en-US" dirty="0" smtClean="0">
                <a:latin typeface="Times New Roman" pitchFamily="18" charset="0"/>
                <a:cs typeface="Times New Roman" pitchFamily="18" charset="0"/>
              </a:rPr>
              <a:t>    Cholesterol 7-</a:t>
            </a:r>
            <a:r>
              <a:rPr lang="el-GR" dirty="0" smtClean="0">
                <a:latin typeface="Times New Roman" pitchFamily="18" charset="0"/>
                <a:cs typeface="Times New Roman" pitchFamily="18" charset="0"/>
              </a:rPr>
              <a:t>α</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hydroxylase</a:t>
            </a:r>
            <a:endParaRPr lang="en-US" dirty="0" smtClean="0">
              <a:latin typeface="Times New Roman" pitchFamily="18" charset="0"/>
              <a:cs typeface="Times New Roman" pitchFamily="18" charset="0"/>
            </a:endParaRPr>
          </a:p>
          <a:p>
            <a:pPr eaLnBrk="1" hangingPunct="1"/>
            <a:endParaRPr lang="en-US" dirty="0" smtClean="0">
              <a:latin typeface="Times New Roman" pitchFamily="18" charset="0"/>
              <a:cs typeface="Times New Roman" pitchFamily="18" charset="0"/>
            </a:endParaRPr>
          </a:p>
          <a:p>
            <a:pPr eaLnBrk="1" hangingPunct="1"/>
            <a:r>
              <a:rPr lang="en-US" dirty="0" smtClean="0">
                <a:latin typeface="Times New Roman" pitchFamily="18" charset="0"/>
                <a:cs typeface="Times New Roman" pitchFamily="18" charset="0"/>
              </a:rPr>
              <a:t>Down-regulated by end products (bile acids) “Enzyme repression”</a:t>
            </a:r>
          </a:p>
          <a:p>
            <a:pPr eaLnBrk="1" hangingPunct="1"/>
            <a:endParaRPr lang="en-US" dirty="0" smtClean="0">
              <a:latin typeface="Times New Roman" pitchFamily="18" charset="0"/>
              <a:cs typeface="Times New Roman" pitchFamily="18" charset="0"/>
            </a:endParaRPr>
          </a:p>
          <a:p>
            <a:pPr eaLnBrk="1" hangingPunct="1"/>
            <a:r>
              <a:rPr lang="en-US" dirty="0" smtClean="0">
                <a:latin typeface="Times New Roman" pitchFamily="18" charset="0"/>
                <a:cs typeface="Times New Roman" pitchFamily="18" charset="0"/>
              </a:rPr>
              <a:t>Up-regulated by cholesterol</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“Enzyme induction”</a:t>
            </a:r>
          </a:p>
          <a:p>
            <a:pPr eaLnBrk="1" hangingPunct="1"/>
            <a:endParaRPr lang="en-US" sz="2000" dirty="0" smtClean="0">
              <a:latin typeface="Times New Roman" pitchFamily="18" charset="0"/>
              <a:cs typeface="Times New Roman" pitchFamily="18" charset="0"/>
            </a:endParaRPr>
          </a:p>
        </p:txBody>
      </p:sp>
      <p:sp>
        <p:nvSpPr>
          <p:cNvPr id="22533" name="Text Placeholder 3"/>
          <p:cNvSpPr>
            <a:spLocks noGrp="1"/>
          </p:cNvSpPr>
          <p:nvPr>
            <p:ph type="body" sz="quarter" idx="3"/>
          </p:nvPr>
        </p:nvSpPr>
        <p:spPr/>
        <p:txBody>
          <a:bodyPr/>
          <a:lstStyle/>
          <a:p>
            <a:pPr eaLnBrk="1" hangingPunct="1"/>
            <a:endParaRPr lang="en-US" sz="2000" b="0" smtClean="0">
              <a:latin typeface="Times New Roman" pitchFamily="18" charset="0"/>
              <a:cs typeface="Times New Roman" pitchFamily="18" charset="0"/>
            </a:endParaRPr>
          </a:p>
        </p:txBody>
      </p:sp>
      <p:pic>
        <p:nvPicPr>
          <p:cNvPr id="22534" name="Picture 4" descr="C:\My Documents\My Pictures\18_009.jpg"/>
          <p:cNvPicPr>
            <a:picLocks noGrp="1" noChangeAspect="1" noChangeArrowheads="1"/>
          </p:cNvPicPr>
          <p:nvPr>
            <p:ph sz="quarter" idx="4"/>
          </p:nvPr>
        </p:nvPicPr>
        <p:blipFill>
          <a:blip r:embed="rId2"/>
          <a:srcRect l="14423" t="1250" r="18269" b="16251"/>
          <a:stretch>
            <a:fillRect/>
          </a:stretch>
        </p:blipFill>
        <p:spPr>
          <a:xfrm>
            <a:off x="4495800" y="914400"/>
            <a:ext cx="4343400" cy="54102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417638"/>
          </a:xfrm>
        </p:spPr>
        <p:txBody>
          <a:bodyPr rtlCol="0">
            <a:normAutofit/>
          </a:bodyPr>
          <a:lstStyle/>
          <a:p>
            <a:pPr eaLnBrk="1" fontAlgn="auto" hangingPunct="1">
              <a:spcAft>
                <a:spcPts val="0"/>
              </a:spcAft>
              <a:defRPr/>
            </a:pPr>
            <a:r>
              <a:rPr lang="en-US" dirty="0" smtClean="0">
                <a:solidFill>
                  <a:schemeClr val="accent2">
                    <a:lumMod val="75000"/>
                  </a:schemeClr>
                </a:solidFill>
                <a:latin typeface="Times New Roman" pitchFamily="18" charset="0"/>
                <a:cs typeface="Times New Roman" pitchFamily="18" charset="0"/>
              </a:rPr>
              <a:t>Bile Acid Synthesis</a:t>
            </a:r>
            <a:endParaRPr lang="en-US" dirty="0">
              <a:latin typeface="Times New Roman" pitchFamily="18" charset="0"/>
              <a:cs typeface="Times New Roman" pitchFamily="18" charset="0"/>
            </a:endParaRPr>
          </a:p>
        </p:txBody>
      </p:sp>
      <p:pic>
        <p:nvPicPr>
          <p:cNvPr id="23555" name="Picture 3"/>
          <p:cNvPicPr>
            <a:picLocks noGrp="1" noChangeAspect="1" noChangeArrowheads="1"/>
          </p:cNvPicPr>
          <p:nvPr>
            <p:ph idx="1"/>
          </p:nvPr>
        </p:nvPicPr>
        <p:blipFill>
          <a:blip r:embed="rId2"/>
          <a:srcRect/>
          <a:stretch>
            <a:fillRect/>
          </a:stretch>
        </p:blipFill>
        <p:spPr>
          <a:xfrm>
            <a:off x="685800" y="1096963"/>
            <a:ext cx="7065963" cy="5029200"/>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488950"/>
          </a:xfrm>
        </p:spPr>
        <p:txBody>
          <a:bodyPr rtlCol="0">
            <a:normAutofit fontScale="90000"/>
          </a:bodyPr>
          <a:lstStyle/>
          <a:p>
            <a:pPr eaLnBrk="1" fontAlgn="auto" hangingPunct="1">
              <a:spcAft>
                <a:spcPts val="0"/>
              </a:spcAft>
              <a:defRPr/>
            </a:pPr>
            <a:r>
              <a:rPr lang="en-US" dirty="0" smtClean="0">
                <a:solidFill>
                  <a:srgbClr val="990033"/>
                </a:solidFill>
                <a:latin typeface="Monotype Corsiva" pitchFamily="66" charset="0"/>
              </a:rPr>
              <a:t/>
            </a:r>
            <a:br>
              <a:rPr lang="en-US" dirty="0" smtClean="0">
                <a:solidFill>
                  <a:srgbClr val="990033"/>
                </a:solidFill>
                <a:latin typeface="Monotype Corsiva" pitchFamily="66" charset="0"/>
              </a:rPr>
            </a:br>
            <a:r>
              <a:rPr lang="en-US" dirty="0" smtClean="0">
                <a:latin typeface="Times New Roman" pitchFamily="18" charset="0"/>
                <a:cs typeface="Times New Roman" pitchFamily="18" charset="0"/>
              </a:rPr>
              <a:t>Bile  Salts  formation</a:t>
            </a:r>
            <a:r>
              <a:rPr lang="en-US" dirty="0" smtClean="0">
                <a:solidFill>
                  <a:srgbClr val="990033"/>
                </a:solidFill>
                <a:latin typeface="Monotype Corsiva" pitchFamily="66" charset="0"/>
              </a:rPr>
              <a:t/>
            </a:r>
            <a:br>
              <a:rPr lang="en-US" dirty="0" smtClean="0">
                <a:solidFill>
                  <a:srgbClr val="990033"/>
                </a:solidFill>
                <a:latin typeface="Monotype Corsiva" pitchFamily="66" charset="0"/>
              </a:rPr>
            </a:br>
            <a:endParaRPr lang="en-US" dirty="0"/>
          </a:p>
        </p:txBody>
      </p:sp>
      <p:sp>
        <p:nvSpPr>
          <p:cNvPr id="5" name="Content Placeholder 4"/>
          <p:cNvSpPr>
            <a:spLocks noGrp="1"/>
          </p:cNvSpPr>
          <p:nvPr>
            <p:ph sz="half" idx="2"/>
          </p:nvPr>
        </p:nvSpPr>
        <p:spPr>
          <a:xfrm>
            <a:off x="500034" y="1214422"/>
            <a:ext cx="4071966" cy="3948112"/>
          </a:xfrm>
        </p:spPr>
        <p:txBody>
          <a:bodyPr rtlCol="0">
            <a:normAutofit/>
          </a:bodyPr>
          <a:lstStyle/>
          <a:p>
            <a:pPr marL="403225" indent="-403225" eaLnBrk="1" fontAlgn="auto" hangingPunct="1">
              <a:spcBef>
                <a:spcPts val="600"/>
              </a:spcBef>
              <a:spcAft>
                <a:spcPts val="0"/>
              </a:spcAft>
              <a:buClr>
                <a:srgbClr val="990033"/>
              </a:buClr>
              <a:buFont typeface="Wingdings" pitchFamily="10" charset="2"/>
              <a:buChar char="Ø"/>
              <a:defRPr/>
            </a:pPr>
            <a:r>
              <a:rPr lang="en-US" dirty="0" smtClean="0">
                <a:latin typeface="Times New Roman" pitchFamily="18" charset="0"/>
                <a:cs typeface="Times New Roman" pitchFamily="18" charset="0"/>
              </a:rPr>
              <a:t>Addition of </a:t>
            </a:r>
            <a:r>
              <a:rPr lang="en-US" dirty="0" err="1" smtClean="0">
                <a:latin typeface="Times New Roman" pitchFamily="18" charset="0"/>
                <a:cs typeface="Times New Roman" pitchFamily="18" charset="0"/>
              </a:rPr>
              <a:t>glycine</a:t>
            </a:r>
            <a:r>
              <a:rPr lang="en-US" dirty="0" smtClean="0">
                <a:latin typeface="Times New Roman" pitchFamily="18" charset="0"/>
                <a:cs typeface="Times New Roman" pitchFamily="18" charset="0"/>
              </a:rPr>
              <a:t> or </a:t>
            </a:r>
            <a:r>
              <a:rPr lang="en-US" dirty="0" err="1" smtClean="0">
                <a:latin typeface="Times New Roman" pitchFamily="18" charset="0"/>
                <a:cs typeface="Times New Roman" pitchFamily="18" charset="0"/>
              </a:rPr>
              <a:t>taurine</a:t>
            </a:r>
            <a:r>
              <a:rPr lang="en-US" dirty="0" smtClean="0">
                <a:latin typeface="Times New Roman" pitchFamily="18" charset="0"/>
                <a:cs typeface="Times New Roman" pitchFamily="18" charset="0"/>
              </a:rPr>
              <a:t> result in the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presence of fully ionized groups at pH 7.0:</a:t>
            </a:r>
          </a:p>
          <a:p>
            <a:pPr eaLnBrk="1" fontAlgn="auto" hangingPunct="1">
              <a:spcBef>
                <a:spcPts val="900"/>
              </a:spcBef>
              <a:spcAft>
                <a:spcPts val="900"/>
              </a:spcAft>
              <a:buClr>
                <a:srgbClr val="990033"/>
              </a:buClr>
              <a:buFont typeface="Arial" charset="0"/>
              <a:buNone/>
              <a:defRPr/>
            </a:pPr>
            <a:r>
              <a:rPr lang="en-US" dirty="0" smtClean="0">
                <a:latin typeface="Times New Roman" pitchFamily="18" charset="0"/>
                <a:cs typeface="Times New Roman" pitchFamily="18" charset="0"/>
              </a:rPr>
              <a:t>     -COOH of </a:t>
            </a:r>
            <a:r>
              <a:rPr lang="en-US" dirty="0" err="1" smtClean="0">
                <a:latin typeface="Times New Roman" pitchFamily="18" charset="0"/>
                <a:cs typeface="Times New Roman" pitchFamily="18" charset="0"/>
              </a:rPr>
              <a:t>glycine</a:t>
            </a:r>
            <a:r>
              <a:rPr lang="en-US" dirty="0" smtClean="0">
                <a:latin typeface="Times New Roman" pitchFamily="18" charset="0"/>
                <a:cs typeface="Times New Roman" pitchFamily="18" charset="0"/>
              </a:rPr>
              <a:t> &amp;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-SO</a:t>
            </a:r>
            <a:r>
              <a:rPr lang="en-US" baseline="-25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 of </a:t>
            </a:r>
            <a:r>
              <a:rPr lang="en-US" dirty="0" err="1" smtClean="0">
                <a:latin typeface="Times New Roman" pitchFamily="18" charset="0"/>
                <a:cs typeface="Times New Roman" pitchFamily="18" charset="0"/>
              </a:rPr>
              <a:t>taurine</a:t>
            </a:r>
            <a:r>
              <a:rPr lang="en-US" dirty="0" smtClean="0">
                <a:latin typeface="Times New Roman" pitchFamily="18" charset="0"/>
                <a:cs typeface="Times New Roman" pitchFamily="18" charset="0"/>
              </a:rPr>
              <a:t>  (hence, its name as bile salts e.g., Sodium or potassium </a:t>
            </a:r>
            <a:r>
              <a:rPr lang="en-US" dirty="0" err="1" smtClean="0">
                <a:latin typeface="Times New Roman" pitchFamily="18" charset="0"/>
                <a:cs typeface="Times New Roman" pitchFamily="18" charset="0"/>
              </a:rPr>
              <a:t>glycocholate</a:t>
            </a:r>
            <a:r>
              <a:rPr lang="en-US" dirty="0" smtClean="0">
                <a:latin typeface="Times New Roman" pitchFamily="18" charset="0"/>
                <a:cs typeface="Times New Roman" pitchFamily="18" charset="0"/>
              </a:rPr>
              <a:t>)</a:t>
            </a:r>
          </a:p>
          <a:p>
            <a:pPr eaLnBrk="1" fontAlgn="auto" hangingPunct="1">
              <a:spcAft>
                <a:spcPts val="0"/>
              </a:spcAft>
              <a:buFont typeface="Arial" pitchFamily="34" charset="0"/>
              <a:buChar char="•"/>
              <a:defRPr/>
            </a:pPr>
            <a:endParaRPr lang="en-US" dirty="0">
              <a:latin typeface="Times New Roman" pitchFamily="18" charset="0"/>
              <a:cs typeface="Times New Roman" pitchFamily="18" charset="0"/>
            </a:endParaRPr>
          </a:p>
        </p:txBody>
      </p:sp>
      <p:sp>
        <p:nvSpPr>
          <p:cNvPr id="24581" name="Text Placeholder 3"/>
          <p:cNvSpPr>
            <a:spLocks noGrp="1"/>
          </p:cNvSpPr>
          <p:nvPr>
            <p:ph type="body" sz="quarter" idx="3"/>
          </p:nvPr>
        </p:nvSpPr>
        <p:spPr/>
        <p:txBody>
          <a:bodyPr/>
          <a:lstStyle/>
          <a:p>
            <a:pPr eaLnBrk="1" hangingPunct="1"/>
            <a:endParaRPr lang="en-US" smtClean="0"/>
          </a:p>
        </p:txBody>
      </p:sp>
      <p:pic>
        <p:nvPicPr>
          <p:cNvPr id="24582" name="Picture 3" descr="C:\My Documents\My Pictures\18_010.jpg"/>
          <p:cNvPicPr>
            <a:picLocks noGrp="1" noChangeAspect="1" noChangeArrowheads="1"/>
          </p:cNvPicPr>
          <p:nvPr>
            <p:ph sz="quarter" idx="4"/>
          </p:nvPr>
        </p:nvPicPr>
        <p:blipFill>
          <a:blip r:embed="rId2"/>
          <a:srcRect l="20354" t="961" r="22124" b="17308"/>
          <a:stretch>
            <a:fillRect/>
          </a:stretch>
        </p:blipFill>
        <p:spPr>
          <a:xfrm>
            <a:off x="4648200" y="974725"/>
            <a:ext cx="4114800" cy="4411663"/>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rtlCol="0">
            <a:normAutofit/>
          </a:bodyPr>
          <a:lstStyle/>
          <a:p>
            <a:pPr eaLnBrk="1" fontAlgn="auto" hangingPunct="1">
              <a:spcAft>
                <a:spcPts val="0"/>
              </a:spcAft>
              <a:defRPr/>
            </a:pPr>
            <a:r>
              <a:rPr lang="en-US" sz="3600" dirty="0" smtClean="0">
                <a:solidFill>
                  <a:schemeClr val="accent2">
                    <a:lumMod val="75000"/>
                  </a:schemeClr>
                </a:solidFill>
                <a:latin typeface="Times New Roman" pitchFamily="18" charset="0"/>
                <a:cs typeface="Times New Roman" pitchFamily="18" charset="0"/>
              </a:rPr>
              <a:t>Functions of bile acid</a:t>
            </a:r>
          </a:p>
        </p:txBody>
      </p:sp>
      <p:sp>
        <p:nvSpPr>
          <p:cNvPr id="25603" name="Content Placeholder 2"/>
          <p:cNvSpPr>
            <a:spLocks noGrp="1"/>
          </p:cNvSpPr>
          <p:nvPr>
            <p:ph idx="1"/>
          </p:nvPr>
        </p:nvSpPr>
        <p:spPr/>
        <p:txBody>
          <a:bodyPr/>
          <a:lstStyle/>
          <a:p>
            <a:pPr eaLnBrk="1" hangingPunct="1"/>
            <a:r>
              <a:rPr lang="en-US" sz="2800" smtClean="0">
                <a:latin typeface="Times New Roman" pitchFamily="18" charset="0"/>
                <a:cs typeface="Times New Roman" pitchFamily="18" charset="0"/>
              </a:rPr>
              <a:t>Emulsification and digestion of fats.</a:t>
            </a:r>
          </a:p>
          <a:p>
            <a:pPr eaLnBrk="1" hangingPunct="1"/>
            <a:r>
              <a:rPr lang="en-US" sz="2800" smtClean="0">
                <a:latin typeface="Times New Roman" pitchFamily="18" charset="0"/>
                <a:cs typeface="Times New Roman" pitchFamily="18" charset="0"/>
              </a:rPr>
              <a:t>Stimulate formation of bile by hepatocytes= </a:t>
            </a:r>
            <a:r>
              <a:rPr lang="en-US" sz="2800" smtClean="0">
                <a:solidFill>
                  <a:srgbClr val="FF0000"/>
                </a:solidFill>
                <a:latin typeface="Times New Roman" pitchFamily="18" charset="0"/>
                <a:cs typeface="Times New Roman" pitchFamily="18" charset="0"/>
              </a:rPr>
              <a:t>choleretic action</a:t>
            </a:r>
          </a:p>
          <a:p>
            <a:pPr eaLnBrk="1" hangingPunct="1"/>
            <a:r>
              <a:rPr lang="en-US" sz="2800" smtClean="0">
                <a:latin typeface="Times New Roman" pitchFamily="18" charset="0"/>
                <a:cs typeface="Times New Roman" pitchFamily="18" charset="0"/>
              </a:rPr>
              <a:t>Stimulate release of bile from gall bladder= </a:t>
            </a:r>
            <a:r>
              <a:rPr lang="en-US" sz="2800" smtClean="0">
                <a:solidFill>
                  <a:srgbClr val="FF0000"/>
                </a:solidFill>
                <a:latin typeface="Times New Roman" pitchFamily="18" charset="0"/>
                <a:cs typeface="Times New Roman" pitchFamily="18" charset="0"/>
              </a:rPr>
              <a:t>cholegauge action</a:t>
            </a:r>
          </a:p>
          <a:p>
            <a:pPr eaLnBrk="1" hangingPunct="1"/>
            <a:r>
              <a:rPr lang="en-US" sz="2800" smtClean="0">
                <a:latin typeface="Times New Roman" pitchFamily="18" charset="0"/>
                <a:cs typeface="Times New Roman" pitchFamily="18" charset="0"/>
              </a:rPr>
              <a:t>Absorption of fats </a:t>
            </a:r>
            <a:r>
              <a:rPr lang="en-GB" altLang="zh-CN" sz="2800" smtClean="0">
                <a:latin typeface="Times New Roman" pitchFamily="18" charset="0"/>
                <a:cs typeface="Times New Roman" pitchFamily="18" charset="0"/>
              </a:rPr>
              <a:t>I</a:t>
            </a:r>
            <a:r>
              <a:rPr lang="en-GB" altLang="en-GB" sz="2800" smtClean="0">
                <a:latin typeface="Times New Roman" pitchFamily="18" charset="0"/>
                <a:cs typeface="Times New Roman" pitchFamily="18" charset="0"/>
              </a:rPr>
              <a:t>ncreased absorption of lipids into enterocytes (include vitamin A,</a:t>
            </a:r>
            <a:r>
              <a:rPr lang="en-GB" altLang="zh-CN" sz="2800" smtClean="0">
                <a:latin typeface="Times New Roman" pitchFamily="18" charset="0"/>
              </a:rPr>
              <a:t> </a:t>
            </a:r>
            <a:r>
              <a:rPr lang="en-GB" altLang="en-GB" sz="2800" smtClean="0">
                <a:latin typeface="Times New Roman" pitchFamily="18" charset="0"/>
                <a:cs typeface="Times New Roman" pitchFamily="18" charset="0"/>
              </a:rPr>
              <a:t>D,</a:t>
            </a:r>
            <a:r>
              <a:rPr lang="en-GB" altLang="zh-CN" sz="2800" smtClean="0">
                <a:latin typeface="Times New Roman" pitchFamily="18" charset="0"/>
              </a:rPr>
              <a:t> </a:t>
            </a:r>
            <a:r>
              <a:rPr lang="en-GB" altLang="en-GB" sz="2800" smtClean="0">
                <a:latin typeface="Times New Roman" pitchFamily="18" charset="0"/>
                <a:cs typeface="Times New Roman" pitchFamily="18" charset="0"/>
              </a:rPr>
              <a:t>E,</a:t>
            </a:r>
            <a:r>
              <a:rPr lang="en-GB" altLang="zh-CN" sz="2800" smtClean="0">
                <a:latin typeface="Times New Roman" pitchFamily="18" charset="0"/>
              </a:rPr>
              <a:t> </a:t>
            </a:r>
            <a:r>
              <a:rPr lang="en-GB" altLang="en-GB" sz="2800" smtClean="0">
                <a:latin typeface="Times New Roman" pitchFamily="18" charset="0"/>
                <a:cs typeface="Times New Roman" pitchFamily="18" charset="0"/>
              </a:rPr>
              <a:t>K)</a:t>
            </a:r>
          </a:p>
          <a:p>
            <a:pPr eaLnBrk="1" hangingPunct="1"/>
            <a:r>
              <a:rPr lang="en-US" sz="2800" smtClean="0">
                <a:latin typeface="Times New Roman" pitchFamily="18" charset="0"/>
                <a:cs typeface="Times New Roman" pitchFamily="18" charset="0"/>
              </a:rPr>
              <a:t>Form route for removal of cholesterol and bilirubin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1"/>
          <p:cNvSpPr>
            <a:spLocks noGrp="1"/>
          </p:cNvSpPr>
          <p:nvPr>
            <p:ph idx="1"/>
          </p:nvPr>
        </p:nvSpPr>
        <p:spPr/>
        <p:txBody>
          <a:bodyPr/>
          <a:lstStyle/>
          <a:p>
            <a:pPr algn="ctr" eaLnBrk="1" hangingPunct="1"/>
            <a:endParaRPr lang="en-US" sz="4000" smtClean="0">
              <a:latin typeface="Monotype Corsiva" pitchFamily="66" charset="0"/>
            </a:endParaRPr>
          </a:p>
          <a:p>
            <a:pPr algn="ctr" eaLnBrk="1" hangingPunct="1"/>
            <a:endParaRPr lang="en-US" sz="4000" smtClean="0">
              <a:latin typeface="Monotype Corsiva" pitchFamily="66" charset="0"/>
            </a:endParaRPr>
          </a:p>
        </p:txBody>
      </p:sp>
      <p:sp>
        <p:nvSpPr>
          <p:cNvPr id="4" name="Rounded Rectangle 3"/>
          <p:cNvSpPr/>
          <p:nvPr/>
        </p:nvSpPr>
        <p:spPr>
          <a:xfrm>
            <a:off x="2133600" y="2590800"/>
            <a:ext cx="3962400" cy="2514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a:solidFill>
                  <a:schemeClr val="bg1"/>
                </a:solidFill>
                <a:latin typeface="Times New Roman" pitchFamily="18" charset="0"/>
                <a:cs typeface="Times New Roman" pitchFamily="18" charset="0"/>
              </a:rPr>
              <a:t>Bile Pigments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612775" y="685800"/>
            <a:ext cx="8074025" cy="5262979"/>
          </a:xfrm>
          <a:prstGeom prst="rect">
            <a:avLst/>
          </a:prstGeom>
          <a:noFill/>
          <a:ln w="9525">
            <a:noFill/>
            <a:miter lim="800000"/>
            <a:headEnd/>
            <a:tailEnd/>
          </a:ln>
          <a:effectLst/>
        </p:spPr>
        <p:txBody>
          <a:bodyPr>
            <a:spAutoFit/>
          </a:bodyPr>
          <a:lstStyle/>
          <a:p>
            <a:pPr algn="ctr">
              <a:defRPr/>
            </a:pPr>
            <a:r>
              <a:rPr lang="en-US" sz="3200" u="sng" dirty="0">
                <a:solidFill>
                  <a:schemeClr val="accent2">
                    <a:lumMod val="75000"/>
                  </a:schemeClr>
                </a:solidFill>
                <a:latin typeface="Times New Roman" pitchFamily="18" charset="0"/>
                <a:cs typeface="Times New Roman" pitchFamily="18" charset="0"/>
              </a:rPr>
              <a:t>Formation of </a:t>
            </a:r>
            <a:r>
              <a:rPr lang="en-US" sz="3200" u="sng" dirty="0" err="1">
                <a:solidFill>
                  <a:schemeClr val="accent2">
                    <a:lumMod val="75000"/>
                  </a:schemeClr>
                </a:solidFill>
                <a:latin typeface="Times New Roman" pitchFamily="18" charset="0"/>
                <a:cs typeface="Times New Roman" pitchFamily="18" charset="0"/>
              </a:rPr>
              <a:t>bilirubin</a:t>
            </a:r>
            <a:r>
              <a:rPr lang="en-US" sz="3200" u="sng" dirty="0">
                <a:solidFill>
                  <a:schemeClr val="accent2">
                    <a:lumMod val="75000"/>
                  </a:schemeClr>
                </a:solidFill>
                <a:latin typeface="Times New Roman" pitchFamily="18" charset="0"/>
                <a:cs typeface="Times New Roman" pitchFamily="18" charset="0"/>
              </a:rPr>
              <a:t> </a:t>
            </a:r>
            <a:endParaRPr lang="en-US" sz="3200" dirty="0">
              <a:solidFill>
                <a:schemeClr val="accent2">
                  <a:lumMod val="75000"/>
                </a:schemeClr>
              </a:solidFill>
              <a:latin typeface="Times New Roman" pitchFamily="18" charset="0"/>
              <a:cs typeface="Times New Roman" pitchFamily="18" charset="0"/>
            </a:endParaRPr>
          </a:p>
          <a:p>
            <a:pPr algn="ctr">
              <a:defRPr/>
            </a:pPr>
            <a:endParaRPr lang="en-US" sz="2400" dirty="0">
              <a:latin typeface="Times New Roman" pitchFamily="18" charset="0"/>
              <a:cs typeface="Times New Roman" pitchFamily="18" charset="0"/>
            </a:endParaRPr>
          </a:p>
          <a:p>
            <a:pPr>
              <a:defRPr/>
            </a:pPr>
            <a:r>
              <a:rPr lang="en-US" sz="2800" dirty="0">
                <a:latin typeface="Times New Roman" pitchFamily="18" charset="0"/>
                <a:cs typeface="Times New Roman" pitchFamily="18" charset="0"/>
                <a:sym typeface="Symbol" pitchFamily="18" charset="2"/>
              </a:rPr>
              <a:t> Life span of RBC is 120 days</a:t>
            </a:r>
            <a:endParaRPr lang="en-US" sz="2800" dirty="0">
              <a:latin typeface="Times New Roman" pitchFamily="18" charset="0"/>
              <a:cs typeface="Times New Roman" pitchFamily="18" charset="0"/>
            </a:endParaRPr>
          </a:p>
          <a:p>
            <a:pPr>
              <a:defRPr/>
            </a:pPr>
            <a:r>
              <a:rPr lang="en-US" sz="2800" dirty="0">
                <a:latin typeface="Times New Roman" pitchFamily="18" charset="0"/>
                <a:cs typeface="Times New Roman" pitchFamily="18" charset="0"/>
              </a:rPr>
              <a:t>  	</a:t>
            </a:r>
          </a:p>
          <a:p>
            <a:pPr>
              <a:defRPr/>
            </a:pPr>
            <a:r>
              <a:rPr lang="en-US" sz="2800" dirty="0">
                <a:latin typeface="Times New Roman" pitchFamily="18" charset="0"/>
                <a:cs typeface="Times New Roman" pitchFamily="18" charset="0"/>
                <a:sym typeface="Symbol" pitchFamily="18" charset="2"/>
              </a:rPr>
              <a:t></a:t>
            </a:r>
            <a:r>
              <a:rPr lang="en-US" sz="2800" dirty="0">
                <a:latin typeface="Times New Roman" pitchFamily="18" charset="0"/>
                <a:cs typeface="Times New Roman" pitchFamily="18" charset="0"/>
              </a:rPr>
              <a:t> RBCs are </a:t>
            </a:r>
            <a:r>
              <a:rPr lang="en-US" sz="2800" dirty="0" err="1">
                <a:latin typeface="Times New Roman" pitchFamily="18" charset="0"/>
                <a:cs typeface="Times New Roman" pitchFamily="18" charset="0"/>
              </a:rPr>
              <a:t>phagocytosed</a:t>
            </a:r>
            <a:r>
              <a:rPr lang="en-US" sz="2800" dirty="0">
                <a:latin typeface="Times New Roman" pitchFamily="18" charset="0"/>
                <a:cs typeface="Times New Roman" pitchFamily="18" charset="0"/>
              </a:rPr>
              <a:t> and/or </a:t>
            </a:r>
            <a:r>
              <a:rPr lang="en-US" sz="2800" dirty="0" err="1">
                <a:latin typeface="Times New Roman" pitchFamily="18" charset="0"/>
                <a:cs typeface="Times New Roman" pitchFamily="18" charset="0"/>
              </a:rPr>
              <a:t>lysed</a:t>
            </a:r>
            <a:endParaRPr lang="en-US" sz="2800" dirty="0">
              <a:latin typeface="Times New Roman" pitchFamily="18" charset="0"/>
              <a:cs typeface="Times New Roman" pitchFamily="18" charset="0"/>
            </a:endParaRPr>
          </a:p>
          <a:p>
            <a:pPr>
              <a:defRPr/>
            </a:pPr>
            <a:endParaRPr lang="en-US" sz="2800" dirty="0">
              <a:latin typeface="Times New Roman" pitchFamily="18" charset="0"/>
              <a:cs typeface="Times New Roman" pitchFamily="18" charset="0"/>
            </a:endParaRPr>
          </a:p>
          <a:p>
            <a:pPr>
              <a:buFont typeface="Symbol" pitchFamily="18" charset="2"/>
              <a:buChar char="·"/>
              <a:defRPr/>
            </a:pPr>
            <a:r>
              <a:rPr lang="en-US" sz="2800" dirty="0">
                <a:latin typeface="Times New Roman" pitchFamily="18" charset="0"/>
                <a:cs typeface="Times New Roman" pitchFamily="18" charset="0"/>
              </a:rPr>
              <a:t>Normally, </a:t>
            </a:r>
            <a:r>
              <a:rPr lang="en-US" sz="2800" dirty="0" err="1">
                <a:latin typeface="Times New Roman" pitchFamily="18" charset="0"/>
                <a:cs typeface="Times New Roman" pitchFamily="18" charset="0"/>
              </a:rPr>
              <a:t>lysis</a:t>
            </a:r>
            <a:r>
              <a:rPr lang="en-US" sz="2800" dirty="0">
                <a:latin typeface="Times New Roman" pitchFamily="18" charset="0"/>
                <a:cs typeface="Times New Roman" pitchFamily="18" charset="0"/>
              </a:rPr>
              <a:t> occurs </a:t>
            </a:r>
            <a:r>
              <a:rPr lang="en-US" sz="2800" dirty="0" err="1">
                <a:latin typeface="Times New Roman" pitchFamily="18" charset="0"/>
                <a:cs typeface="Times New Roman" pitchFamily="18" charset="0"/>
              </a:rPr>
              <a:t>extravascularly</a:t>
            </a:r>
            <a:r>
              <a:rPr lang="en-US" sz="2800" dirty="0">
                <a:latin typeface="Times New Roman" pitchFamily="18" charset="0"/>
                <a:cs typeface="Times New Roman" pitchFamily="18" charset="0"/>
              </a:rPr>
              <a:t> in the </a:t>
            </a:r>
            <a:r>
              <a:rPr lang="en-US" sz="2800" dirty="0" err="1">
                <a:latin typeface="Times New Roman" pitchFamily="18" charset="0"/>
                <a:cs typeface="Times New Roman" pitchFamily="18" charset="0"/>
              </a:rPr>
              <a:t>reticuloendothelial</a:t>
            </a:r>
            <a:r>
              <a:rPr lang="en-US" sz="2800" dirty="0">
                <a:latin typeface="Times New Roman" pitchFamily="18" charset="0"/>
                <a:cs typeface="Times New Roman" pitchFamily="18" charset="0"/>
              </a:rPr>
              <a:t>  system subsequent to RBC </a:t>
            </a:r>
            <a:r>
              <a:rPr lang="en-US" sz="2800" dirty="0" err="1">
                <a:latin typeface="Times New Roman" pitchFamily="18" charset="0"/>
                <a:cs typeface="Times New Roman" pitchFamily="18" charset="0"/>
              </a:rPr>
              <a:t>phagocytosis</a:t>
            </a:r>
            <a:endParaRPr lang="en-US" sz="2800" dirty="0">
              <a:latin typeface="Times New Roman" pitchFamily="18" charset="0"/>
              <a:cs typeface="Times New Roman" pitchFamily="18" charset="0"/>
            </a:endParaRPr>
          </a:p>
          <a:p>
            <a:pPr>
              <a:buFont typeface="Symbol" pitchFamily="18" charset="2"/>
              <a:buChar char="·"/>
              <a:defRPr/>
            </a:pPr>
            <a:endParaRPr lang="en-US" sz="2800" dirty="0">
              <a:latin typeface="Times New Roman" pitchFamily="18" charset="0"/>
              <a:cs typeface="Times New Roman" pitchFamily="18" charset="0"/>
            </a:endParaRPr>
          </a:p>
          <a:p>
            <a:pPr>
              <a:buFont typeface="Symbol" pitchFamily="18" charset="2"/>
              <a:buChar char="·"/>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Lysis</a:t>
            </a:r>
            <a:r>
              <a:rPr lang="en-US" sz="2800" dirty="0">
                <a:latin typeface="Times New Roman" pitchFamily="18" charset="0"/>
                <a:cs typeface="Times New Roman" pitchFamily="18" charset="0"/>
              </a:rPr>
              <a:t> can also occur </a:t>
            </a:r>
            <a:r>
              <a:rPr lang="en-US" sz="2800" dirty="0" err="1">
                <a:latin typeface="Times New Roman" pitchFamily="18" charset="0"/>
                <a:cs typeface="Times New Roman" pitchFamily="18" charset="0"/>
              </a:rPr>
              <a:t>intravascularly</a:t>
            </a:r>
            <a:r>
              <a:rPr lang="en-US" sz="2800" dirty="0">
                <a:latin typeface="Times New Roman" pitchFamily="18" charset="0"/>
                <a:cs typeface="Times New Roman" pitchFamily="18" charset="0"/>
              </a:rPr>
              <a:t> (in blood stream) </a:t>
            </a:r>
          </a:p>
          <a:p>
            <a:pPr>
              <a:defRPr/>
            </a:pP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639762"/>
          </a:xfrm>
        </p:spPr>
        <p:txBody>
          <a:bodyPr rtlCol="0">
            <a:noAutofit/>
          </a:bodyPr>
          <a:lstStyle/>
          <a:p>
            <a:pPr eaLnBrk="1" fontAlgn="auto" hangingPunct="1">
              <a:spcAft>
                <a:spcPts val="0"/>
              </a:spcAft>
              <a:defRPr/>
            </a:pPr>
            <a:r>
              <a:rPr lang="en-US" sz="3600" dirty="0" smtClean="0">
                <a:solidFill>
                  <a:schemeClr val="accent2">
                    <a:lumMod val="75000"/>
                  </a:schemeClr>
                </a:solidFill>
                <a:latin typeface="Times New Roman" pitchFamily="18" charset="0"/>
                <a:cs typeface="Times New Roman" pitchFamily="18" charset="0"/>
              </a:rPr>
              <a:t>Learning objectives</a:t>
            </a:r>
            <a:endParaRPr lang="en-US" sz="3600" dirty="0">
              <a:solidFill>
                <a:schemeClr val="accent2">
                  <a:lumMod val="75000"/>
                </a:schemeClr>
              </a:solidFill>
              <a:latin typeface="Times New Roman" pitchFamily="18" charset="0"/>
              <a:cs typeface="Times New Roman" pitchFamily="18" charset="0"/>
            </a:endParaRPr>
          </a:p>
        </p:txBody>
      </p:sp>
      <p:sp>
        <p:nvSpPr>
          <p:cNvPr id="3075" name="Content Placeholder 1"/>
          <p:cNvSpPr>
            <a:spLocks noGrp="1"/>
          </p:cNvSpPr>
          <p:nvPr>
            <p:ph idx="1"/>
          </p:nvPr>
        </p:nvSpPr>
        <p:spPr>
          <a:xfrm>
            <a:off x="457200" y="1295400"/>
            <a:ext cx="8229600" cy="4711700"/>
          </a:xfrm>
        </p:spPr>
        <p:txBody>
          <a:bodyPr>
            <a:normAutofit lnSpcReduction="10000"/>
          </a:bodyPr>
          <a:lstStyle/>
          <a:p>
            <a:pPr eaLnBrk="1" hangingPunct="1">
              <a:lnSpc>
                <a:spcPct val="90000"/>
              </a:lnSpc>
            </a:pPr>
            <a:r>
              <a:rPr lang="en-US" sz="2800" dirty="0" smtClean="0">
                <a:latin typeface="Times New Roman" pitchFamily="18" charset="0"/>
                <a:ea typeface="MS PGothic" pitchFamily="34" charset="-128"/>
                <a:cs typeface="Times New Roman" pitchFamily="18" charset="0"/>
              </a:rPr>
              <a:t>Introduction of Liver</a:t>
            </a:r>
          </a:p>
          <a:p>
            <a:pPr eaLnBrk="1" hangingPunct="1">
              <a:lnSpc>
                <a:spcPct val="90000"/>
              </a:lnSpc>
            </a:pPr>
            <a:endParaRPr lang="en-US" sz="2800" dirty="0" smtClean="0">
              <a:latin typeface="Times New Roman" pitchFamily="18" charset="0"/>
              <a:ea typeface="MS PGothic" pitchFamily="34" charset="-128"/>
              <a:cs typeface="Times New Roman" pitchFamily="18" charset="0"/>
            </a:endParaRPr>
          </a:p>
          <a:p>
            <a:pPr eaLnBrk="1" hangingPunct="1"/>
            <a:r>
              <a:rPr lang="en-US" sz="2800" dirty="0" smtClean="0">
                <a:latin typeface="Times New Roman" pitchFamily="18" charset="0"/>
                <a:ea typeface="MS PGothic" pitchFamily="34" charset="-128"/>
                <a:cs typeface="Times New Roman" pitchFamily="18" charset="0"/>
              </a:rPr>
              <a:t>To describe the major components of bile</a:t>
            </a:r>
          </a:p>
          <a:p>
            <a:pPr eaLnBrk="1" hangingPunct="1"/>
            <a:endParaRPr lang="en-US" sz="2800" dirty="0" smtClean="0">
              <a:latin typeface="Times New Roman" pitchFamily="18" charset="0"/>
              <a:ea typeface="MS PGothic" pitchFamily="34" charset="-128"/>
              <a:cs typeface="Times New Roman" pitchFamily="18" charset="0"/>
            </a:endParaRPr>
          </a:p>
          <a:p>
            <a:pPr eaLnBrk="1" hangingPunct="1"/>
            <a:r>
              <a:rPr lang="en-US" sz="2800" dirty="0" smtClean="0">
                <a:latin typeface="Times New Roman" pitchFamily="18" charset="0"/>
                <a:ea typeface="MS PGothic" pitchFamily="34" charset="-128"/>
                <a:cs typeface="Times New Roman" pitchFamily="18" charset="0"/>
              </a:rPr>
              <a:t>To understand  the </a:t>
            </a:r>
            <a:r>
              <a:rPr lang="en-US" sz="2800" dirty="0" err="1" smtClean="0">
                <a:latin typeface="Times New Roman" pitchFamily="18" charset="0"/>
                <a:ea typeface="MS PGothic" pitchFamily="34" charset="-128"/>
                <a:cs typeface="Times New Roman" pitchFamily="18" charset="0"/>
              </a:rPr>
              <a:t>biliary</a:t>
            </a:r>
            <a:r>
              <a:rPr lang="en-US" sz="2800" dirty="0" smtClean="0">
                <a:latin typeface="Times New Roman" pitchFamily="18" charset="0"/>
                <a:ea typeface="MS PGothic" pitchFamily="34" charset="-128"/>
                <a:cs typeface="Times New Roman" pitchFamily="18" charset="0"/>
              </a:rPr>
              <a:t> tract </a:t>
            </a:r>
          </a:p>
          <a:p>
            <a:pPr eaLnBrk="1" hangingPunct="1"/>
            <a:endParaRPr lang="en-US" sz="2800" dirty="0" smtClean="0">
              <a:latin typeface="Times New Roman" pitchFamily="18" charset="0"/>
              <a:ea typeface="MS PGothic" pitchFamily="34" charset="-128"/>
              <a:cs typeface="Times New Roman" pitchFamily="18" charset="0"/>
            </a:endParaRPr>
          </a:p>
          <a:p>
            <a:pPr eaLnBrk="1" hangingPunct="1"/>
            <a:r>
              <a:rPr lang="en-US" sz="2800" dirty="0" smtClean="0">
                <a:latin typeface="Times New Roman" pitchFamily="18" charset="0"/>
                <a:ea typeface="MS PGothic" pitchFamily="34" charset="-128"/>
                <a:cs typeface="Times New Roman" pitchFamily="18" charset="0"/>
              </a:rPr>
              <a:t>To describe some regulators of bile secretion</a:t>
            </a:r>
          </a:p>
          <a:p>
            <a:pPr eaLnBrk="1" hangingPunct="1">
              <a:buNone/>
            </a:pPr>
            <a:endParaRPr lang="en-US" sz="2800" dirty="0" smtClean="0">
              <a:latin typeface="Times New Roman" pitchFamily="18" charset="0"/>
              <a:ea typeface="MS PGothic" pitchFamily="34" charset="-128"/>
              <a:cs typeface="Times New Roman" pitchFamily="18" charset="0"/>
            </a:endParaRPr>
          </a:p>
          <a:p>
            <a:pPr eaLnBrk="1" hangingPunct="1"/>
            <a:r>
              <a:rPr lang="en-US" sz="2800" dirty="0" smtClean="0">
                <a:latin typeface="Times New Roman" pitchFamily="18" charset="0"/>
                <a:ea typeface="MS PGothic" pitchFamily="34" charset="-128"/>
                <a:cs typeface="Times New Roman" pitchFamily="18" charset="0"/>
              </a:rPr>
              <a:t>Functioning of the gall bladder &amp; the basis of gallstone disease.</a:t>
            </a:r>
          </a:p>
          <a:p>
            <a:pPr eaLnBrk="1" hangingPunct="1"/>
            <a:endParaRPr lang="en-US" sz="2800" dirty="0" smtClean="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219200"/>
          </a:xfrm>
        </p:spPr>
        <p:txBody>
          <a:bodyPr rtlCol="0">
            <a:normAutofit/>
          </a:bodyPr>
          <a:lstStyle/>
          <a:p>
            <a:pPr eaLnBrk="1" fontAlgn="auto" hangingPunct="1">
              <a:spcAft>
                <a:spcPts val="0"/>
              </a:spcAft>
              <a:defRPr/>
            </a:pPr>
            <a:r>
              <a:rPr lang="en-US" dirty="0" smtClean="0">
                <a:solidFill>
                  <a:schemeClr val="accent2">
                    <a:lumMod val="75000"/>
                  </a:schemeClr>
                </a:solidFill>
                <a:latin typeface="Times New Roman" pitchFamily="18" charset="0"/>
                <a:cs typeface="Times New Roman" pitchFamily="18" charset="0"/>
              </a:rPr>
              <a:t>Pathway for RBC Destruction</a:t>
            </a:r>
            <a:endParaRPr lang="en-US" dirty="0">
              <a:latin typeface="Times New Roman" pitchFamily="18" charset="0"/>
              <a:cs typeface="Times New Roman" pitchFamily="18" charset="0"/>
            </a:endParaRPr>
          </a:p>
        </p:txBody>
      </p:sp>
      <p:pic>
        <p:nvPicPr>
          <p:cNvPr id="28675" name="Picture 2" descr="C:\Users\pardeep\Desktop\F7.large.jpg"/>
          <p:cNvPicPr>
            <a:picLocks noGrp="1" noChangeAspect="1" noChangeArrowheads="1"/>
          </p:cNvPicPr>
          <p:nvPr>
            <p:ph idx="1"/>
          </p:nvPr>
        </p:nvPicPr>
        <p:blipFill>
          <a:blip r:embed="rId2"/>
          <a:srcRect/>
          <a:stretch>
            <a:fillRect/>
          </a:stretch>
        </p:blipFill>
        <p:spPr>
          <a:xfrm>
            <a:off x="1430338" y="1338263"/>
            <a:ext cx="6646862" cy="4787900"/>
          </a:xfrm>
          <a:noFill/>
        </p:spPr>
      </p:pic>
      <p:pic>
        <p:nvPicPr>
          <p:cNvPr id="28676" name="Picture 25"/>
          <p:cNvPicPr>
            <a:picLocks noChangeAspect="1" noChangeArrowheads="1"/>
          </p:cNvPicPr>
          <p:nvPr/>
        </p:nvPicPr>
        <p:blipFill>
          <a:blip r:embed="rId3"/>
          <a:srcRect/>
          <a:stretch>
            <a:fillRect/>
          </a:stretch>
        </p:blipFill>
        <p:spPr bwMode="auto">
          <a:xfrm>
            <a:off x="228600" y="1143000"/>
            <a:ext cx="1066800" cy="746125"/>
          </a:xfrm>
          <a:prstGeom prst="rect">
            <a:avLst/>
          </a:prstGeom>
          <a:noFill/>
          <a:ln w="19050">
            <a:solidFill>
              <a:schemeClr val="tx1"/>
            </a:solidFill>
            <a:miter lim="800000"/>
            <a:headEnd/>
            <a:tailEnd/>
          </a:ln>
        </p:spPr>
      </p:pic>
      <p:sp>
        <p:nvSpPr>
          <p:cNvPr id="28677" name="Text Box 6"/>
          <p:cNvSpPr txBox="1">
            <a:spLocks noChangeArrowheads="1"/>
          </p:cNvSpPr>
          <p:nvPr/>
        </p:nvSpPr>
        <p:spPr bwMode="auto">
          <a:xfrm>
            <a:off x="685800" y="1981200"/>
            <a:ext cx="1338263" cy="369888"/>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Hemoglobin</a:t>
            </a:r>
          </a:p>
        </p:txBody>
      </p:sp>
      <p:sp>
        <p:nvSpPr>
          <p:cNvPr id="28678" name="Line 5"/>
          <p:cNvSpPr>
            <a:spLocks noChangeShapeType="1"/>
          </p:cNvSpPr>
          <p:nvPr/>
        </p:nvSpPr>
        <p:spPr bwMode="auto">
          <a:xfrm>
            <a:off x="4419600" y="2057400"/>
            <a:ext cx="0" cy="838200"/>
          </a:xfrm>
          <a:prstGeom prst="line">
            <a:avLst/>
          </a:prstGeom>
          <a:noFill/>
          <a:ln w="9525">
            <a:solidFill>
              <a:schemeClr val="tx1"/>
            </a:solidFill>
            <a:round/>
            <a:headEnd/>
            <a:tailEnd type="triangle" w="med" len="med"/>
          </a:ln>
        </p:spPr>
        <p:txBody>
          <a:bodyPr/>
          <a:lstStyle/>
          <a:p>
            <a:endParaRPr lang="en-US"/>
          </a:p>
        </p:txBody>
      </p:sp>
      <p:sp>
        <p:nvSpPr>
          <p:cNvPr id="28679" name="Line 5"/>
          <p:cNvSpPr>
            <a:spLocks noChangeShapeType="1"/>
          </p:cNvSpPr>
          <p:nvPr/>
        </p:nvSpPr>
        <p:spPr bwMode="auto">
          <a:xfrm>
            <a:off x="4572000" y="2209800"/>
            <a:ext cx="0" cy="8382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565150"/>
          </a:xfrm>
        </p:spPr>
        <p:txBody>
          <a:bodyPr rtlCol="0">
            <a:noAutofit/>
          </a:bodyPr>
          <a:lstStyle/>
          <a:p>
            <a:pPr eaLnBrk="1" fontAlgn="auto" hangingPunct="1">
              <a:spcAft>
                <a:spcPts val="0"/>
              </a:spcAft>
              <a:defRPr/>
            </a:pPr>
            <a:r>
              <a:rPr lang="en-US" sz="3600" dirty="0" err="1" smtClean="0">
                <a:solidFill>
                  <a:schemeClr val="accent2">
                    <a:lumMod val="75000"/>
                  </a:schemeClr>
                </a:solidFill>
                <a:latin typeface="Times New Roman" pitchFamily="18" charset="0"/>
                <a:cs typeface="Times New Roman" pitchFamily="18" charset="0"/>
              </a:rPr>
              <a:t>Bilirubin</a:t>
            </a:r>
            <a:endParaRPr lang="en-US" sz="3600" dirty="0">
              <a:solidFill>
                <a:schemeClr val="accent2">
                  <a:lumMod val="75000"/>
                </a:schemeClr>
              </a:solidFill>
              <a:latin typeface="Times New Roman" pitchFamily="18" charset="0"/>
              <a:cs typeface="Times New Roman" pitchFamily="18" charset="0"/>
            </a:endParaRPr>
          </a:p>
        </p:txBody>
      </p:sp>
      <p:sp>
        <p:nvSpPr>
          <p:cNvPr id="29700" name="Content Placeholder 4"/>
          <p:cNvSpPr>
            <a:spLocks noGrp="1"/>
          </p:cNvSpPr>
          <p:nvPr>
            <p:ph sz="half" idx="2"/>
          </p:nvPr>
        </p:nvSpPr>
        <p:spPr>
          <a:xfrm>
            <a:off x="500034" y="1643050"/>
            <a:ext cx="4040188" cy="7024708"/>
          </a:xfrm>
        </p:spPr>
        <p:txBody>
          <a:bodyPr/>
          <a:lstStyle/>
          <a:p>
            <a:pPr eaLnBrk="1" hangingPunct="1"/>
            <a:r>
              <a:rPr lang="en-US" dirty="0" err="1" smtClean="0">
                <a:latin typeface="Times New Roman" pitchFamily="18" charset="0"/>
                <a:cs typeface="Times New Roman" pitchFamily="18" charset="0"/>
              </a:rPr>
              <a:t>Bilirubin</a:t>
            </a:r>
            <a:r>
              <a:rPr lang="en-US" dirty="0" smtClean="0">
                <a:latin typeface="Times New Roman" pitchFamily="18" charset="0"/>
                <a:cs typeface="Times New Roman" pitchFamily="18" charset="0"/>
              </a:rPr>
              <a:t> is transported to liver along with plasma proteins(= </a:t>
            </a:r>
            <a:r>
              <a:rPr lang="en-US" dirty="0" err="1" smtClean="0">
                <a:latin typeface="Times New Roman" pitchFamily="18" charset="0"/>
                <a:cs typeface="Times New Roman" pitchFamily="18" charset="0"/>
              </a:rPr>
              <a:t>unconjugated</a:t>
            </a:r>
            <a:r>
              <a:rPr lang="en-US" dirty="0" smtClean="0">
                <a:latin typeface="Times New Roman" pitchFamily="18" charset="0"/>
                <a:cs typeface="Times New Roman" pitchFamily="18" charset="0"/>
              </a:rPr>
              <a:t> ).</a:t>
            </a:r>
          </a:p>
          <a:p>
            <a:pPr eaLnBrk="1" hangingPunct="1"/>
            <a:endParaRPr lang="en-US" dirty="0" smtClean="0">
              <a:latin typeface="Times New Roman" pitchFamily="18" charset="0"/>
              <a:cs typeface="Times New Roman" pitchFamily="18" charset="0"/>
            </a:endParaRPr>
          </a:p>
          <a:p>
            <a:pPr eaLnBrk="1" hangingPunct="1"/>
            <a:r>
              <a:rPr lang="en-US" dirty="0" smtClean="0">
                <a:latin typeface="Times New Roman" pitchFamily="18" charset="0"/>
                <a:cs typeface="Times New Roman" pitchFamily="18" charset="0"/>
              </a:rPr>
              <a:t>Protein get separated and </a:t>
            </a:r>
            <a:r>
              <a:rPr lang="en-US" dirty="0" err="1" smtClean="0">
                <a:latin typeface="Times New Roman" pitchFamily="18" charset="0"/>
                <a:cs typeface="Times New Roman" pitchFamily="18" charset="0"/>
              </a:rPr>
              <a:t>bilirubin</a:t>
            </a:r>
            <a:r>
              <a:rPr lang="en-US" dirty="0" smtClean="0">
                <a:latin typeface="Times New Roman" pitchFamily="18" charset="0"/>
                <a:cs typeface="Times New Roman" pitchFamily="18" charset="0"/>
              </a:rPr>
              <a:t> gets conjugated with </a:t>
            </a:r>
            <a:r>
              <a:rPr lang="en-US" dirty="0" err="1" smtClean="0">
                <a:latin typeface="Times New Roman" pitchFamily="18" charset="0"/>
                <a:cs typeface="Times New Roman" pitchFamily="18" charset="0"/>
              </a:rPr>
              <a:t>glucuronic</a:t>
            </a:r>
            <a:r>
              <a:rPr lang="en-US" dirty="0" smtClean="0">
                <a:latin typeface="Times New Roman" pitchFamily="18" charset="0"/>
                <a:cs typeface="Times New Roman" pitchFamily="18" charset="0"/>
              </a:rPr>
              <a:t> acid(= conjugated ).</a:t>
            </a:r>
          </a:p>
          <a:p>
            <a:pPr eaLnBrk="1" hangingPunct="1"/>
            <a:endParaRPr lang="en-US" sz="2000" dirty="0" smtClean="0">
              <a:latin typeface="Times New Roman" pitchFamily="18" charset="0"/>
              <a:cs typeface="Times New Roman" pitchFamily="18" charset="0"/>
            </a:endParaRPr>
          </a:p>
        </p:txBody>
      </p:sp>
      <p:sp>
        <p:nvSpPr>
          <p:cNvPr id="29701" name="Text Placeholder 3"/>
          <p:cNvSpPr>
            <a:spLocks noGrp="1"/>
          </p:cNvSpPr>
          <p:nvPr>
            <p:ph type="body" sz="quarter" idx="3"/>
          </p:nvPr>
        </p:nvSpPr>
        <p:spPr/>
        <p:txBody>
          <a:bodyPr/>
          <a:lstStyle/>
          <a:p>
            <a:pPr eaLnBrk="1" hangingPunct="1"/>
            <a:endParaRPr lang="en-US" smtClean="0"/>
          </a:p>
        </p:txBody>
      </p:sp>
      <p:pic>
        <p:nvPicPr>
          <p:cNvPr id="29702" name="Picture 7"/>
          <p:cNvPicPr>
            <a:picLocks noGrp="1" noChangeAspect="1" noChangeArrowheads="1"/>
          </p:cNvPicPr>
          <p:nvPr>
            <p:ph sz="quarter" idx="4"/>
          </p:nvPr>
        </p:nvPicPr>
        <p:blipFill>
          <a:blip r:embed="rId2"/>
          <a:srcRect/>
          <a:stretch>
            <a:fillRect/>
          </a:stretch>
        </p:blipFill>
        <p:spPr>
          <a:xfrm>
            <a:off x="4343400" y="1524000"/>
            <a:ext cx="4572000" cy="4602163"/>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rtlCol="0">
            <a:normAutofit/>
          </a:bodyPr>
          <a:lstStyle/>
          <a:p>
            <a:pPr eaLnBrk="1" fontAlgn="auto" hangingPunct="1">
              <a:spcAft>
                <a:spcPts val="0"/>
              </a:spcAft>
              <a:defRPr/>
            </a:pPr>
            <a:r>
              <a:rPr lang="en-US" dirty="0" smtClean="0">
                <a:solidFill>
                  <a:schemeClr val="accent2">
                    <a:lumMod val="75000"/>
                  </a:schemeClr>
                </a:solidFill>
                <a:latin typeface="Times New Roman" pitchFamily="18" charset="0"/>
                <a:cs typeface="Times New Roman" pitchFamily="18" charset="0"/>
              </a:rPr>
              <a:t>Fate of </a:t>
            </a:r>
            <a:r>
              <a:rPr lang="en-US" dirty="0" err="1" smtClean="0">
                <a:solidFill>
                  <a:schemeClr val="accent2">
                    <a:lumMod val="75000"/>
                  </a:schemeClr>
                </a:solidFill>
                <a:latin typeface="Times New Roman" pitchFamily="18" charset="0"/>
                <a:cs typeface="Times New Roman" pitchFamily="18" charset="0"/>
              </a:rPr>
              <a:t>Bilirubin</a:t>
            </a:r>
            <a:r>
              <a:rPr lang="en-US" dirty="0" smtClean="0">
                <a:solidFill>
                  <a:schemeClr val="accent2">
                    <a:lumMod val="75000"/>
                  </a:schemeClr>
                </a:solidFill>
                <a:latin typeface="Times New Roman" pitchFamily="18" charset="0"/>
                <a:cs typeface="Times New Roman" pitchFamily="18" charset="0"/>
              </a:rPr>
              <a:t> in small intestine</a:t>
            </a:r>
            <a:endParaRPr lang="en-US" dirty="0">
              <a:latin typeface="Times New Roman" pitchFamily="18" charset="0"/>
              <a:cs typeface="Times New Roman" pitchFamily="18" charset="0"/>
            </a:endParaRPr>
          </a:p>
        </p:txBody>
      </p:sp>
      <p:pic>
        <p:nvPicPr>
          <p:cNvPr id="30723" name="Picture 2"/>
          <p:cNvPicPr>
            <a:picLocks noGrp="1" noChangeAspect="1" noChangeArrowheads="1"/>
          </p:cNvPicPr>
          <p:nvPr>
            <p:ph idx="1"/>
          </p:nvPr>
        </p:nvPicPr>
        <p:blipFill>
          <a:blip r:embed="rId2"/>
          <a:srcRect/>
          <a:stretch>
            <a:fillRect/>
          </a:stretch>
        </p:blipFill>
        <p:spPr>
          <a:xfrm>
            <a:off x="990600" y="1481138"/>
            <a:ext cx="6858000" cy="5148262"/>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Content Placeholder 4"/>
          <p:cNvSpPr>
            <a:spLocks noGrp="1"/>
          </p:cNvSpPr>
          <p:nvPr>
            <p:ph sz="half" idx="2"/>
          </p:nvPr>
        </p:nvSpPr>
        <p:spPr>
          <a:xfrm>
            <a:off x="381000" y="714356"/>
            <a:ext cx="4040188" cy="5572164"/>
          </a:xfrm>
        </p:spPr>
        <p:txBody>
          <a:bodyPr>
            <a:normAutofit/>
          </a:bodyPr>
          <a:lstStyle/>
          <a:p>
            <a:pPr eaLnBrk="1" hangingPunct="1"/>
            <a:r>
              <a:rPr lang="en-US" dirty="0" smtClean="0">
                <a:latin typeface="Times New Roman" pitchFamily="18" charset="0"/>
                <a:cs typeface="Times New Roman" pitchFamily="18" charset="0"/>
              </a:rPr>
              <a:t>Most of </a:t>
            </a:r>
            <a:r>
              <a:rPr lang="en-US" dirty="0" err="1" smtClean="0">
                <a:latin typeface="Times New Roman" pitchFamily="18" charset="0"/>
                <a:cs typeface="Times New Roman" pitchFamily="18" charset="0"/>
              </a:rPr>
              <a:t>bilinogen</a:t>
            </a:r>
            <a:r>
              <a:rPr lang="en-US" dirty="0" smtClean="0">
                <a:latin typeface="Times New Roman" pitchFamily="18" charset="0"/>
                <a:cs typeface="Times New Roman" pitchFamily="18" charset="0"/>
              </a:rPr>
              <a:t> enters liver through </a:t>
            </a:r>
            <a:r>
              <a:rPr lang="en-US" dirty="0" err="1" smtClean="0">
                <a:latin typeface="Times New Roman" pitchFamily="18" charset="0"/>
                <a:cs typeface="Times New Roman" pitchFamily="18" charset="0"/>
              </a:rPr>
              <a:t>enterohepatic</a:t>
            </a:r>
            <a:r>
              <a:rPr lang="en-US" dirty="0" smtClean="0">
                <a:latin typeface="Times New Roman" pitchFamily="18" charset="0"/>
                <a:cs typeface="Times New Roman" pitchFamily="18" charset="0"/>
              </a:rPr>
              <a:t> circulation and is re-excreted through bile.</a:t>
            </a:r>
          </a:p>
          <a:p>
            <a:pPr eaLnBrk="1" hangingPunct="1"/>
            <a:endParaRPr lang="en-US" dirty="0" smtClean="0">
              <a:latin typeface="Times New Roman" pitchFamily="18" charset="0"/>
              <a:cs typeface="Times New Roman" pitchFamily="18" charset="0"/>
            </a:endParaRPr>
          </a:p>
          <a:p>
            <a:pPr eaLnBrk="1" hangingPunct="1"/>
            <a:r>
              <a:rPr lang="en-US" dirty="0" smtClean="0">
                <a:latin typeface="Times New Roman" pitchFamily="18" charset="0"/>
                <a:cs typeface="Times New Roman" pitchFamily="18" charset="0"/>
              </a:rPr>
              <a:t> About 5% of </a:t>
            </a:r>
            <a:r>
              <a:rPr lang="en-US" dirty="0" err="1" smtClean="0">
                <a:latin typeface="Times New Roman" pitchFamily="18" charset="0"/>
                <a:cs typeface="Times New Roman" pitchFamily="18" charset="0"/>
              </a:rPr>
              <a:t>urobilinogen</a:t>
            </a:r>
            <a:r>
              <a:rPr lang="en-US" dirty="0" smtClean="0">
                <a:latin typeface="Times New Roman" pitchFamily="18" charset="0"/>
                <a:cs typeface="Times New Roman" pitchFamily="18" charset="0"/>
              </a:rPr>
              <a:t> is excreted by kidney through urine.</a:t>
            </a:r>
          </a:p>
          <a:p>
            <a:pPr eaLnBrk="1" hangingPunct="1"/>
            <a:endParaRPr lang="en-US" dirty="0" smtClean="0">
              <a:latin typeface="Times New Roman" pitchFamily="18" charset="0"/>
              <a:cs typeface="Times New Roman" pitchFamily="18" charset="0"/>
            </a:endParaRPr>
          </a:p>
          <a:p>
            <a:pPr eaLnBrk="1" hangingPunct="1"/>
            <a:r>
              <a:rPr lang="en-US" dirty="0" smtClean="0">
                <a:latin typeface="Times New Roman" pitchFamily="18" charset="0"/>
                <a:cs typeface="Times New Roman" pitchFamily="18" charset="0"/>
              </a:rPr>
              <a:t> Some unabsorbed part is excreted through feces as </a:t>
            </a:r>
            <a:r>
              <a:rPr lang="en-US" dirty="0" err="1" smtClean="0">
                <a:latin typeface="Times New Roman" pitchFamily="18" charset="0"/>
                <a:cs typeface="Times New Roman" pitchFamily="18" charset="0"/>
              </a:rPr>
              <a:t>stercobilinogen</a:t>
            </a:r>
            <a:r>
              <a:rPr lang="en-US" dirty="0" smtClean="0">
                <a:latin typeface="Times New Roman" pitchFamily="18" charset="0"/>
                <a:cs typeface="Times New Roman" pitchFamily="18" charset="0"/>
              </a:rPr>
              <a:t>. This gives yellow color to urine and feces.</a:t>
            </a:r>
          </a:p>
          <a:p>
            <a:pPr eaLnBrk="1" hangingPunct="1"/>
            <a:endParaRPr lang="en-US" dirty="0" smtClean="0">
              <a:latin typeface="Times New Roman" pitchFamily="18" charset="0"/>
              <a:cs typeface="Times New Roman" pitchFamily="18" charset="0"/>
            </a:endParaRPr>
          </a:p>
        </p:txBody>
      </p:sp>
      <p:sp>
        <p:nvSpPr>
          <p:cNvPr id="31749" name="Text Placeholder 3"/>
          <p:cNvSpPr>
            <a:spLocks noGrp="1"/>
          </p:cNvSpPr>
          <p:nvPr>
            <p:ph type="body" sz="quarter" idx="3"/>
          </p:nvPr>
        </p:nvSpPr>
        <p:spPr/>
        <p:txBody>
          <a:bodyPr/>
          <a:lstStyle/>
          <a:p>
            <a:pPr eaLnBrk="1" hangingPunct="1"/>
            <a:endParaRPr lang="en-US" smtClean="0"/>
          </a:p>
        </p:txBody>
      </p:sp>
      <p:pic>
        <p:nvPicPr>
          <p:cNvPr id="31750" name="Picture 5" descr="M30128-27-f06"/>
          <p:cNvPicPr>
            <a:picLocks noGrp="1" noChangeAspect="1" noChangeArrowheads="1"/>
          </p:cNvPicPr>
          <p:nvPr>
            <p:ph sz="quarter" idx="4"/>
          </p:nvPr>
        </p:nvPicPr>
        <p:blipFill>
          <a:blip r:embed="rId2"/>
          <a:srcRect/>
          <a:stretch>
            <a:fillRect/>
          </a:stretch>
        </p:blipFill>
        <p:spPr>
          <a:xfrm>
            <a:off x="4500562" y="0"/>
            <a:ext cx="6529398" cy="7194550"/>
          </a:xfrm>
          <a:noFill/>
        </p:spPr>
      </p:pic>
      <p:sp>
        <p:nvSpPr>
          <p:cNvPr id="7" name="Rectangle 6"/>
          <p:cNvSpPr/>
          <p:nvPr/>
        </p:nvSpPr>
        <p:spPr>
          <a:xfrm>
            <a:off x="4191000" y="6019800"/>
            <a:ext cx="4648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946150"/>
          </a:xfrm>
        </p:spPr>
        <p:txBody>
          <a:bodyPr rtlCol="0">
            <a:noAutofit/>
          </a:bodyPr>
          <a:lstStyle/>
          <a:p>
            <a:pPr eaLnBrk="1" fontAlgn="auto" hangingPunct="1">
              <a:spcAft>
                <a:spcPts val="0"/>
              </a:spcAft>
              <a:defRPr/>
            </a:pPr>
            <a:r>
              <a:rPr lang="en-US" sz="3600" dirty="0" smtClean="0">
                <a:solidFill>
                  <a:schemeClr val="accent2">
                    <a:lumMod val="75000"/>
                  </a:schemeClr>
                </a:solidFill>
                <a:latin typeface="Monotype Corsiva" pitchFamily="66" charset="0"/>
              </a:rPr>
              <a:t/>
            </a:r>
            <a:br>
              <a:rPr lang="en-US" sz="3600" dirty="0" smtClean="0">
                <a:solidFill>
                  <a:schemeClr val="accent2">
                    <a:lumMod val="75000"/>
                  </a:schemeClr>
                </a:solidFill>
                <a:latin typeface="Monotype Corsiva" pitchFamily="66" charset="0"/>
              </a:rPr>
            </a:br>
            <a:r>
              <a:rPr lang="en-US" sz="3600" dirty="0" smtClean="0">
                <a:solidFill>
                  <a:schemeClr val="accent2">
                    <a:lumMod val="75000"/>
                  </a:schemeClr>
                </a:solidFill>
                <a:latin typeface="Times New Roman" pitchFamily="18" charset="0"/>
                <a:cs typeface="Times New Roman" pitchFamily="18" charset="0"/>
              </a:rPr>
              <a:t>FUNCTIONS OF THE GALLBLADDER</a:t>
            </a:r>
            <a:r>
              <a:rPr lang="en-US" sz="3600" dirty="0" smtClean="0"/>
              <a:t/>
            </a:r>
            <a:br>
              <a:rPr lang="en-US" sz="3600" dirty="0" smtClean="0"/>
            </a:br>
            <a:endParaRPr lang="en-US" sz="3600" dirty="0"/>
          </a:p>
        </p:txBody>
      </p:sp>
      <p:sp>
        <p:nvSpPr>
          <p:cNvPr id="32772" name="Content Placeholder 4"/>
          <p:cNvSpPr>
            <a:spLocks noGrp="1"/>
          </p:cNvSpPr>
          <p:nvPr>
            <p:ph sz="half" idx="2"/>
          </p:nvPr>
        </p:nvSpPr>
        <p:spPr>
          <a:xfrm>
            <a:off x="457200" y="1357298"/>
            <a:ext cx="4040188" cy="4768865"/>
          </a:xfrm>
        </p:spPr>
        <p:txBody>
          <a:bodyPr>
            <a:normAutofit lnSpcReduction="10000"/>
          </a:bodyPr>
          <a:lstStyle/>
          <a:p>
            <a:pPr eaLnBrk="1" hangingPunct="1"/>
            <a:r>
              <a:rPr lang="en-US" dirty="0" smtClean="0">
                <a:latin typeface="Times New Roman" pitchFamily="18" charset="0"/>
                <a:cs typeface="Times New Roman" pitchFamily="18" charset="0"/>
              </a:rPr>
              <a:t>In normal individuals, bile flows into the gallbladder when the sphincter of </a:t>
            </a:r>
            <a:r>
              <a:rPr lang="en-US" dirty="0" err="1" smtClean="0">
                <a:latin typeface="Times New Roman" pitchFamily="18" charset="0"/>
                <a:cs typeface="Times New Roman" pitchFamily="18" charset="0"/>
              </a:rPr>
              <a:t>Oddi</a:t>
            </a:r>
            <a:r>
              <a:rPr lang="en-US" dirty="0" smtClean="0">
                <a:latin typeface="Times New Roman" pitchFamily="18" charset="0"/>
                <a:cs typeface="Times New Roman" pitchFamily="18" charset="0"/>
              </a:rPr>
              <a:t> is closed (</a:t>
            </a:r>
            <a:r>
              <a:rPr lang="en-US" dirty="0" err="1" smtClean="0">
                <a:latin typeface="Times New Roman" pitchFamily="18" charset="0"/>
                <a:cs typeface="Times New Roman" pitchFamily="18" charset="0"/>
              </a:rPr>
              <a:t>ie</a:t>
            </a:r>
            <a:r>
              <a:rPr lang="en-US" dirty="0" smtClean="0">
                <a:latin typeface="Times New Roman" pitchFamily="18" charset="0"/>
                <a:cs typeface="Times New Roman" pitchFamily="18" charset="0"/>
              </a:rPr>
              <a:t>, the period in between meals).</a:t>
            </a:r>
          </a:p>
          <a:p>
            <a:pPr eaLnBrk="1" hangingPunct="1"/>
            <a:endParaRPr lang="en-US" dirty="0" smtClean="0">
              <a:latin typeface="Times New Roman" pitchFamily="18" charset="0"/>
              <a:cs typeface="Times New Roman" pitchFamily="18" charset="0"/>
            </a:endParaRPr>
          </a:p>
          <a:p>
            <a:pPr eaLnBrk="1" hangingPunct="1"/>
            <a:r>
              <a:rPr lang="en-US" dirty="0" smtClean="0">
                <a:latin typeface="Times New Roman" pitchFamily="18" charset="0"/>
                <a:cs typeface="Times New Roman" pitchFamily="18" charset="0"/>
              </a:rPr>
              <a:t> In the gallbladder, the bile is concentrated by absorption of water</a:t>
            </a:r>
          </a:p>
          <a:p>
            <a:pPr eaLnBrk="1" hangingPunct="1"/>
            <a:endParaRPr lang="en-US" dirty="0" smtClean="0">
              <a:latin typeface="Times New Roman" pitchFamily="18" charset="0"/>
              <a:cs typeface="Times New Roman" pitchFamily="18" charset="0"/>
            </a:endParaRPr>
          </a:p>
          <a:p>
            <a:pPr eaLnBrk="1" hangingPunct="1"/>
            <a:r>
              <a:rPr lang="en-US" dirty="0" smtClean="0">
                <a:latin typeface="Times New Roman" pitchFamily="18" charset="0"/>
                <a:cs typeface="Times New Roman" pitchFamily="18" charset="0"/>
              </a:rPr>
              <a:t>Sustained release of bile  as per requirements of food</a:t>
            </a:r>
          </a:p>
        </p:txBody>
      </p:sp>
      <p:sp>
        <p:nvSpPr>
          <p:cNvPr id="32773" name="Text Placeholder 3"/>
          <p:cNvSpPr>
            <a:spLocks noGrp="1"/>
          </p:cNvSpPr>
          <p:nvPr>
            <p:ph type="body" sz="quarter" idx="3"/>
          </p:nvPr>
        </p:nvSpPr>
        <p:spPr/>
        <p:txBody>
          <a:bodyPr/>
          <a:lstStyle/>
          <a:p>
            <a:pPr eaLnBrk="1" hangingPunct="1"/>
            <a:endParaRPr lang="en-US" smtClean="0"/>
          </a:p>
        </p:txBody>
      </p:sp>
      <p:pic>
        <p:nvPicPr>
          <p:cNvPr id="32774" name="Picture 4"/>
          <p:cNvPicPr>
            <a:picLocks noGrp="1" noChangeAspect="1" noChangeArrowheads="1"/>
          </p:cNvPicPr>
          <p:nvPr>
            <p:ph sz="quarter" idx="4"/>
          </p:nvPr>
        </p:nvPicPr>
        <p:blipFill>
          <a:blip r:embed="rId2"/>
          <a:srcRect/>
          <a:stretch>
            <a:fillRect/>
          </a:stretch>
        </p:blipFill>
        <p:spPr>
          <a:xfrm>
            <a:off x="4114800" y="1295400"/>
            <a:ext cx="5029200" cy="4953000"/>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endParaRPr lang="en-IN" smtClean="0"/>
          </a:p>
        </p:txBody>
      </p:sp>
      <p:pic>
        <p:nvPicPr>
          <p:cNvPr id="33795" name="Picture 2"/>
          <p:cNvPicPr>
            <a:picLocks noGrp="1" noChangeAspect="1" noChangeArrowheads="1"/>
          </p:cNvPicPr>
          <p:nvPr>
            <p:ph idx="1"/>
          </p:nvPr>
        </p:nvPicPr>
        <p:blipFill>
          <a:blip r:embed="rId2"/>
          <a:srcRect/>
          <a:stretch>
            <a:fillRect/>
          </a:stretch>
        </p:blipFill>
        <p:spPr>
          <a:xfrm>
            <a:off x="533400" y="381000"/>
            <a:ext cx="7848600" cy="6248400"/>
          </a:xfrm>
          <a:noFill/>
        </p:spPr>
      </p:pic>
      <p:sp>
        <p:nvSpPr>
          <p:cNvPr id="5" name="Rectangle 4"/>
          <p:cNvSpPr/>
          <p:nvPr/>
        </p:nvSpPr>
        <p:spPr>
          <a:xfrm>
            <a:off x="2667000" y="5638800"/>
            <a:ext cx="1066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565150"/>
          </a:xfrm>
        </p:spPr>
        <p:txBody>
          <a:bodyPr rtlCol="0">
            <a:normAutofit fontScale="90000"/>
          </a:bodyPr>
          <a:lstStyle/>
          <a:p>
            <a:pPr eaLnBrk="1" fontAlgn="auto" hangingPunct="1">
              <a:spcAft>
                <a:spcPts val="0"/>
              </a:spcAft>
              <a:defRPr/>
            </a:pPr>
            <a:r>
              <a:rPr lang="en-US" dirty="0" smtClean="0">
                <a:solidFill>
                  <a:schemeClr val="accent2">
                    <a:lumMod val="75000"/>
                  </a:schemeClr>
                </a:solidFill>
                <a:latin typeface="Times New Roman" pitchFamily="18" charset="0"/>
                <a:cs typeface="Times New Roman" pitchFamily="18" charset="0"/>
              </a:rPr>
              <a:t>Regulation of gall bladder secretions</a:t>
            </a:r>
            <a:endParaRPr lang="en-US" dirty="0">
              <a:solidFill>
                <a:schemeClr val="accent2">
                  <a:lumMod val="75000"/>
                </a:schemeClr>
              </a:solidFill>
              <a:latin typeface="Times New Roman" pitchFamily="18" charset="0"/>
              <a:cs typeface="Times New Roman" pitchFamily="18" charset="0"/>
            </a:endParaRPr>
          </a:p>
        </p:txBody>
      </p:sp>
      <p:sp>
        <p:nvSpPr>
          <p:cNvPr id="34820" name="Content Placeholder 4"/>
          <p:cNvSpPr>
            <a:spLocks noGrp="1"/>
          </p:cNvSpPr>
          <p:nvPr>
            <p:ph sz="half" idx="2"/>
          </p:nvPr>
        </p:nvSpPr>
        <p:spPr>
          <a:xfrm>
            <a:off x="571472" y="1643050"/>
            <a:ext cx="4143404" cy="4300550"/>
          </a:xfrm>
        </p:spPr>
        <p:txBody>
          <a:bodyPr>
            <a:noAutofit/>
          </a:bodyPr>
          <a:lstStyle/>
          <a:p>
            <a:pPr eaLnBrk="1" hangingPunct="1"/>
            <a:r>
              <a:rPr lang="en-US" sz="2000" dirty="0" smtClean="0">
                <a:latin typeface="Times New Roman" pitchFamily="18" charset="0"/>
                <a:cs typeface="Times New Roman" pitchFamily="18" charset="0"/>
              </a:rPr>
              <a:t>When food enters the mouth, the resistance of the sphincter of </a:t>
            </a:r>
            <a:r>
              <a:rPr lang="en-US" sz="2000" dirty="0" err="1" smtClean="0">
                <a:latin typeface="Times New Roman" pitchFamily="18" charset="0"/>
                <a:cs typeface="Times New Roman" pitchFamily="18" charset="0"/>
              </a:rPr>
              <a:t>Oddi</a:t>
            </a:r>
            <a:r>
              <a:rPr lang="en-US" sz="2000" dirty="0" smtClean="0">
                <a:latin typeface="Times New Roman" pitchFamily="18" charset="0"/>
                <a:cs typeface="Times New Roman" pitchFamily="18" charset="0"/>
              </a:rPr>
              <a:t> decreases under both neural and hormonal </a:t>
            </a:r>
            <a:r>
              <a:rPr lang="en-US" sz="2000" dirty="0" err="1" smtClean="0">
                <a:latin typeface="Times New Roman" pitchFamily="18" charset="0"/>
                <a:cs typeface="Times New Roman" pitchFamily="18" charset="0"/>
              </a:rPr>
              <a:t>infl</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uences</a:t>
            </a:r>
            <a:endParaRPr lang="en-US" sz="2000" dirty="0" smtClean="0">
              <a:latin typeface="Times New Roman" pitchFamily="18" charset="0"/>
              <a:cs typeface="Times New Roman" pitchFamily="18" charset="0"/>
            </a:endParaRPr>
          </a:p>
          <a:p>
            <a:pPr eaLnBrk="1" hangingPunct="1"/>
            <a:endParaRPr lang="en-US" sz="2000" dirty="0" smtClean="0">
              <a:latin typeface="Times New Roman" pitchFamily="18" charset="0"/>
              <a:cs typeface="Times New Roman" pitchFamily="18" charset="0"/>
            </a:endParaRPr>
          </a:p>
          <a:p>
            <a:pPr eaLnBrk="1" hangingPunct="1"/>
            <a:r>
              <a:rPr lang="en-US" sz="2000" dirty="0" smtClean="0">
                <a:latin typeface="Times New Roman" pitchFamily="18" charset="0"/>
                <a:cs typeface="Times New Roman" pitchFamily="18" charset="0"/>
              </a:rPr>
              <a:t>Fatty acids and amino acids in the duodenum  release CCK, which causes gallbladder contraction </a:t>
            </a:r>
          </a:p>
          <a:p>
            <a:pPr eaLnBrk="1" hangingPunct="1"/>
            <a:endParaRPr lang="en-US" sz="2000" dirty="0" smtClean="0">
              <a:latin typeface="Times New Roman" pitchFamily="18" charset="0"/>
              <a:cs typeface="Times New Roman" pitchFamily="18" charset="0"/>
            </a:endParaRPr>
          </a:p>
          <a:p>
            <a:pPr eaLnBrk="1" hangingPunct="1"/>
            <a:r>
              <a:rPr lang="en-US" sz="2000" dirty="0" err="1" smtClean="0">
                <a:latin typeface="Times New Roman" pitchFamily="18" charset="0"/>
                <a:cs typeface="Times New Roman" pitchFamily="18" charset="0"/>
              </a:rPr>
              <a:t>Th</a:t>
            </a:r>
            <a:r>
              <a:rPr lang="en-US" sz="2000" dirty="0" smtClean="0">
                <a:latin typeface="Times New Roman" pitchFamily="18" charset="0"/>
                <a:cs typeface="Times New Roman" pitchFamily="18" charset="0"/>
              </a:rPr>
              <a:t> e production of bile is increased by stimulation of the </a:t>
            </a:r>
            <a:r>
              <a:rPr lang="en-US" sz="2000" dirty="0" err="1" smtClean="0">
                <a:latin typeface="Times New Roman" pitchFamily="18" charset="0"/>
                <a:cs typeface="Times New Roman" pitchFamily="18" charset="0"/>
              </a:rPr>
              <a:t>vagus</a:t>
            </a:r>
            <a:r>
              <a:rPr lang="en-US" sz="2000" dirty="0" smtClean="0">
                <a:latin typeface="Times New Roman" pitchFamily="18" charset="0"/>
                <a:cs typeface="Times New Roman" pitchFamily="18" charset="0"/>
              </a:rPr>
              <a:t> nerves and by the hormone </a:t>
            </a:r>
            <a:r>
              <a:rPr lang="en-US" sz="2000" dirty="0" err="1" smtClean="0">
                <a:latin typeface="Times New Roman" pitchFamily="18" charset="0"/>
                <a:cs typeface="Times New Roman" pitchFamily="18" charset="0"/>
              </a:rPr>
              <a:t>secretin</a:t>
            </a:r>
            <a:r>
              <a:rPr lang="en-US" sz="2000" dirty="0" smtClean="0">
                <a:latin typeface="Times New Roman" pitchFamily="18" charset="0"/>
                <a:cs typeface="Times New Roman" pitchFamily="18" charset="0"/>
              </a:rPr>
              <a:t>, which increases the water and HCO 3 – content of bile.</a:t>
            </a:r>
          </a:p>
          <a:p>
            <a:pPr eaLnBrk="1" hangingPunct="1"/>
            <a:endParaRPr lang="en-US" sz="2000" dirty="0" smtClean="0">
              <a:latin typeface="Times New Roman" pitchFamily="18" charset="0"/>
              <a:cs typeface="Times New Roman" pitchFamily="18" charset="0"/>
            </a:endParaRPr>
          </a:p>
        </p:txBody>
      </p:sp>
      <p:sp>
        <p:nvSpPr>
          <p:cNvPr id="34821" name="Text Placeholder 3"/>
          <p:cNvSpPr>
            <a:spLocks noGrp="1"/>
          </p:cNvSpPr>
          <p:nvPr>
            <p:ph type="body" sz="quarter" idx="3"/>
          </p:nvPr>
        </p:nvSpPr>
        <p:spPr/>
        <p:txBody>
          <a:bodyPr/>
          <a:lstStyle/>
          <a:p>
            <a:pPr eaLnBrk="1" hangingPunct="1"/>
            <a:endParaRPr lang="en-US" smtClean="0"/>
          </a:p>
        </p:txBody>
      </p:sp>
      <p:pic>
        <p:nvPicPr>
          <p:cNvPr id="34822" name="Picture 3"/>
          <p:cNvPicPr>
            <a:picLocks noGrp="1" noChangeAspect="1" noChangeArrowheads="1"/>
          </p:cNvPicPr>
          <p:nvPr>
            <p:ph sz="quarter" idx="4"/>
          </p:nvPr>
        </p:nvPicPr>
        <p:blipFill>
          <a:blip r:embed="rId2"/>
          <a:srcRect/>
          <a:stretch>
            <a:fillRect/>
          </a:stretch>
        </p:blipFill>
        <p:spPr>
          <a:xfrm>
            <a:off x="4495800" y="838200"/>
            <a:ext cx="4495800" cy="5257800"/>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74638"/>
            <a:ext cx="8229600" cy="792162"/>
          </a:xfrm>
        </p:spPr>
        <p:txBody>
          <a:bodyPr rtlCol="0">
            <a:normAutofit fontScale="90000"/>
          </a:bodyPr>
          <a:lstStyle/>
          <a:p>
            <a:pPr eaLnBrk="1" fontAlgn="auto" hangingPunct="1">
              <a:spcAft>
                <a:spcPts val="0"/>
              </a:spcAft>
              <a:defRPr/>
            </a:pPr>
            <a:r>
              <a:rPr lang="en-US" sz="3600" dirty="0" smtClean="0">
                <a:solidFill>
                  <a:schemeClr val="accent2">
                    <a:lumMod val="75000"/>
                  </a:schemeClr>
                </a:solidFill>
                <a:latin typeface="Times New Roman" pitchFamily="18" charset="0"/>
                <a:ea typeface="ＭＳ Ｐゴシック" charset="0"/>
                <a:cs typeface="Times New Roman" pitchFamily="18" charset="0"/>
              </a:rPr>
              <a:t/>
            </a:r>
            <a:br>
              <a:rPr lang="en-US" sz="3600" dirty="0" smtClean="0">
                <a:solidFill>
                  <a:schemeClr val="accent2">
                    <a:lumMod val="75000"/>
                  </a:schemeClr>
                </a:solidFill>
                <a:latin typeface="Times New Roman" pitchFamily="18" charset="0"/>
                <a:ea typeface="ＭＳ Ｐゴシック" charset="0"/>
                <a:cs typeface="Times New Roman" pitchFamily="18" charset="0"/>
              </a:rPr>
            </a:br>
            <a:r>
              <a:rPr lang="en-US" sz="3600" dirty="0" smtClean="0">
                <a:solidFill>
                  <a:schemeClr val="accent2">
                    <a:lumMod val="75000"/>
                  </a:schemeClr>
                </a:solidFill>
                <a:latin typeface="Times New Roman" pitchFamily="18" charset="0"/>
                <a:ea typeface="ＭＳ Ｐゴシック" charset="0"/>
                <a:cs typeface="Times New Roman" pitchFamily="18" charset="0"/>
              </a:rPr>
              <a:t>Gallstones-</a:t>
            </a:r>
            <a:r>
              <a:rPr lang="en-US" sz="3600" dirty="0" err="1" smtClean="0">
                <a:solidFill>
                  <a:schemeClr val="accent2">
                    <a:lumMod val="75000"/>
                  </a:schemeClr>
                </a:solidFill>
                <a:latin typeface="Times New Roman" pitchFamily="18" charset="0"/>
                <a:ea typeface="ＭＳ Ｐゴシック" charset="0"/>
                <a:cs typeface="Times New Roman" pitchFamily="18" charset="0"/>
              </a:rPr>
              <a:t>cholelithiasis</a:t>
            </a:r>
            <a:r>
              <a:rPr lang="en-US" sz="3600" dirty="0" smtClean="0">
                <a:solidFill>
                  <a:schemeClr val="accent2">
                    <a:lumMod val="75000"/>
                  </a:schemeClr>
                </a:solidFill>
                <a:latin typeface="Times New Roman" pitchFamily="18" charset="0"/>
                <a:ea typeface="ＭＳ Ｐゴシック" charset="0"/>
                <a:cs typeface="Times New Roman" pitchFamily="18" charset="0"/>
              </a:rPr>
              <a:t> </a:t>
            </a:r>
            <a:r>
              <a:rPr lang="en-US" sz="3600" dirty="0" smtClean="0">
                <a:latin typeface="Times New Roman" pitchFamily="18" charset="0"/>
                <a:ea typeface="ＭＳ Ｐゴシック" charset="0"/>
                <a:cs typeface="Times New Roman" pitchFamily="18" charset="0"/>
              </a:rPr>
              <a:t/>
            </a:r>
            <a:br>
              <a:rPr lang="en-US" sz="3600" dirty="0" smtClean="0">
                <a:latin typeface="Times New Roman" pitchFamily="18" charset="0"/>
                <a:ea typeface="ＭＳ Ｐゴシック" charset="0"/>
                <a:cs typeface="Times New Roman" pitchFamily="18" charset="0"/>
              </a:rPr>
            </a:br>
            <a:endParaRPr lang="en-US" sz="3600" dirty="0">
              <a:solidFill>
                <a:schemeClr val="accent2">
                  <a:lumMod val="75000"/>
                </a:schemeClr>
              </a:solidFill>
              <a:latin typeface="Times New Roman" pitchFamily="18" charset="0"/>
              <a:ea typeface="ＭＳ Ｐゴシック" charset="0"/>
              <a:cs typeface="Times New Roman" pitchFamily="18" charset="0"/>
            </a:endParaRPr>
          </a:p>
        </p:txBody>
      </p:sp>
      <p:sp>
        <p:nvSpPr>
          <p:cNvPr id="47107" name="Rectangle 3"/>
          <p:cNvSpPr>
            <a:spLocks noGrp="1" noChangeArrowheads="1"/>
          </p:cNvSpPr>
          <p:nvPr>
            <p:ph idx="1"/>
          </p:nvPr>
        </p:nvSpPr>
        <p:spPr>
          <a:xfrm>
            <a:off x="685800" y="1371600"/>
            <a:ext cx="7772400" cy="4754563"/>
          </a:xfrm>
        </p:spPr>
        <p:txBody>
          <a:bodyPr rtlCol="0">
            <a:normAutofit/>
          </a:bodyPr>
          <a:lstStyle/>
          <a:p>
            <a:pPr marL="0" indent="0" eaLnBrk="1" fontAlgn="auto" hangingPunct="1">
              <a:spcAft>
                <a:spcPts val="0"/>
              </a:spcAft>
              <a:buFontTx/>
              <a:buNone/>
              <a:defRPr/>
            </a:pPr>
            <a:r>
              <a:rPr lang="en-US" sz="2400" dirty="0" smtClean="0">
                <a:latin typeface="Times New Roman" pitchFamily="18" charset="0"/>
                <a:ea typeface="ＭＳ Ｐゴシック" charset="0"/>
                <a:cs typeface="Times New Roman" pitchFamily="18" charset="0"/>
              </a:rPr>
              <a:t>Gall stones are the common cause of </a:t>
            </a:r>
            <a:r>
              <a:rPr lang="en-US" sz="2400" dirty="0" err="1" smtClean="0">
                <a:latin typeface="Times New Roman" pitchFamily="18" charset="0"/>
                <a:ea typeface="ＭＳ Ｐゴシック" charset="0"/>
                <a:cs typeface="Times New Roman" pitchFamily="18" charset="0"/>
              </a:rPr>
              <a:t>biliary</a:t>
            </a:r>
            <a:r>
              <a:rPr lang="en-US" sz="2400" dirty="0" smtClean="0">
                <a:latin typeface="Times New Roman" pitchFamily="18" charset="0"/>
                <a:ea typeface="ＭＳ Ｐゴシック" charset="0"/>
                <a:cs typeface="Times New Roman" pitchFamily="18" charset="0"/>
              </a:rPr>
              <a:t> tract obstruction in adults .</a:t>
            </a:r>
            <a:endParaRPr lang="fr-CA" sz="2400" dirty="0" smtClean="0">
              <a:latin typeface="Times New Roman" pitchFamily="18" charset="0"/>
              <a:ea typeface="ＭＳ Ｐゴシック" charset="0"/>
              <a:cs typeface="Times New Roman" pitchFamily="18" charset="0"/>
            </a:endParaRPr>
          </a:p>
          <a:p>
            <a:pPr marL="0" indent="0" eaLnBrk="1" fontAlgn="auto" hangingPunct="1">
              <a:spcAft>
                <a:spcPts val="0"/>
              </a:spcAft>
              <a:buFontTx/>
              <a:buNone/>
              <a:defRPr/>
            </a:pPr>
            <a:endParaRPr lang="fr-CA" sz="2400" dirty="0" smtClean="0">
              <a:latin typeface="Times New Roman" pitchFamily="18" charset="0"/>
              <a:ea typeface="ＭＳ Ｐゴシック" charset="0"/>
              <a:cs typeface="Times New Roman" pitchFamily="18" charset="0"/>
            </a:endParaRPr>
          </a:p>
          <a:p>
            <a:pPr marL="0" indent="0" eaLnBrk="1" fontAlgn="auto" hangingPunct="1">
              <a:spcAft>
                <a:spcPts val="0"/>
              </a:spcAft>
              <a:buFontTx/>
              <a:buNone/>
              <a:defRPr/>
            </a:pPr>
            <a:r>
              <a:rPr lang="fr-CA" sz="2400" b="1" dirty="0" err="1" smtClean="0">
                <a:latin typeface="Times New Roman" pitchFamily="18" charset="0"/>
                <a:ea typeface="ＭＳ Ｐゴシック" charset="0"/>
                <a:cs typeface="Times New Roman" pitchFamily="18" charset="0"/>
              </a:rPr>
              <a:t>Risk</a:t>
            </a:r>
            <a:r>
              <a:rPr lang="fr-CA" sz="2400" b="1" dirty="0" smtClean="0">
                <a:latin typeface="Times New Roman" pitchFamily="18" charset="0"/>
                <a:ea typeface="ＭＳ Ｐゴシック" charset="0"/>
                <a:cs typeface="Times New Roman" pitchFamily="18" charset="0"/>
              </a:rPr>
              <a:t> </a:t>
            </a:r>
            <a:r>
              <a:rPr lang="fr-CA" sz="2400" b="1" dirty="0" err="1" smtClean="0">
                <a:latin typeface="Times New Roman" pitchFamily="18" charset="0"/>
                <a:ea typeface="ＭＳ Ｐゴシック" charset="0"/>
                <a:cs typeface="Times New Roman" pitchFamily="18" charset="0"/>
              </a:rPr>
              <a:t>factors</a:t>
            </a:r>
            <a:r>
              <a:rPr lang="fr-CA" sz="2400" b="1" dirty="0" smtClean="0">
                <a:latin typeface="Times New Roman" pitchFamily="18" charset="0"/>
                <a:ea typeface="ＭＳ Ｐゴシック" charset="0"/>
                <a:cs typeface="Times New Roman" pitchFamily="18" charset="0"/>
              </a:rPr>
              <a:t>:</a:t>
            </a:r>
          </a:p>
          <a:p>
            <a:pPr marL="514350" indent="-514350" eaLnBrk="1" fontAlgn="auto" hangingPunct="1">
              <a:spcAft>
                <a:spcPts val="0"/>
              </a:spcAft>
              <a:buFontTx/>
              <a:buAutoNum type="arabicPeriod"/>
              <a:defRPr/>
            </a:pPr>
            <a:r>
              <a:rPr lang="fr-CA" sz="2400" dirty="0" smtClean="0">
                <a:latin typeface="Times New Roman" pitchFamily="18" charset="0"/>
                <a:ea typeface="ＭＳ Ｐゴシック" charset="0"/>
                <a:cs typeface="Times New Roman" pitchFamily="18" charset="0"/>
              </a:rPr>
              <a:t>Age</a:t>
            </a:r>
          </a:p>
          <a:p>
            <a:pPr marL="514350" indent="-514350" eaLnBrk="1" fontAlgn="auto" hangingPunct="1">
              <a:spcAft>
                <a:spcPts val="0"/>
              </a:spcAft>
              <a:buFontTx/>
              <a:buAutoNum type="arabicPeriod"/>
              <a:defRPr/>
            </a:pPr>
            <a:r>
              <a:rPr lang="fr-CA" sz="2400" dirty="0" err="1" smtClean="0">
                <a:latin typeface="Times New Roman" pitchFamily="18" charset="0"/>
                <a:ea typeface="ＭＳ Ｐゴシック" charset="0"/>
                <a:cs typeface="Times New Roman" pitchFamily="18" charset="0"/>
              </a:rPr>
              <a:t>Sex</a:t>
            </a:r>
            <a:endParaRPr lang="fr-CA" sz="2400" dirty="0" smtClean="0">
              <a:latin typeface="Times New Roman" pitchFamily="18" charset="0"/>
              <a:ea typeface="ＭＳ Ｐゴシック" charset="0"/>
              <a:cs typeface="Times New Roman" pitchFamily="18" charset="0"/>
            </a:endParaRPr>
          </a:p>
          <a:p>
            <a:pPr marL="514350" indent="-514350" eaLnBrk="1" fontAlgn="auto" hangingPunct="1">
              <a:spcAft>
                <a:spcPts val="0"/>
              </a:spcAft>
              <a:buFontTx/>
              <a:buAutoNum type="arabicPeriod"/>
              <a:defRPr/>
            </a:pPr>
            <a:r>
              <a:rPr lang="fr-CA" sz="2400" dirty="0" err="1" smtClean="0">
                <a:latin typeface="Times New Roman" pitchFamily="18" charset="0"/>
                <a:ea typeface="ＭＳ Ｐゴシック" charset="0"/>
                <a:cs typeface="Times New Roman" pitchFamily="18" charset="0"/>
              </a:rPr>
              <a:t>Diet</a:t>
            </a:r>
            <a:endParaRPr lang="fr-CA" sz="2400" dirty="0" smtClean="0">
              <a:latin typeface="Times New Roman" pitchFamily="18" charset="0"/>
              <a:ea typeface="ＭＳ Ｐゴシック" charset="0"/>
              <a:cs typeface="Times New Roman" pitchFamily="18" charset="0"/>
            </a:endParaRPr>
          </a:p>
          <a:p>
            <a:pPr marL="514350" indent="-514350" eaLnBrk="1" fontAlgn="auto" hangingPunct="1">
              <a:spcAft>
                <a:spcPts val="0"/>
              </a:spcAft>
              <a:buFontTx/>
              <a:buAutoNum type="arabicPeriod"/>
              <a:defRPr/>
            </a:pPr>
            <a:r>
              <a:rPr lang="fr-CA" sz="2400" dirty="0" err="1" smtClean="0">
                <a:latin typeface="Times New Roman" pitchFamily="18" charset="0"/>
                <a:ea typeface="ＭＳ Ｐゴシック" charset="0"/>
                <a:cs typeface="Times New Roman" pitchFamily="18" charset="0"/>
              </a:rPr>
              <a:t>Reduced</a:t>
            </a:r>
            <a:r>
              <a:rPr lang="fr-CA" sz="2400" dirty="0" smtClean="0">
                <a:latin typeface="Times New Roman" pitchFamily="18" charset="0"/>
                <a:ea typeface="ＭＳ Ｐゴシック" charset="0"/>
                <a:cs typeface="Times New Roman" pitchFamily="18" charset="0"/>
              </a:rPr>
              <a:t> </a:t>
            </a:r>
            <a:r>
              <a:rPr lang="fr-CA" sz="2400" dirty="0" err="1" smtClean="0">
                <a:latin typeface="Times New Roman" pitchFamily="18" charset="0"/>
                <a:ea typeface="ＭＳ Ｐゴシック" charset="0"/>
                <a:cs typeface="Times New Roman" pitchFamily="18" charset="0"/>
              </a:rPr>
              <a:t>biliary</a:t>
            </a:r>
            <a:r>
              <a:rPr lang="fr-CA" sz="2400" dirty="0" smtClean="0">
                <a:latin typeface="Times New Roman" pitchFamily="18" charset="0"/>
                <a:ea typeface="ＭＳ Ｐゴシック" charset="0"/>
                <a:cs typeface="Times New Roman" pitchFamily="18" charset="0"/>
              </a:rPr>
              <a:t> transit</a:t>
            </a:r>
            <a:endParaRPr lang="fr-CA" sz="2400" dirty="0">
              <a:latin typeface="Times New Roman" pitchFamily="18" charset="0"/>
              <a:ea typeface="ＭＳ Ｐゴシック"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guyton6412"/>
          <p:cNvPicPr>
            <a:picLocks noChangeAspect="1" noChangeArrowheads="1"/>
          </p:cNvPicPr>
          <p:nvPr/>
        </p:nvPicPr>
        <p:blipFill>
          <a:blip r:embed="rId3"/>
          <a:srcRect/>
          <a:stretch>
            <a:fillRect/>
          </a:stretch>
        </p:blipFill>
        <p:spPr bwMode="auto">
          <a:xfrm>
            <a:off x="1752600" y="0"/>
            <a:ext cx="6757988" cy="6858000"/>
          </a:xfrm>
          <a:prstGeom prst="rect">
            <a:avLst/>
          </a:prstGeom>
          <a:noFill/>
          <a:ln w="9525">
            <a:noFill/>
            <a:miter lim="800000"/>
            <a:headEnd/>
            <a:tailEnd/>
          </a:ln>
        </p:spPr>
      </p:pic>
      <p:sp>
        <p:nvSpPr>
          <p:cNvPr id="6" name="Rectangle 5"/>
          <p:cNvSpPr/>
          <p:nvPr/>
        </p:nvSpPr>
        <p:spPr>
          <a:xfrm>
            <a:off x="1981200" y="5867400"/>
            <a:ext cx="2743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2">
                    <a:lumMod val="75000"/>
                  </a:schemeClr>
                </a:solidFill>
                <a:latin typeface="Times New Roman" pitchFamily="18" charset="0"/>
                <a:cs typeface="Times New Roman" pitchFamily="18" charset="0"/>
              </a:rPr>
              <a:t>References</a:t>
            </a:r>
            <a:endParaRPr lang="en-US" dirty="0">
              <a:solidFill>
                <a:schemeClr val="accent2">
                  <a:lumMod val="75000"/>
                </a:schemeClr>
              </a:solidFill>
              <a:latin typeface="Times New Roman" pitchFamily="18" charset="0"/>
              <a:cs typeface="Times New Roman" pitchFamily="18" charset="0"/>
            </a:endParaRPr>
          </a:p>
        </p:txBody>
      </p:sp>
      <p:sp>
        <p:nvSpPr>
          <p:cNvPr id="24579" name="Content Placeholder 1"/>
          <p:cNvSpPr>
            <a:spLocks noGrp="1"/>
          </p:cNvSpPr>
          <p:nvPr>
            <p:ph idx="1"/>
          </p:nvPr>
        </p:nvSpPr>
        <p:spPr/>
        <p:txBody>
          <a:bodyPr/>
          <a:lstStyle/>
          <a:p>
            <a:pPr eaLnBrk="1" hangingPunct="1"/>
            <a:r>
              <a:rPr lang="en-US" sz="2400" dirty="0" smtClean="0">
                <a:latin typeface="Times New Roman" pitchFamily="18" charset="0"/>
                <a:cs typeface="Times New Roman" pitchFamily="18" charset="0"/>
              </a:rPr>
              <a:t>Lippincott’s Illustrated Reviews: Physiology (2013)</a:t>
            </a:r>
          </a:p>
          <a:p>
            <a:pPr eaLnBrk="1" hangingPunct="1"/>
            <a:r>
              <a:rPr lang="en-US" sz="2400" dirty="0" smtClean="0">
                <a:latin typeface="Times New Roman" pitchFamily="18" charset="0"/>
                <a:cs typeface="Times New Roman" pitchFamily="18" charset="0"/>
              </a:rPr>
              <a:t>Medical Physiology, Updated second edition (</a:t>
            </a:r>
            <a:r>
              <a:rPr lang="de-DE" sz="2400" dirty="0" smtClean="0">
                <a:latin typeface="Times New Roman" pitchFamily="18" charset="0"/>
                <a:cs typeface="Times New Roman" pitchFamily="18" charset="0"/>
              </a:rPr>
              <a:t>walter F. Boron, MD, phd</a:t>
            </a:r>
            <a:r>
              <a:rPr lang="en-US" sz="2400" dirty="0" smtClean="0">
                <a:latin typeface="Times New Roman" pitchFamily="18" charset="0"/>
                <a:cs typeface="Times New Roman" pitchFamily="18" charset="0"/>
              </a:rPr>
              <a:t>)</a:t>
            </a:r>
          </a:p>
          <a:p>
            <a:pPr eaLnBrk="1" hangingPunct="1"/>
            <a:r>
              <a:rPr lang="en-US" sz="2400" dirty="0" smtClean="0">
                <a:latin typeface="Times New Roman" pitchFamily="18" charset="0"/>
                <a:cs typeface="Times New Roman" pitchFamily="18" charset="0"/>
              </a:rPr>
              <a:t>Berne &amp; levy, physiology, sixth edition, updated edition</a:t>
            </a:r>
          </a:p>
          <a:p>
            <a:pPr eaLnBrk="1" hangingPunct="1"/>
            <a:r>
              <a:rPr lang="en-US" sz="2400" dirty="0" err="1" smtClean="0">
                <a:latin typeface="Times New Roman" pitchFamily="18" charset="0"/>
                <a:cs typeface="Times New Roman" pitchFamily="18" charset="0"/>
              </a:rPr>
              <a:t>Ganong’s</a:t>
            </a:r>
            <a:r>
              <a:rPr lang="en-US" sz="2400" dirty="0" smtClean="0">
                <a:latin typeface="Times New Roman" pitchFamily="18" charset="0"/>
                <a:cs typeface="Times New Roman" pitchFamily="18" charset="0"/>
              </a:rPr>
              <a:t> Review of Medical Physiology, </a:t>
            </a:r>
            <a:r>
              <a:rPr lang="pt-BR" sz="2400" dirty="0" smtClean="0">
                <a:latin typeface="Times New Roman" pitchFamily="18" charset="0"/>
                <a:cs typeface="Times New Roman" pitchFamily="18" charset="0"/>
              </a:rPr>
              <a:t>26 t h e d i t i o n</a:t>
            </a:r>
            <a:endParaRPr lang="en-US" sz="2400" dirty="0" smtClean="0">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IN" b="1" dirty="0" smtClean="0">
                <a:latin typeface="Times New Roman" pitchFamily="18" charset="0"/>
                <a:cs typeface="Times New Roman" pitchFamily="18" charset="0"/>
              </a:rPr>
              <a:t>Functional Units of Liver</a:t>
            </a:r>
            <a:br>
              <a:rPr lang="en-IN" b="1" dirty="0" smtClean="0">
                <a:latin typeface="Times New Roman" pitchFamily="18" charset="0"/>
                <a:cs typeface="Times New Roman" pitchFamily="18" charset="0"/>
              </a:rPr>
            </a:b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a:xfrm>
            <a:off x="428596" y="1428736"/>
            <a:ext cx="8258204" cy="4697427"/>
          </a:xfrm>
        </p:spPr>
        <p:txBody>
          <a:bodyPr>
            <a:normAutofit fontScale="47500" lnSpcReduction="20000"/>
          </a:bodyPr>
          <a:lstStyle/>
          <a:p>
            <a:pPr>
              <a:buNone/>
              <a:defRPr/>
            </a:pPr>
            <a:r>
              <a:rPr lang="en-IN" b="1" dirty="0" smtClean="0">
                <a:latin typeface="Times New Roman" pitchFamily="18" charset="0"/>
                <a:cs typeface="Times New Roman" pitchFamily="18" charset="0"/>
              </a:rPr>
              <a:t>  </a:t>
            </a:r>
            <a:r>
              <a:rPr lang="en-IN" sz="4200" b="1" dirty="0" smtClean="0">
                <a:latin typeface="Times New Roman" pitchFamily="18" charset="0"/>
                <a:cs typeface="Times New Roman" pitchFamily="18" charset="0"/>
              </a:rPr>
              <a:t>.  </a:t>
            </a:r>
            <a:r>
              <a:rPr lang="en-IN" sz="4200" dirty="0" smtClean="0">
                <a:latin typeface="Times New Roman" pitchFamily="18" charset="0"/>
                <a:cs typeface="Times New Roman" pitchFamily="18" charset="0"/>
              </a:rPr>
              <a:t> Lobules which are made up of </a:t>
            </a:r>
            <a:r>
              <a:rPr lang="en-IN" sz="4200" dirty="0" err="1" smtClean="0">
                <a:latin typeface="Times New Roman" pitchFamily="18" charset="0"/>
                <a:cs typeface="Times New Roman" pitchFamily="18" charset="0"/>
              </a:rPr>
              <a:t>hepatocytes</a:t>
            </a:r>
            <a:r>
              <a:rPr lang="en-IN" sz="4200" dirty="0" smtClean="0">
                <a:latin typeface="Times New Roman" pitchFamily="18" charset="0"/>
                <a:cs typeface="Times New Roman" pitchFamily="18" charset="0"/>
              </a:rPr>
              <a:t>.</a:t>
            </a:r>
          </a:p>
          <a:p>
            <a:pPr>
              <a:defRPr/>
            </a:pPr>
            <a:endParaRPr lang="en-IN" sz="4200" dirty="0" smtClean="0">
              <a:latin typeface="Times New Roman" pitchFamily="18" charset="0"/>
              <a:cs typeface="Times New Roman" pitchFamily="18" charset="0"/>
            </a:endParaRPr>
          </a:p>
          <a:p>
            <a:pPr>
              <a:defRPr/>
            </a:pPr>
            <a:r>
              <a:rPr lang="en-IN" sz="4200" dirty="0" err="1" smtClean="0">
                <a:latin typeface="Times New Roman" pitchFamily="18" charset="0"/>
                <a:cs typeface="Times New Roman" pitchFamily="18" charset="0"/>
              </a:rPr>
              <a:t>Hepatocytes</a:t>
            </a:r>
            <a:r>
              <a:rPr lang="en-IN" sz="4200" dirty="0" smtClean="0">
                <a:latin typeface="Times New Roman" pitchFamily="18" charset="0"/>
                <a:cs typeface="Times New Roman" pitchFamily="18" charset="0"/>
              </a:rPr>
              <a:t> make up 70-80% of the liver’s mass</a:t>
            </a:r>
          </a:p>
          <a:p>
            <a:pPr>
              <a:defRPr/>
            </a:pPr>
            <a:endParaRPr lang="en-IN" sz="4200" dirty="0" smtClean="0">
              <a:latin typeface="Times New Roman" pitchFamily="18" charset="0"/>
              <a:cs typeface="Times New Roman" pitchFamily="18" charset="0"/>
            </a:endParaRPr>
          </a:p>
          <a:p>
            <a:pPr>
              <a:defRPr/>
            </a:pPr>
            <a:r>
              <a:rPr lang="en-IN" sz="4200" b="1" dirty="0" smtClean="0">
                <a:latin typeface="Times New Roman" pitchFamily="18" charset="0"/>
                <a:cs typeface="Times New Roman" pitchFamily="18" charset="0"/>
              </a:rPr>
              <a:t> Surrounded by</a:t>
            </a:r>
          </a:p>
          <a:p>
            <a:pPr>
              <a:defRPr/>
            </a:pPr>
            <a:endParaRPr lang="en-IN" sz="4200" dirty="0" smtClean="0">
              <a:latin typeface="Times New Roman" pitchFamily="18" charset="0"/>
              <a:cs typeface="Times New Roman" pitchFamily="18" charset="0"/>
            </a:endParaRPr>
          </a:p>
          <a:p>
            <a:pPr algn="just">
              <a:buFont typeface="Arial" charset="0"/>
              <a:buNone/>
              <a:defRPr/>
            </a:pPr>
            <a:r>
              <a:rPr lang="en-IN" sz="4200" dirty="0" smtClean="0">
                <a:latin typeface="Times New Roman" pitchFamily="18" charset="0"/>
                <a:cs typeface="Times New Roman" pitchFamily="18" charset="0"/>
              </a:rPr>
              <a:t>     -Interlobular veins (branches of hepatic vein that empty into the vena cava)</a:t>
            </a:r>
          </a:p>
          <a:p>
            <a:pPr algn="just">
              <a:buFont typeface="Arial" charset="0"/>
              <a:buNone/>
              <a:defRPr/>
            </a:pPr>
            <a:r>
              <a:rPr lang="en-IN" sz="4200" dirty="0" smtClean="0">
                <a:latin typeface="Times New Roman" pitchFamily="18" charset="0"/>
                <a:cs typeface="Times New Roman" pitchFamily="18" charset="0"/>
              </a:rPr>
              <a:t>     -Interlobular arterial branches (proper hepatic artery)</a:t>
            </a:r>
          </a:p>
          <a:p>
            <a:pPr algn="just">
              <a:buFont typeface="Arial" charset="0"/>
              <a:buNone/>
              <a:defRPr/>
            </a:pPr>
            <a:r>
              <a:rPr lang="en-IN" sz="4200" dirty="0" smtClean="0">
                <a:latin typeface="Times New Roman" pitchFamily="18" charset="0"/>
                <a:cs typeface="Times New Roman" pitchFamily="18" charset="0"/>
              </a:rPr>
              <a:t>     -Bile </a:t>
            </a:r>
            <a:r>
              <a:rPr lang="en-IN" sz="4200" dirty="0" err="1" smtClean="0">
                <a:latin typeface="Times New Roman" pitchFamily="18" charset="0"/>
                <a:cs typeface="Times New Roman" pitchFamily="18" charset="0"/>
              </a:rPr>
              <a:t>ductus</a:t>
            </a:r>
            <a:r>
              <a:rPr lang="en-IN" sz="4200" dirty="0" smtClean="0">
                <a:latin typeface="Times New Roman" pitchFamily="18" charset="0"/>
                <a:cs typeface="Times New Roman" pitchFamily="18" charset="0"/>
              </a:rPr>
              <a:t>- series of ducts form the common</a:t>
            </a:r>
          </a:p>
          <a:p>
            <a:pPr algn="just">
              <a:buFont typeface="Arial" charset="0"/>
              <a:buNone/>
              <a:defRPr/>
            </a:pPr>
            <a:r>
              <a:rPr lang="en-IN" sz="4200" dirty="0" smtClean="0">
                <a:latin typeface="Times New Roman" pitchFamily="18" charset="0"/>
                <a:cs typeface="Times New Roman" pitchFamily="18" charset="0"/>
              </a:rPr>
              <a:t>     -hepatic duct</a:t>
            </a:r>
          </a:p>
          <a:p>
            <a:pPr algn="just">
              <a:buFont typeface="Arial" charset="0"/>
              <a:buNone/>
              <a:defRPr/>
            </a:pPr>
            <a:r>
              <a:rPr lang="en-IN" sz="4200" dirty="0" smtClean="0">
                <a:latin typeface="Times New Roman" pitchFamily="18" charset="0"/>
                <a:cs typeface="Times New Roman" pitchFamily="18" charset="0"/>
              </a:rPr>
              <a:t>     - Bile </a:t>
            </a:r>
            <a:r>
              <a:rPr lang="en-IN" sz="4200" dirty="0" err="1" smtClean="0">
                <a:latin typeface="Times New Roman" pitchFamily="18" charset="0"/>
                <a:cs typeface="Times New Roman" pitchFamily="18" charset="0"/>
              </a:rPr>
              <a:t>canaliculi</a:t>
            </a:r>
            <a:endParaRPr lang="en-IN" sz="4200" dirty="0" smtClean="0">
              <a:latin typeface="Times New Roman" pitchFamily="18" charset="0"/>
              <a:cs typeface="Times New Roman" pitchFamily="18" charset="0"/>
            </a:endParaRPr>
          </a:p>
          <a:p>
            <a:pPr algn="just">
              <a:buFont typeface="Arial" charset="0"/>
              <a:buNone/>
              <a:defRPr/>
            </a:pPr>
            <a:r>
              <a:rPr lang="en-IN" sz="4200" dirty="0" smtClean="0">
                <a:latin typeface="Times New Roman" pitchFamily="18" charset="0"/>
                <a:cs typeface="Times New Roman" pitchFamily="18" charset="0"/>
              </a:rPr>
              <a:t>     - Canals of </a:t>
            </a:r>
            <a:r>
              <a:rPr lang="en-IN" sz="4200" dirty="0" err="1" smtClean="0">
                <a:latin typeface="Times New Roman" pitchFamily="18" charset="0"/>
                <a:cs typeface="Times New Roman" pitchFamily="18" charset="0"/>
              </a:rPr>
              <a:t>Hering</a:t>
            </a:r>
            <a:endParaRPr lang="en-IN" sz="4200" dirty="0" smtClean="0">
              <a:latin typeface="Times New Roman" pitchFamily="18" charset="0"/>
              <a:cs typeface="Times New Roman" pitchFamily="18" charset="0"/>
            </a:endParaRPr>
          </a:p>
          <a:p>
            <a:pPr algn="just">
              <a:buFont typeface="Arial" charset="0"/>
              <a:buNone/>
              <a:defRPr/>
            </a:pPr>
            <a:r>
              <a:rPr lang="en-IN" sz="4200" dirty="0" smtClean="0">
                <a:latin typeface="Times New Roman" pitchFamily="18" charset="0"/>
                <a:cs typeface="Times New Roman" pitchFamily="18" charset="0"/>
              </a:rPr>
              <a:t>     -Interlobular bile ducts</a:t>
            </a:r>
          </a:p>
          <a:p>
            <a:pPr algn="just">
              <a:buFont typeface="Arial" charset="0"/>
              <a:buNone/>
              <a:defRPr/>
            </a:pPr>
            <a:r>
              <a:rPr lang="en-IN" sz="4200" dirty="0" smtClean="0">
                <a:latin typeface="Times New Roman" pitchFamily="18" charset="0"/>
                <a:cs typeface="Times New Roman" pitchFamily="18" charset="0"/>
              </a:rPr>
              <a:t>     -</a:t>
            </a:r>
            <a:r>
              <a:rPr lang="en-IN" sz="4200" dirty="0" err="1" smtClean="0">
                <a:latin typeface="Times New Roman" pitchFamily="18" charset="0"/>
                <a:cs typeface="Times New Roman" pitchFamily="18" charset="0"/>
              </a:rPr>
              <a:t>Intrahepatic</a:t>
            </a:r>
            <a:r>
              <a:rPr lang="en-IN" sz="4200" dirty="0" smtClean="0">
                <a:latin typeface="Times New Roman" pitchFamily="18" charset="0"/>
                <a:cs typeface="Times New Roman" pitchFamily="18" charset="0"/>
              </a:rPr>
              <a:t> bile ducts</a:t>
            </a:r>
          </a:p>
          <a:p>
            <a:pPr algn="just">
              <a:buFont typeface="Arial" charset="0"/>
              <a:buNone/>
              <a:defRPr/>
            </a:pPr>
            <a:r>
              <a:rPr lang="en-IN" sz="4200" dirty="0" smtClean="0">
                <a:latin typeface="Times New Roman" pitchFamily="18" charset="0"/>
                <a:cs typeface="Times New Roman" pitchFamily="18" charset="0"/>
              </a:rPr>
              <a:t>     - Left and right hepatic ducts</a:t>
            </a:r>
            <a:endParaRPr lang="en-IN" sz="4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p:txBody>
          <a:bodyPr/>
          <a:lstStyle/>
          <a:p>
            <a:pPr>
              <a:defRPr/>
            </a:pPr>
            <a:fld id="{930A68EB-7073-4E80-88D2-444024237B7E}" type="slidenum">
              <a:rPr lang="en-US" altLang="zh-CN"/>
              <a:pPr>
                <a:defRPr/>
              </a:pPr>
              <a:t>4</a:t>
            </a:fld>
            <a:endParaRPr lang="en-US" altLang="zh-CN"/>
          </a:p>
        </p:txBody>
      </p:sp>
      <p:pic>
        <p:nvPicPr>
          <p:cNvPr id="5123"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IN" sz="3600" b="1" dirty="0" smtClean="0">
                <a:latin typeface="Times New Roman" pitchFamily="18" charset="0"/>
                <a:cs typeface="Times New Roman" pitchFamily="18" charset="0"/>
              </a:rPr>
              <a:t>Functions of the Liver</a:t>
            </a:r>
            <a:br>
              <a:rPr lang="en-IN" sz="3600" b="1" dirty="0" smtClean="0">
                <a:latin typeface="Times New Roman" pitchFamily="18" charset="0"/>
                <a:cs typeface="Times New Roman" pitchFamily="18" charset="0"/>
              </a:rPr>
            </a:br>
            <a:endParaRPr lang="en-IN" sz="3600" dirty="0">
              <a:latin typeface="Times New Roman" pitchFamily="18" charset="0"/>
              <a:cs typeface="Times New Roman" pitchFamily="18" charset="0"/>
            </a:endParaRPr>
          </a:p>
        </p:txBody>
      </p:sp>
      <p:sp>
        <p:nvSpPr>
          <p:cNvPr id="6147" name="Content Placeholder 2"/>
          <p:cNvSpPr>
            <a:spLocks noGrp="1"/>
          </p:cNvSpPr>
          <p:nvPr>
            <p:ph idx="1"/>
          </p:nvPr>
        </p:nvSpPr>
        <p:spPr>
          <a:xfrm>
            <a:off x="214282" y="1142984"/>
            <a:ext cx="8229600" cy="4525963"/>
          </a:xfrm>
        </p:spPr>
        <p:txBody>
          <a:bodyPr>
            <a:normAutofit/>
          </a:bodyPr>
          <a:lstStyle/>
          <a:p>
            <a:r>
              <a:rPr lang="en-IN" dirty="0" smtClean="0">
                <a:latin typeface="Times New Roman" pitchFamily="18" charset="0"/>
                <a:cs typeface="Times New Roman" pitchFamily="18" charset="0"/>
              </a:rPr>
              <a:t> Metabolic</a:t>
            </a:r>
          </a:p>
          <a:p>
            <a:r>
              <a:rPr lang="en-IN" dirty="0" smtClean="0">
                <a:latin typeface="Times New Roman" pitchFamily="18" charset="0"/>
                <a:cs typeface="Times New Roman" pitchFamily="18" charset="0"/>
              </a:rPr>
              <a:t> Storage</a:t>
            </a:r>
          </a:p>
          <a:p>
            <a:r>
              <a:rPr lang="en-IN" dirty="0" smtClean="0">
                <a:latin typeface="Times New Roman" pitchFamily="18" charset="0"/>
                <a:cs typeface="Times New Roman" pitchFamily="18" charset="0"/>
              </a:rPr>
              <a:t>Excretory/</a:t>
            </a:r>
            <a:r>
              <a:rPr lang="en-IN" dirty="0" err="1" smtClean="0">
                <a:latin typeface="Times New Roman" pitchFamily="18" charset="0"/>
                <a:cs typeface="Times New Roman" pitchFamily="18" charset="0"/>
              </a:rPr>
              <a:t>Secretory</a:t>
            </a:r>
            <a:endParaRPr lang="en-IN" dirty="0" smtClean="0">
              <a:latin typeface="Times New Roman" pitchFamily="18" charset="0"/>
              <a:cs typeface="Times New Roman" pitchFamily="18" charset="0"/>
            </a:endParaRPr>
          </a:p>
          <a:p>
            <a:r>
              <a:rPr lang="en-IN" dirty="0" smtClean="0">
                <a:latin typeface="Times New Roman" pitchFamily="18" charset="0"/>
                <a:cs typeface="Times New Roman" pitchFamily="18" charset="0"/>
              </a:rPr>
              <a:t>Protective</a:t>
            </a:r>
          </a:p>
          <a:p>
            <a:r>
              <a:rPr lang="en-IN" dirty="0" smtClean="0">
                <a:latin typeface="Times New Roman" pitchFamily="18" charset="0"/>
                <a:cs typeface="Times New Roman" pitchFamily="18" charset="0"/>
              </a:rPr>
              <a:t>Circulatory</a:t>
            </a:r>
          </a:p>
          <a:p>
            <a:r>
              <a:rPr lang="en-IN" dirty="0" smtClean="0">
                <a:latin typeface="Times New Roman" pitchFamily="18" charset="0"/>
                <a:cs typeface="Times New Roman" pitchFamily="18" charset="0"/>
              </a:rPr>
              <a:t>Coagulation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3050"/>
            <a:ext cx="8229600" cy="793750"/>
          </a:xfrm>
        </p:spPr>
        <p:txBody>
          <a:bodyPr/>
          <a:lstStyle/>
          <a:p>
            <a:pPr eaLnBrk="1" hangingPunct="1"/>
            <a:r>
              <a:rPr lang="en-US" sz="4000" smtClean="0">
                <a:latin typeface="Times New Roman" pitchFamily="18" charset="0"/>
                <a:cs typeface="Times New Roman" pitchFamily="18" charset="0"/>
              </a:rPr>
              <a:t>What is bile ?</a:t>
            </a:r>
          </a:p>
        </p:txBody>
      </p:sp>
      <p:sp>
        <p:nvSpPr>
          <p:cNvPr id="12293" name="Content Placeholder 4"/>
          <p:cNvSpPr>
            <a:spLocks noGrp="1"/>
          </p:cNvSpPr>
          <p:nvPr>
            <p:ph sz="half" idx="2"/>
          </p:nvPr>
        </p:nvSpPr>
        <p:spPr>
          <a:xfrm>
            <a:off x="500034" y="1357298"/>
            <a:ext cx="4040188" cy="4857784"/>
          </a:xfrm>
        </p:spPr>
        <p:txBody>
          <a:bodyPr rtlCol="0">
            <a:normAutofit fontScale="92500" lnSpcReduction="10000"/>
          </a:bodyPr>
          <a:lstStyle/>
          <a:p>
            <a:pPr eaLnBrk="1" fontAlgn="auto" hangingPunct="1">
              <a:spcAft>
                <a:spcPts val="0"/>
              </a:spcAft>
              <a:buFont typeface="Arial" pitchFamily="34" charset="0"/>
              <a:buChar char="•"/>
              <a:defRPr/>
            </a:pPr>
            <a:r>
              <a:rPr lang="en-US" sz="2800" dirty="0" smtClean="0">
                <a:latin typeface="Times New Roman" pitchFamily="18" charset="0"/>
                <a:cs typeface="Times New Roman" pitchFamily="18" charset="0"/>
              </a:rPr>
              <a:t>Bile (termed hepatic bile ) is produced and secreted by the tiny vacuoles in </a:t>
            </a:r>
            <a:r>
              <a:rPr lang="en-US" sz="2800" dirty="0" err="1" smtClean="0">
                <a:latin typeface="Times New Roman" pitchFamily="18" charset="0"/>
                <a:cs typeface="Times New Roman" pitchFamily="18" charset="0"/>
              </a:rPr>
              <a:t>hepatocytes</a:t>
            </a:r>
            <a:endParaRPr lang="en-US" sz="28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en-US" sz="28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2800" dirty="0" smtClean="0">
                <a:latin typeface="Times New Roman" pitchFamily="18" charset="0"/>
                <a:cs typeface="Times New Roman" pitchFamily="18" charset="0"/>
              </a:rPr>
              <a:t>From the </a:t>
            </a:r>
            <a:r>
              <a:rPr lang="en-US" sz="2800" dirty="0" err="1" smtClean="0">
                <a:latin typeface="Times New Roman" pitchFamily="18" charset="0"/>
                <a:cs typeface="Times New Roman" pitchFamily="18" charset="0"/>
              </a:rPr>
              <a:t>hepatocyte</a:t>
            </a:r>
            <a:r>
              <a:rPr lang="en-US" sz="2800" dirty="0" smtClean="0">
                <a:latin typeface="Times New Roman" pitchFamily="18" charset="0"/>
                <a:cs typeface="Times New Roman" pitchFamily="18" charset="0"/>
              </a:rPr>
              <a:t> bile  secreted into  bile </a:t>
            </a:r>
            <a:r>
              <a:rPr lang="en-US" sz="2800" dirty="0" err="1" smtClean="0">
                <a:latin typeface="Times New Roman" pitchFamily="18" charset="0"/>
                <a:cs typeface="Times New Roman" pitchFamily="18" charset="0"/>
              </a:rPr>
              <a:t>canaliculi</a:t>
            </a:r>
            <a:r>
              <a:rPr lang="en-US" sz="2800" dirty="0" smtClean="0">
                <a:latin typeface="Times New Roman" pitchFamily="18" charset="0"/>
                <a:cs typeface="Times New Roman" pitchFamily="18" charset="0"/>
              </a:rPr>
              <a:t>,</a:t>
            </a:r>
          </a:p>
          <a:p>
            <a:pPr eaLnBrk="1" fontAlgn="auto" hangingPunct="1">
              <a:spcAft>
                <a:spcPts val="0"/>
              </a:spcAft>
              <a:buFont typeface="Wingdings 3" pitchFamily="18" charset="2"/>
              <a:buNone/>
              <a:defRPr/>
            </a:pPr>
            <a:r>
              <a:rPr lang="en-US" sz="2800" dirty="0" smtClean="0">
                <a:latin typeface="Times New Roman" pitchFamily="18" charset="0"/>
                <a:cs typeface="Times New Roman" pitchFamily="18" charset="0"/>
              </a:rPr>
              <a:t>   Then traverses a series of bile ducts, finally in to the common hepatic duct(CHD)</a:t>
            </a:r>
          </a:p>
          <a:p>
            <a:pPr eaLnBrk="1" fontAlgn="auto" hangingPunct="1">
              <a:spcAft>
                <a:spcPts val="0"/>
              </a:spcAft>
              <a:buFont typeface="Arial" pitchFamily="34" charset="0"/>
              <a:buChar char="•"/>
              <a:defRPr/>
            </a:pPr>
            <a:endParaRPr lang="en-US" dirty="0" smtClean="0"/>
          </a:p>
        </p:txBody>
      </p:sp>
      <p:sp>
        <p:nvSpPr>
          <p:cNvPr id="14341" name="Text Placeholder 3"/>
          <p:cNvSpPr>
            <a:spLocks noGrp="1"/>
          </p:cNvSpPr>
          <p:nvPr>
            <p:ph type="body" sz="quarter" idx="3"/>
          </p:nvPr>
        </p:nvSpPr>
        <p:spPr/>
        <p:txBody>
          <a:bodyPr/>
          <a:lstStyle/>
          <a:p>
            <a:pPr eaLnBrk="1" hangingPunct="1"/>
            <a:endParaRPr lang="en-US" smtClean="0"/>
          </a:p>
        </p:txBody>
      </p:sp>
      <p:pic>
        <p:nvPicPr>
          <p:cNvPr id="14342" name="Picture 7"/>
          <p:cNvPicPr>
            <a:picLocks noGrp="1" noChangeAspect="1" noChangeArrowheads="1"/>
          </p:cNvPicPr>
          <p:nvPr>
            <p:ph sz="quarter" idx="4"/>
          </p:nvPr>
        </p:nvPicPr>
        <p:blipFill>
          <a:blip r:embed="rId2"/>
          <a:srcRect t="22391" r="50386" b="21040"/>
          <a:stretch>
            <a:fillRect/>
          </a:stretch>
        </p:blipFill>
        <p:spPr>
          <a:xfrm>
            <a:off x="4724400" y="857232"/>
            <a:ext cx="4419600" cy="4572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3050"/>
            <a:ext cx="8229600" cy="488950"/>
          </a:xfrm>
        </p:spPr>
        <p:txBody>
          <a:bodyPr>
            <a:normAutofit fontScale="90000"/>
          </a:bodyPr>
          <a:lstStyle/>
          <a:p>
            <a:pPr eaLnBrk="1" hangingPunct="1"/>
            <a:r>
              <a:rPr lang="en-US" sz="3600" smtClean="0">
                <a:latin typeface="Times New Roman" pitchFamily="18" charset="0"/>
                <a:cs typeface="Times New Roman" pitchFamily="18" charset="0"/>
              </a:rPr>
              <a:t>Bile from hepatocytes</a:t>
            </a:r>
          </a:p>
        </p:txBody>
      </p:sp>
      <p:sp>
        <p:nvSpPr>
          <p:cNvPr id="15364" name="Content Placeholder 4"/>
          <p:cNvSpPr>
            <a:spLocks noGrp="1"/>
          </p:cNvSpPr>
          <p:nvPr>
            <p:ph sz="half" idx="2"/>
          </p:nvPr>
        </p:nvSpPr>
        <p:spPr>
          <a:xfrm>
            <a:off x="228600" y="1357298"/>
            <a:ext cx="4495800" cy="4643470"/>
          </a:xfrm>
        </p:spPr>
        <p:txBody>
          <a:bodyPr>
            <a:normAutofit/>
          </a:bodyPr>
          <a:lstStyle/>
          <a:p>
            <a:pPr eaLnBrk="1" hangingPunct="1"/>
            <a:r>
              <a:rPr lang="en-US" dirty="0" smtClean="0">
                <a:latin typeface="Times New Roman" pitchFamily="18" charset="0"/>
                <a:cs typeface="Times New Roman" pitchFamily="18" charset="0"/>
              </a:rPr>
              <a:t>Common Hepatic Duct make a junction with cystic duct to form common bile duct(CBD)</a:t>
            </a:r>
          </a:p>
          <a:p>
            <a:pPr eaLnBrk="1" hangingPunct="1"/>
            <a:endParaRPr lang="en-US" dirty="0" smtClean="0">
              <a:latin typeface="Times New Roman" pitchFamily="18" charset="0"/>
              <a:cs typeface="Times New Roman" pitchFamily="18" charset="0"/>
            </a:endParaRPr>
          </a:p>
          <a:p>
            <a:pPr eaLnBrk="1" hangingPunct="1"/>
            <a:r>
              <a:rPr lang="en-US" dirty="0" smtClean="0">
                <a:latin typeface="Times New Roman" pitchFamily="18" charset="0"/>
                <a:cs typeface="Times New Roman" pitchFamily="18" charset="0"/>
              </a:rPr>
              <a:t>From this junction, bile can move through either the CBD into the duodenum or the cystic duct to the gallbladder</a:t>
            </a:r>
          </a:p>
        </p:txBody>
      </p:sp>
      <p:sp>
        <p:nvSpPr>
          <p:cNvPr id="15365" name="Text Placeholder 3"/>
          <p:cNvSpPr>
            <a:spLocks noGrp="1"/>
          </p:cNvSpPr>
          <p:nvPr>
            <p:ph type="body" sz="quarter" idx="3"/>
          </p:nvPr>
        </p:nvSpPr>
        <p:spPr/>
        <p:txBody>
          <a:bodyPr/>
          <a:lstStyle/>
          <a:p>
            <a:pPr eaLnBrk="1" hangingPunct="1"/>
            <a:endParaRPr lang="en-US" smtClean="0"/>
          </a:p>
        </p:txBody>
      </p:sp>
      <p:pic>
        <p:nvPicPr>
          <p:cNvPr id="15366" name="Picture 2"/>
          <p:cNvPicPr>
            <a:picLocks noGrp="1" noChangeAspect="1" noChangeArrowheads="1"/>
          </p:cNvPicPr>
          <p:nvPr>
            <p:ph sz="quarter" idx="4"/>
          </p:nvPr>
        </p:nvPicPr>
        <p:blipFill>
          <a:blip r:embed="rId2"/>
          <a:srcRect/>
          <a:stretch>
            <a:fillRect/>
          </a:stretch>
        </p:blipFill>
        <p:spPr>
          <a:xfrm>
            <a:off x="4419600" y="990600"/>
            <a:ext cx="4724400" cy="4267200"/>
          </a:xfrm>
          <a:noFill/>
        </p:spPr>
      </p:pic>
      <p:pic>
        <p:nvPicPr>
          <p:cNvPr id="15367" name="Picture 3"/>
          <p:cNvPicPr>
            <a:picLocks noChangeAspect="1" noChangeArrowheads="1"/>
          </p:cNvPicPr>
          <p:nvPr/>
        </p:nvPicPr>
        <p:blipFill>
          <a:blip r:embed="rId3"/>
          <a:srcRect/>
          <a:stretch>
            <a:fillRect/>
          </a:stretch>
        </p:blipFill>
        <p:spPr bwMode="auto">
          <a:xfrm>
            <a:off x="4876800" y="5562600"/>
            <a:ext cx="34290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229600" cy="868362"/>
          </a:xfrm>
        </p:spPr>
        <p:txBody>
          <a:bodyPr rtlCol="0">
            <a:normAutofit/>
          </a:bodyPr>
          <a:lstStyle/>
          <a:p>
            <a:pPr eaLnBrk="1" fontAlgn="auto" hangingPunct="1">
              <a:spcAft>
                <a:spcPts val="0"/>
              </a:spcAft>
              <a:defRPr/>
            </a:pPr>
            <a:r>
              <a:rPr lang="en-US" sz="3200" dirty="0" smtClean="0">
                <a:solidFill>
                  <a:schemeClr val="accent2">
                    <a:lumMod val="75000"/>
                  </a:schemeClr>
                </a:solidFill>
                <a:latin typeface="Times New Roman" pitchFamily="18" charset="0"/>
                <a:cs typeface="Times New Roman" pitchFamily="18" charset="0"/>
              </a:rPr>
              <a:t>Composition of Bile</a:t>
            </a:r>
          </a:p>
        </p:txBody>
      </p:sp>
      <p:sp>
        <p:nvSpPr>
          <p:cNvPr id="16387" name="Content Placeholder 2"/>
          <p:cNvSpPr>
            <a:spLocks noGrp="1"/>
          </p:cNvSpPr>
          <p:nvPr>
            <p:ph idx="1"/>
          </p:nvPr>
        </p:nvSpPr>
        <p:spPr>
          <a:xfrm>
            <a:off x="457200" y="1219200"/>
            <a:ext cx="8229600" cy="4787900"/>
          </a:xfrm>
        </p:spPr>
        <p:txBody>
          <a:bodyPr/>
          <a:lstStyle/>
          <a:p>
            <a:pPr eaLnBrk="1" hangingPunct="1">
              <a:lnSpc>
                <a:spcPct val="150000"/>
              </a:lnSpc>
            </a:pPr>
            <a:r>
              <a:rPr lang="en-US" sz="2400" smtClean="0">
                <a:latin typeface="Times New Roman" pitchFamily="18" charset="0"/>
                <a:cs typeface="Times New Roman" pitchFamily="18" charset="0"/>
              </a:rPr>
              <a:t>Bile is  made up of bile acids, bile pigments and other substances dissolved in alkaline electrolyte solution.</a:t>
            </a:r>
          </a:p>
          <a:p>
            <a:pPr eaLnBrk="1" hangingPunct="1">
              <a:lnSpc>
                <a:spcPct val="150000"/>
              </a:lnSpc>
            </a:pPr>
            <a:r>
              <a:rPr lang="en-US" sz="2400" smtClean="0">
                <a:latin typeface="Times New Roman" pitchFamily="18" charset="0"/>
                <a:cs typeface="Times New Roman" pitchFamily="18" charset="0"/>
              </a:rPr>
              <a:t>Bile salts are synthesised by hepatocytes and bile pigments are picked up from blood sinusoids.</a:t>
            </a:r>
          </a:p>
          <a:p>
            <a:pPr eaLnBrk="1" hangingPunct="1">
              <a:lnSpc>
                <a:spcPct val="150000"/>
              </a:lnSpc>
            </a:pPr>
            <a:r>
              <a:rPr lang="en-US" sz="2400" smtClean="0">
                <a:latin typeface="Times New Roman" pitchFamily="18" charset="0"/>
                <a:cs typeface="Times New Roman" pitchFamily="18" charset="0"/>
              </a:rPr>
              <a:t>Daily secretion: 500 -1000 ml.</a:t>
            </a:r>
          </a:p>
          <a:p>
            <a:pPr eaLnBrk="1" hangingPunct="1">
              <a:lnSpc>
                <a:spcPct val="150000"/>
              </a:lnSpc>
            </a:pPr>
            <a:r>
              <a:rPr lang="en-US" sz="2400" smtClean="0">
                <a:latin typeface="Times New Roman" pitchFamily="18" charset="0"/>
                <a:cs typeface="Times New Roman" pitchFamily="18" charset="0"/>
              </a:rPr>
              <a:t>Colour: Yellow</a:t>
            </a:r>
          </a:p>
          <a:p>
            <a:pPr eaLnBrk="1" hangingPunct="1">
              <a:lnSpc>
                <a:spcPct val="150000"/>
              </a:lnSpc>
            </a:pPr>
            <a:r>
              <a:rPr lang="en-US" sz="2400" smtClean="0">
                <a:latin typeface="Times New Roman" pitchFamily="18" charset="0"/>
                <a:cs typeface="Times New Roman" pitchFamily="18" charset="0"/>
              </a:rPr>
              <a:t>Taste: Bitter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rrowheads="1"/>
          </p:cNvPicPr>
          <p:nvPr/>
        </p:nvPicPr>
        <p:blipFill>
          <a:blip r:embed="rId2"/>
          <a:srcRect/>
          <a:stretch>
            <a:fillRect/>
          </a:stretch>
        </p:blipFill>
        <p:spPr bwMode="auto">
          <a:xfrm>
            <a:off x="0" y="0"/>
            <a:ext cx="9144000" cy="68580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892</Words>
  <Application>Microsoft Office PowerPoint</Application>
  <PresentationFormat>On-screen Show (4:3)</PresentationFormat>
  <Paragraphs>140</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Lecture series  Gastrointestinal tract</vt:lpstr>
      <vt:lpstr>Learning objectives</vt:lpstr>
      <vt:lpstr>Functional Units of Liver </vt:lpstr>
      <vt:lpstr>Slide 4</vt:lpstr>
      <vt:lpstr>Functions of the Liver </vt:lpstr>
      <vt:lpstr>What is bile ?</vt:lpstr>
      <vt:lpstr>Bile from hepatocytes</vt:lpstr>
      <vt:lpstr>Composition of Bile</vt:lpstr>
      <vt:lpstr>Slide 9</vt:lpstr>
      <vt:lpstr>Hepatic and Biliary Bile Composition</vt:lpstr>
      <vt:lpstr>Slide 11</vt:lpstr>
      <vt:lpstr> Bile Acid Synthesis </vt:lpstr>
      <vt:lpstr>Bile acids</vt:lpstr>
      <vt:lpstr>Bile Acid Synthesis</vt:lpstr>
      <vt:lpstr>Bile Acid Synthesis</vt:lpstr>
      <vt:lpstr> Bile  Salts  formation </vt:lpstr>
      <vt:lpstr>Functions of bile acid</vt:lpstr>
      <vt:lpstr>Slide 18</vt:lpstr>
      <vt:lpstr>Slide 19</vt:lpstr>
      <vt:lpstr>Pathway for RBC Destruction</vt:lpstr>
      <vt:lpstr>Bilirubin</vt:lpstr>
      <vt:lpstr>Fate of Bilirubin in small intestine</vt:lpstr>
      <vt:lpstr>Slide 23</vt:lpstr>
      <vt:lpstr> FUNCTIONS OF THE GALLBLADDER </vt:lpstr>
      <vt:lpstr>Slide 25</vt:lpstr>
      <vt:lpstr>Regulation of gall bladder secretions</vt:lpstr>
      <vt:lpstr> Gallstones-cholelithiasis  </vt:lpstr>
      <vt:lpstr>Slide 28</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series  Gastrointestinal tract</dc:title>
  <dc:creator>ACER</dc:creator>
  <cp:lastModifiedBy>ACER</cp:lastModifiedBy>
  <cp:revision>1</cp:revision>
  <dcterms:created xsi:type="dcterms:W3CDTF">2020-06-02T07:04:36Z</dcterms:created>
  <dcterms:modified xsi:type="dcterms:W3CDTF">2020-06-02T07:11:40Z</dcterms:modified>
</cp:coreProperties>
</file>