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DA12B-C385-47A6-929B-868281CC4D0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D1E76-79E3-4E2C-B598-2B1B4C980B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78C259-733A-4D36-B283-BEBE6F4CEDBB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636-DD56-45BA-8F55-FB461EE9551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2757-8667-45CE-A562-C28AC12B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636-DD56-45BA-8F55-FB461EE9551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2757-8667-45CE-A562-C28AC12B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636-DD56-45BA-8F55-FB461EE9551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2757-8667-45CE-A562-C28AC12B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636-DD56-45BA-8F55-FB461EE9551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2757-8667-45CE-A562-C28AC12B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636-DD56-45BA-8F55-FB461EE9551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2757-8667-45CE-A562-C28AC12B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636-DD56-45BA-8F55-FB461EE9551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2757-8667-45CE-A562-C28AC12B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636-DD56-45BA-8F55-FB461EE9551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2757-8667-45CE-A562-C28AC12B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636-DD56-45BA-8F55-FB461EE9551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2757-8667-45CE-A562-C28AC12B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636-DD56-45BA-8F55-FB461EE9551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2757-8667-45CE-A562-C28AC12B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636-DD56-45BA-8F55-FB461EE9551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2757-8667-45CE-A562-C28AC12B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15636-DD56-45BA-8F55-FB461EE9551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2757-8667-45CE-A562-C28AC12BA1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15636-DD56-45BA-8F55-FB461EE9551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2757-8667-45CE-A562-C28AC12BA10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Types of fats we use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14F8014-E477-4B8F-AF12-43E5CC4F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More than 95% are triglycerides, the other are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Cholesterol,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Cholesteryl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esters,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Phospholipids, and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Unesterified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fatty acids.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A6CA5-22C6-41E2-9FAE-49DEC8BB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Sources of Lipids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1219200" y="4419600"/>
            <a:ext cx="6477000" cy="1905000"/>
          </a:xfrm>
        </p:spPr>
        <p:txBody>
          <a:bodyPr/>
          <a:lstStyle/>
          <a:p>
            <a:pPr eaLnBrk="1" hangingPunct="1"/>
            <a:r>
              <a:rPr lang="en-US" altLang="en-US" sz="2800" b="0" smtClean="0">
                <a:latin typeface="Times New Roman" pitchFamily="18" charset="0"/>
                <a:cs typeface="Times New Roman" pitchFamily="18" charset="0"/>
              </a:rPr>
              <a:t>Additional lipid is supplied in the form of phospholipids and cholesterol, mostly arising from the liver in biliary secretions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F9AD23F2-77CD-4F60-8290-4EF15957B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4040188" cy="3048000"/>
          </a:xfrm>
        </p:spPr>
        <p:txBody>
          <a:bodyPr rtlCol="0">
            <a:normAutofit fontScale="92500"/>
          </a:bodyPr>
          <a:lstStyle/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Animal Sources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Dairy products- butter, ghee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Meat and  Fish, Pork, eggs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B1391B4-D6B0-4C35-A44A-B5F5BA63F6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066800"/>
            <a:ext cx="4041775" cy="3124200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Vegetable Sources</a:t>
            </a:r>
          </a:p>
          <a:p>
            <a:pPr marL="365760" indent="-256032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Cooking oils- Sun flower oil, Mustard oil, Ground nut oil Fats from other vegetable sources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Triglyceride degradation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7620000" cy="1219200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Triglycerides are degraded by lipases to form free fatty acids and glycerol</a:t>
            </a:r>
          </a:p>
        </p:txBody>
      </p:sp>
      <p:pic>
        <p:nvPicPr>
          <p:cNvPr id="52226" name="Picture 2" descr="the_digestion_of_food_molecules_through_hydrolysis_reactions.jpg"/>
          <p:cNvPicPr>
            <a:picLocks noChangeAspect="1" noChangeArrowheads="1"/>
          </p:cNvPicPr>
          <p:nvPr/>
        </p:nvPicPr>
        <p:blipFill>
          <a:blip r:embed="rId2"/>
          <a:srcRect t="57990"/>
          <a:stretch>
            <a:fillRect/>
          </a:stretch>
        </p:blipFill>
        <p:spPr bwMode="auto">
          <a:xfrm>
            <a:off x="685800" y="1066800"/>
            <a:ext cx="777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Digestion of fat in  Mouth</a:t>
            </a:r>
          </a:p>
        </p:txBody>
      </p:sp>
      <p:sp>
        <p:nvSpPr>
          <p:cNvPr id="15363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   Hydrolysis of triacylglycerol is initiated by lingual lipases, which attack the </a:t>
            </a:r>
            <a:r>
              <a:rPr lang="en-US" altLang="en-US" sz="2400" i="1" smtClean="0">
                <a:latin typeface="Times New Roman" pitchFamily="18" charset="0"/>
                <a:cs typeface="Times New Roman" pitchFamily="18" charset="0"/>
              </a:rPr>
              <a:t>sn-3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ester bond forming 1,2-diacylglycerols and free fatty acids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Lingual lipase: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Secreted by dorsal surface of tongue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Active at low pH (pH 2.0 – 7-5)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optimum pH 4.0-4.5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Ideal substrate-Short chain TGS.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488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Digestion of fat in Stomach</a:t>
            </a:r>
          </a:p>
        </p:txBody>
      </p:sp>
      <p:sp>
        <p:nvSpPr>
          <p:cNvPr id="22531" name="Content Placeholder 4">
            <a:extLst>
              <a:ext uri="{FF2B5EF4-FFF2-40B4-BE49-F238E27FC236}">
                <a16:creationId xmlns:a16="http://schemas.microsoft.com/office/drawing/2014/main" xmlns="" id="{C2E97B41-382C-4395-ACB8-33627EC28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43000"/>
            <a:ext cx="4040188" cy="51816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Gastric Lipase- secreted in small quantities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More effective at alkaline p H (Average p H 7.8)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Requires the presence of Ca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Not effective for long chain fatty acids,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most effective for short and medium chain fatty acids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 t="4706"/>
          <a:stretch>
            <a:fillRect/>
          </a:stretch>
        </p:blipFill>
        <p:spPr>
          <a:xfrm>
            <a:off x="4343400" y="1066800"/>
            <a:ext cx="45720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Significance of Lingual and Gastric Lipases</a:t>
            </a:r>
          </a:p>
        </p:txBody>
      </p:sp>
      <p:sp>
        <p:nvSpPr>
          <p:cNvPr id="1741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255588"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Free fatty acids produced by lipases initiates secretion of CCK</a:t>
            </a:r>
          </a:p>
          <a:p>
            <a:pPr marL="365125" indent="-255588"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Play  an important role in lipid digestion in neonates since milk is the main source of energy</a:t>
            </a:r>
          </a:p>
          <a:p>
            <a:pPr marL="365125" indent="-255588"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Lingual and gastric lipases can degrade triglycerides in  patients  with pancreatic disorders despite a near or complete absence of pancreatic lipase</a:t>
            </a:r>
          </a:p>
          <a:p>
            <a:pPr marL="365125" indent="-255588" eaLnBrk="1" hangingPunct="1">
              <a:buFont typeface="Wingdings 3" pitchFamily="18" charset="2"/>
              <a:buChar char=""/>
            </a:pPr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Digestion of fat in duodenum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444625"/>
            <a:ext cx="4040188" cy="480377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Free fatty acids produced by gastric lipases initiates secretion of CCK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Stimulates contraction of the  Gall bladder 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Relaxes sphincter of Oddi.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Release of  bile in to duodenum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18" charset="2"/>
              <a:buChar char=""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Bile salts starts emulcification of fats</a:t>
            </a:r>
          </a:p>
          <a:p>
            <a:pPr eaLnBrk="1" hangingPunct="1"/>
            <a:endParaRPr lang="en-US" alt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1066800"/>
            <a:ext cx="472440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Emulsification and digestion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sz="half" idx="2"/>
          </p:nvPr>
        </p:nvSpPr>
        <p:spPr>
          <a:xfrm>
            <a:off x="228600" y="1066800"/>
            <a:ext cx="4268788" cy="5486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Bile salt are responsible for lowering the surface tension allowing to formation of emulsion,</a:t>
            </a:r>
          </a:p>
          <a:p>
            <a:pPr eaLnBrk="1" hangingPunct="1"/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The critical process of emulsification takes place in the duodenum.</a:t>
            </a:r>
          </a:p>
          <a:p>
            <a:pPr eaLnBrk="1" hangingPunct="1"/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This emulsification provide more site for lipases to act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143000"/>
            <a:ext cx="4495800" cy="5334000"/>
          </a:xfr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CCB16E-7A00-4185-96F9-98DD9A68FC1F}"/>
              </a:ext>
            </a:extLst>
          </p:cNvPr>
          <p:cNvSpPr/>
          <p:nvPr/>
        </p:nvSpPr>
        <p:spPr>
          <a:xfrm>
            <a:off x="4495800" y="6172200"/>
            <a:ext cx="434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Digestion in small intestine</a:t>
            </a:r>
          </a:p>
        </p:txBody>
      </p:sp>
      <p:sp>
        <p:nvSpPr>
          <p:cNvPr id="2150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Major site of fat digestion is small intestine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Effective digestion due to the presence of Pancreatic lipase </a:t>
            </a: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is activated by bile acids</a:t>
            </a: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cholesterol esterase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catalyzes the hydrolysis of cholesterol esters, esters of fat-soluble vitamins, and phospholipids, as well as triglycerides.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Bile salts act as effective emulsifying agents for fats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Secretion of pancreatic juice is stimulated  By 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secretion of Secretin, Cholecystokinin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65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 Role of Bile Salts</a:t>
            </a:r>
          </a:p>
        </p:txBody>
      </p:sp>
      <p:sp>
        <p:nvSpPr>
          <p:cNvPr id="22531" name="Text Placeholder 3"/>
          <p:cNvSpPr>
            <a:spLocks noGrp="1"/>
          </p:cNvSpPr>
          <p:nvPr>
            <p:ph sz="half" idx="2"/>
          </p:nvPr>
        </p:nvSpPr>
        <p:spPr>
          <a:xfrm>
            <a:off x="457200" y="914400"/>
            <a:ext cx="4040188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Bile salts help in combination of  lipase with two molecules of a small protein called as Colipase.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This combination enhances the lipase activity.</a:t>
            </a:r>
          </a:p>
          <a:p>
            <a:pPr eaLnBrk="1" hangingPunct="1"/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990600"/>
            <a:ext cx="4038600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Lecture series </a:t>
            </a:r>
            <a:b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Gastrointestinal tract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Professor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Shraddha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Singh, </a:t>
            </a: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Department of Physiology, </a:t>
            </a:r>
          </a:p>
          <a:p>
            <a:pPr algn="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KGMU,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Lucknow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King George's Medical University Recruitment Notification 2013 For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9050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Triacyl glycerol degradation by pancreatic lipase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143000"/>
            <a:ext cx="4344988" cy="5257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Pancreatic lipase is specific for the hydrolysis of primary ester linkages(Fatty acids present at position 1 and 3)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It can not hydrolyze the ester linkages of position -2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Digestion of Triglycerides  proceeds by removal of a terminal fatty acid to produce  an 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altLang="en-US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diglyceride</a:t>
            </a:r>
          </a:p>
        </p:txBody>
      </p:sp>
      <p:pic>
        <p:nvPicPr>
          <p:cNvPr id="7" name="Picture 2" descr="http://www.nutriology.com/TGbreakdown1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1219200"/>
            <a:ext cx="4648200" cy="4876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1096963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Emulsification and Digestion of Triglycerides</a:t>
            </a:r>
          </a:p>
        </p:txBody>
      </p:sp>
      <p:pic>
        <p:nvPicPr>
          <p:cNvPr id="51202" name="Picture 2" descr="http://humanphysiology2011.wikispaces.com/file/view/18.35.jpg/224359414/733x365/18.35.jpg"/>
          <p:cNvPicPr>
            <a:picLocks noChangeAspect="1" noChangeArrowheads="1"/>
          </p:cNvPicPr>
          <p:nvPr/>
        </p:nvPicPr>
        <p:blipFill>
          <a:blip r:embed="rId2"/>
          <a:srcRect t="3387"/>
          <a:stretch>
            <a:fillRect/>
          </a:stretch>
        </p:blipFill>
        <p:spPr bwMode="auto">
          <a:xfrm>
            <a:off x="533400" y="11430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Absorption of Lipids</a:t>
            </a:r>
          </a:p>
        </p:txBody>
      </p:sp>
      <p:sp>
        <p:nvSpPr>
          <p:cNvPr id="25603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Glycerol, short  and medium chain fatty acids (Chain length less than 14 carbons) are directly absorbed from the intestinal lumen . </a:t>
            </a: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Their uptake is regulated via the activity of specific membrane transporters, a microvillus membrane fatty acid–binding protein (MVM-FABP) provides for the uptake of long-chain fatty acids across the brush border.</a:t>
            </a:r>
          </a:p>
          <a:p>
            <a:pPr eaLnBrk="1" hangingPunct="1"/>
            <a:endParaRPr lang="en-US" alt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Long chain fatty acids, free cholesterol  and </a:t>
            </a:r>
            <a:r>
              <a:rPr lang="el-GR" altLang="en-US" sz="240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- acyl glycerol together with bile salts form mixed micelles.</a:t>
            </a:r>
          </a:p>
          <a:p>
            <a:pPr eaLnBrk="1" hangingPunct="1"/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872B0-16C0-4EE7-8DA0-8F31D5E2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651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Micelles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4040188" cy="54864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Bile salts are 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amphipathic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, one surface of the molecule is hydrophilic because the polar peptide bond and the carboxyl and hydroxyl groups are on that surface, whereas the other surface is hydrophobic.</a:t>
            </a:r>
          </a:p>
          <a:p>
            <a:pPr eaLnBrk="1" hangingPunct="1">
              <a:lnSpc>
                <a:spcPct val="150000"/>
              </a:lnSpc>
            </a:pP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Therefore, the bile acids tend to form cylindrical disks called micelles.</a:t>
            </a:r>
          </a:p>
          <a:p>
            <a:pPr eaLnBrk="1" hangingPunct="1"/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788988"/>
            <a:ext cx="4495800" cy="5459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Micelles formation</a:t>
            </a:r>
          </a:p>
        </p:txBody>
      </p:sp>
      <p:sp>
        <p:nvSpPr>
          <p:cNvPr id="27651" name="Text Placeholder 3"/>
          <p:cNvSpPr>
            <a:spLocks noGrp="1"/>
          </p:cNvSpPr>
          <p:nvPr>
            <p:ph type="body" idx="1"/>
          </p:nvPr>
        </p:nvSpPr>
        <p:spPr>
          <a:xfrm>
            <a:off x="4645025" y="6096000"/>
            <a:ext cx="4041775" cy="762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 Placeholder 2"/>
          <p:cNvSpPr>
            <a:spLocks noGrp="1"/>
          </p:cNvSpPr>
          <p:nvPr>
            <p:ph sz="half" idx="2"/>
          </p:nvPr>
        </p:nvSpPr>
        <p:spPr>
          <a:xfrm>
            <a:off x="357158" y="1857364"/>
            <a:ext cx="4140230" cy="4238636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When the concentration of bile acids in the intestine is high, as it is after contraction of the gallbladder, lipids and bile salts interact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spontaneously to form micelles</a:t>
            </a:r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990600"/>
            <a:ext cx="4267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Micelles</a:t>
            </a: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Content Placeholder 4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4040188" cy="493873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Micelles are disk shaped clusters of </a:t>
            </a:r>
            <a:r>
              <a:rPr lang="en-US" altLang="en-US" sz="2000" dirty="0" err="1" smtClean="0">
                <a:latin typeface="Times New Roman" pitchFamily="18" charset="0"/>
                <a:cs typeface="Times New Roman" pitchFamily="18" charset="0"/>
              </a:rPr>
              <a:t>amphipathic</a:t>
            </a: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lipids that coalesce with their hydrophobic groups on the inside  and their hydrophilic groups on the outside of clusters</a:t>
            </a:r>
          </a:p>
          <a:p>
            <a:pPr eaLnBrk="1" hangingPunct="1"/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Mixed micelles are soluble in the aqueous environment of the intestinal lumen</a:t>
            </a:r>
          </a:p>
          <a:p>
            <a:pPr eaLnBrk="1" hangingPunct="1"/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 Thus, the micelles move down their concentration  gradient through the brush border of the mucosal cells.</a:t>
            </a:r>
          </a:p>
          <a:p>
            <a:pPr eaLnBrk="1" hangingPunct="1"/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838200"/>
            <a:ext cx="464820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Fate of fatty acids</a:t>
            </a:r>
          </a:p>
        </p:txBody>
      </p:sp>
      <p:sp>
        <p:nvSpPr>
          <p:cNvPr id="29699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The fate of the fatty acids in enterocytes depends on their size.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 Fatty acids containing less than 10–12 carbon atoms are water-soluble enough that they pass through the enterocyte unmodified and are actively transported into the portal blood.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The fatty acids containing more than 10–12 carbon atoms are  re-esterified to triglycerides in the enterocytes.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The triglycerides and cholesterol esters are then coated with a layer of protein,cholesterol, and phospholipid to form </a:t>
            </a:r>
            <a:r>
              <a:rPr lang="en-US" alt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chylomicrons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Fate of lipids inside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enterocytes</a:t>
            </a:r>
            <a:endParaRPr lang="en-US" alt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Content Placeholder 4"/>
          <p:cNvSpPr>
            <a:spLocks noGrp="1"/>
          </p:cNvSpPr>
          <p:nvPr>
            <p:ph sz="half" idx="2"/>
          </p:nvPr>
        </p:nvSpPr>
        <p:spPr>
          <a:xfrm>
            <a:off x="571472" y="1785926"/>
            <a:ext cx="4040188" cy="46783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These leave the cell and enter the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lymphatics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by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exocytosis</a:t>
            </a:r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because they are too large to pass through the junctions between capillary endothelial cells </a:t>
            </a:r>
          </a:p>
        </p:txBody>
      </p:sp>
      <p:pic>
        <p:nvPicPr>
          <p:cNvPr id="307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066800"/>
            <a:ext cx="4332288" cy="4703763"/>
          </a:xfr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82289F-8C7C-4CBF-ABF8-A0929FCAFD8C}"/>
              </a:ext>
            </a:extLst>
          </p:cNvPr>
          <p:cNvSpPr/>
          <p:nvPr/>
        </p:nvSpPr>
        <p:spPr>
          <a:xfrm>
            <a:off x="4495800" y="52578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FFA30D2-77A1-4EC8-8026-38B21323236E}"/>
              </a:ext>
            </a:extLst>
          </p:cNvPr>
          <p:cNvSpPr/>
          <p:nvPr/>
        </p:nvSpPr>
        <p:spPr>
          <a:xfrm>
            <a:off x="5410200" y="54102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3AA6D2D8-6035-4655-9307-D976498A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Chylomicrons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5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Once  again , inside the enterocyte, monoglycerides and fatty acids are re-synthesized into TG. 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Chylomicrons are lipoproteins, special particles that are designed for the transport of lipids in the circulation. 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Chylomicrons are released by exocytosis at the basolateral surface of the enterocytes. Because they are particles, they are too large to enter typical capillaries.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Chylomicrons then flow into the circulation via lymphatic vessels.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Formation and Transportation of Chylomicrons</a:t>
            </a:r>
          </a:p>
        </p:txBody>
      </p:sp>
      <p:pic>
        <p:nvPicPr>
          <p:cNvPr id="53250" name="Picture 2" descr="18.36.jpg"/>
          <p:cNvPicPr>
            <a:picLocks noChangeAspect="1" noChangeArrowheads="1"/>
          </p:cNvPicPr>
          <p:nvPr/>
        </p:nvPicPr>
        <p:blipFill>
          <a:blip r:embed="rId2"/>
          <a:srcRect t="3755"/>
          <a:stretch>
            <a:fillRect/>
          </a:stretch>
        </p:blipFill>
        <p:spPr bwMode="auto">
          <a:xfrm>
            <a:off x="609600" y="1676400"/>
            <a:ext cx="769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Digestion and absorption of fats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" y="381000"/>
            <a:ext cx="78676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D6083D3-2DE3-4B0F-B2A2-256CCB14EECF}"/>
              </a:ext>
            </a:extLst>
          </p:cNvPr>
          <p:cNvSpPr/>
          <p:nvPr/>
        </p:nvSpPr>
        <p:spPr>
          <a:xfrm>
            <a:off x="914400" y="5715000"/>
            <a:ext cx="1066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53DAE58-04D3-4C75-8BE0-975BDF6C2F25}"/>
              </a:ext>
            </a:extLst>
          </p:cNvPr>
          <p:cNvSpPr/>
          <p:nvPr/>
        </p:nvSpPr>
        <p:spPr>
          <a:xfrm>
            <a:off x="7696200" y="5334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685800" y="533400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Summary of lipid digestion and Absorption</a:t>
            </a:r>
          </a:p>
        </p:txBody>
      </p:sp>
      <p:pic>
        <p:nvPicPr>
          <p:cNvPr id="3" name="Picture 2" descr="http://book.host.org/part%2014.%20disorders%20of%20the%20gastrointestinal%20system/chapter%20294.%20disorders%20of%20absorption_files/loadbinary.gif"/>
          <p:cNvPicPr>
            <a:picLocks noChangeAspect="1" noChangeArrowheads="1"/>
          </p:cNvPicPr>
          <p:nvPr/>
        </p:nvPicPr>
        <p:blipFill>
          <a:blip r:embed="rId2"/>
          <a:srcRect b="14546"/>
          <a:stretch>
            <a:fillRect/>
          </a:stretch>
        </p:blipFill>
        <p:spPr bwMode="auto">
          <a:xfrm>
            <a:off x="527050" y="1447800"/>
            <a:ext cx="8007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Lippincott’s Illustrated Reviews: Physiology (2013)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Medical Physiology, Updated second edition (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walter F. Boron, MD, phd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Berne &amp; levy, physiology, sixth edition, updated edition</a:t>
            </a:r>
          </a:p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Ganong’s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Review of Medical Physiology,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26 t h e d i t i o 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F1C34C91-5BA8-4A90-B386-D57B568D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objectives</a:t>
            </a:r>
          </a:p>
        </p:txBody>
      </p:sp>
      <p:sp>
        <p:nvSpPr>
          <p:cNvPr id="6147" name="Content Placeholder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1689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To convince that how the lipids are important!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To describe the major types  of lipids 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To understand  the  role of bile in digestion of lipids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To describe emulsification of  lipids by bile salts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en-US" altLang="en-US" sz="24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   To explain how  fatty acids are absorbed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To understand </a:t>
            </a:r>
            <a:r>
              <a:rPr lang="en-US" altLang="en-US" sz="24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micells</a:t>
            </a:r>
            <a:r>
              <a:rPr lang="en-US" altLang="en-US" sz="2400" dirty="0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 formation and </a:t>
            </a:r>
            <a:r>
              <a:rPr lang="en-US" altLang="en-US" sz="2400" dirty="0" err="1" smtClean="0"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chylomicrons</a:t>
            </a:r>
            <a:endParaRPr lang="en-US" altLang="en-US" sz="2400" dirty="0" smtClean="0"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  <a:p>
            <a:pPr eaLnBrk="1" hangingPunct="1"/>
            <a:endParaRPr lang="en-US" altLang="en-US" sz="2400" b="1" dirty="0" smtClean="0">
              <a:solidFill>
                <a:srgbClr val="002060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69E0AFF-5FA3-4A5B-9286-D8D59410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What are lipids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7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Lipid = a compound that is insoluble in water, but soluble in an organic solvent (e.g., ether, </a:t>
            </a:r>
            <a:r>
              <a:rPr lang="en-US" altLang="en-US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benzene, acetone, chloroform)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1027" descr="lipi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81200"/>
            <a:ext cx="80010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DF9FC6-CAD7-48A2-A7BA-39947BAFCBEA}"/>
              </a:ext>
            </a:extLst>
          </p:cNvPr>
          <p:cNvSpPr/>
          <p:nvPr/>
        </p:nvSpPr>
        <p:spPr>
          <a:xfrm>
            <a:off x="3886200" y="51816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222223-BD86-4DC8-9F24-6D868BE241D8}"/>
              </a:ext>
            </a:extLst>
          </p:cNvPr>
          <p:cNvSpPr/>
          <p:nvPr/>
        </p:nvSpPr>
        <p:spPr>
          <a:xfrm>
            <a:off x="7162800" y="50292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Saturated vs. Unsaturated Fatty Acids</a:t>
            </a:r>
          </a:p>
        </p:txBody>
      </p:sp>
      <p:sp>
        <p:nvSpPr>
          <p:cNvPr id="8195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1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saturated:  </a:t>
            </a: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the SFA’s of a lipid have no double bonds between carbons in chain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polyunsaturated:  </a:t>
            </a: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more than one double bond in the chain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most common polyunsaturated fats contain the polyunsaturated fatty acids (PUFAs) </a:t>
            </a:r>
            <a:r>
              <a:rPr lang="en-US" alt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oleic, linoleic </a:t>
            </a: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linolenic </a:t>
            </a: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acid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600" smtClean="0">
                <a:latin typeface="Times New Roman" pitchFamily="18" charset="0"/>
                <a:cs typeface="Times New Roman" pitchFamily="18" charset="0"/>
              </a:rPr>
              <a:t>unsaturated fats have lower melting points 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Fatty Acids Commonly Found in Lipids</a:t>
            </a:r>
          </a:p>
        </p:txBody>
      </p:sp>
      <p:graphicFrame>
        <p:nvGraphicFramePr>
          <p:cNvPr id="9219" name="Object 1024"/>
          <p:cNvGraphicFramePr>
            <a:graphicFrameLocks noChangeAspect="1"/>
          </p:cNvGraphicFramePr>
          <p:nvPr>
            <p:ph idx="1"/>
          </p:nvPr>
        </p:nvGraphicFramePr>
        <p:xfrm>
          <a:off x="692150" y="1884363"/>
          <a:ext cx="7759700" cy="3956050"/>
        </p:xfrm>
        <a:graphic>
          <a:graphicData uri="http://schemas.openxmlformats.org/presentationml/2006/ole">
            <p:oleObj spid="_x0000_s1026" name="Document" r:id="rId3" imgW="7758684" imgH="395630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1755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latin typeface="Times New Roman" pitchFamily="18" charset="0"/>
                <a:cs typeface="Times New Roman" pitchFamily="18" charset="0"/>
              </a:rPr>
              <a:t>Structure of lipids</a:t>
            </a:r>
          </a:p>
        </p:txBody>
      </p:sp>
      <p:sp>
        <p:nvSpPr>
          <p:cNvPr id="10243" name="Content Placeholder 4"/>
          <p:cNvSpPr>
            <a:spLocks noGrp="1"/>
          </p:cNvSpPr>
          <p:nvPr>
            <p:ph sz="half" idx="2"/>
          </p:nvPr>
        </p:nvSpPr>
        <p:spPr>
          <a:xfrm>
            <a:off x="228600" y="990600"/>
            <a:ext cx="4268788" cy="5715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They  are composed of carbon, hydrogen, and a smaller amount of oxygen.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Some lipids also contain small but functionally important amounts of nitrogen and phosphorus </a:t>
            </a:r>
          </a:p>
          <a:p>
            <a:pPr eaLnBrk="1" hangingPunct="1">
              <a:lnSpc>
                <a:spcPct val="150000"/>
              </a:lnSpc>
              <a:buFont typeface="Wingdings 3" pitchFamily="18" charset="2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914400"/>
            <a:ext cx="44196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Properties of Lipids</a:t>
            </a:r>
          </a:p>
        </p:txBody>
      </p:sp>
      <p:sp>
        <p:nvSpPr>
          <p:cNvPr id="1126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Thus, lipids have been classified according to their physicochemical  interactions  with  water.</a:t>
            </a:r>
          </a:p>
          <a:p>
            <a:pPr eaLnBrk="1" hangingPunct="1"/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Lipids may be either nonpolar and completely insoluble in water (e.g.cholesteryl esters and carotene) </a:t>
            </a:r>
          </a:p>
          <a:p>
            <a:pPr eaLnBrk="1" hangingPunct="1"/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 polar and amphiphilic,that is, having both polar (hydrophilic) and nonpolar (hydrophobic) groups.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1175</Words>
  <Application>Microsoft Office PowerPoint</Application>
  <PresentationFormat>On-screen Show (4:3)</PresentationFormat>
  <Paragraphs>136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Document</vt:lpstr>
      <vt:lpstr>Slide 1</vt:lpstr>
      <vt:lpstr>Lecture series  Gastrointestinal tract</vt:lpstr>
      <vt:lpstr>Digestion and absorption of fats</vt:lpstr>
      <vt:lpstr>Learning objectives</vt:lpstr>
      <vt:lpstr>What are lipids</vt:lpstr>
      <vt:lpstr>Saturated vs. Unsaturated Fatty Acids</vt:lpstr>
      <vt:lpstr>Fatty Acids Commonly Found in Lipids</vt:lpstr>
      <vt:lpstr>Structure of lipids</vt:lpstr>
      <vt:lpstr>Properties of Lipids</vt:lpstr>
      <vt:lpstr>Types of fats we use</vt:lpstr>
      <vt:lpstr>Sources of Lipids</vt:lpstr>
      <vt:lpstr>Triglyceride degradation</vt:lpstr>
      <vt:lpstr>Digestion of fat in  Mouth</vt:lpstr>
      <vt:lpstr>Digestion of fat in Stomach</vt:lpstr>
      <vt:lpstr>Significance of Lingual and Gastric Lipases</vt:lpstr>
      <vt:lpstr>Digestion of fat in duodenum</vt:lpstr>
      <vt:lpstr>Emulsification and digestion</vt:lpstr>
      <vt:lpstr>Digestion in small intestine</vt:lpstr>
      <vt:lpstr> Role of Bile Salts</vt:lpstr>
      <vt:lpstr>Triacyl glycerol degradation by pancreatic lipase</vt:lpstr>
      <vt:lpstr>Emulsification and Digestion of Triglycerides</vt:lpstr>
      <vt:lpstr>Absorption of Lipids</vt:lpstr>
      <vt:lpstr>Micelles</vt:lpstr>
      <vt:lpstr>Micelles formation</vt:lpstr>
      <vt:lpstr>Micelles</vt:lpstr>
      <vt:lpstr>Fate of fatty acids</vt:lpstr>
      <vt:lpstr>Fate of lipids inside enterocytes</vt:lpstr>
      <vt:lpstr>Chylomicrons</vt:lpstr>
      <vt:lpstr>Formation and Transportation of Chylomicrons</vt:lpstr>
      <vt:lpstr>Slide 30</vt:lpstr>
      <vt:lpstr>Slide 31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1</cp:revision>
  <dcterms:created xsi:type="dcterms:W3CDTF">2020-06-17T05:44:13Z</dcterms:created>
  <dcterms:modified xsi:type="dcterms:W3CDTF">2020-06-17T05:53:07Z</dcterms:modified>
</cp:coreProperties>
</file>