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79" r:id="rId3"/>
    <p:sldId id="282" r:id="rId4"/>
    <p:sldId id="283" r:id="rId5"/>
    <p:sldId id="284" r:id="rId6"/>
    <p:sldId id="285" r:id="rId7"/>
    <p:sldId id="257" r:id="rId8"/>
    <p:sldId id="280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6" r:id="rId17"/>
    <p:sldId id="267" r:id="rId18"/>
    <p:sldId id="269" r:id="rId19"/>
    <p:sldId id="268" r:id="rId20"/>
    <p:sldId id="270" r:id="rId21"/>
    <p:sldId id="271" r:id="rId22"/>
    <p:sldId id="281" r:id="rId23"/>
    <p:sldId id="273" r:id="rId24"/>
    <p:sldId id="286" r:id="rId25"/>
    <p:sldId id="287" r:id="rId26"/>
    <p:sldId id="288" r:id="rId27"/>
    <p:sldId id="289" r:id="rId28"/>
    <p:sldId id="290" r:id="rId29"/>
    <p:sldId id="275" r:id="rId30"/>
    <p:sldId id="276" r:id="rId31"/>
    <p:sldId id="277" r:id="rId32"/>
    <p:sldId id="27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9821" autoAdjust="0"/>
  </p:normalViewPr>
  <p:slideViewPr>
    <p:cSldViewPr>
      <p:cViewPr varScale="1">
        <p:scale>
          <a:sx n="73" d="100"/>
          <a:sy n="73" d="100"/>
        </p:scale>
        <p:origin x="-12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7C66F-B578-487B-AF22-A860A248743E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3F889-C57A-4D34-945E-88484FB265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Rbid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3F889-C57A-4D34-945E-88484FB2655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9394-F699-48ED-9E5D-744224F072F1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0166-A4FA-4780-88F0-FEE4B9390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9394-F699-48ED-9E5D-744224F072F1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0166-A4FA-4780-88F0-FEE4B9390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9394-F699-48ED-9E5D-744224F072F1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0166-A4FA-4780-88F0-FEE4B9390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9394-F699-48ED-9E5D-744224F072F1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0166-A4FA-4780-88F0-FEE4B9390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9394-F699-48ED-9E5D-744224F072F1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0166-A4FA-4780-88F0-FEE4B9390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9394-F699-48ED-9E5D-744224F072F1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0166-A4FA-4780-88F0-FEE4B9390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9394-F699-48ED-9E5D-744224F072F1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0166-A4FA-4780-88F0-FEE4B9390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9394-F699-48ED-9E5D-744224F072F1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0166-A4FA-4780-88F0-FEE4B9390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9394-F699-48ED-9E5D-744224F072F1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0166-A4FA-4780-88F0-FEE4B9390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9394-F699-48ED-9E5D-744224F072F1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0166-A4FA-4780-88F0-FEE4B9390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9394-F699-48ED-9E5D-744224F072F1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0166-A4FA-4780-88F0-FEE4B9390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89394-F699-48ED-9E5D-744224F072F1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80166-A4FA-4780-88F0-FEE4B9390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Approach to a case of BOH &amp; Still births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Dr </a:t>
            </a:r>
            <a:r>
              <a:rPr lang="en-US" dirty="0" err="1" smtClean="0"/>
              <a:t>Anjoo</a:t>
            </a:r>
            <a:r>
              <a:rPr lang="en-US" dirty="0" smtClean="0"/>
              <a:t> </a:t>
            </a:r>
            <a:r>
              <a:rPr lang="en-US" dirty="0" err="1" smtClean="0"/>
              <a:t>Agarwal</a:t>
            </a:r>
            <a:endParaRPr lang="en-US" dirty="0" smtClean="0"/>
          </a:p>
          <a:p>
            <a:r>
              <a:rPr lang="en-US" dirty="0" smtClean="0"/>
              <a:t>Prof Ob/</a:t>
            </a:r>
            <a:r>
              <a:rPr lang="en-US" dirty="0" err="1" smtClean="0"/>
              <a:t>Gyn</a:t>
            </a:r>
            <a:endParaRPr lang="en-US" dirty="0" smtClean="0"/>
          </a:p>
          <a:p>
            <a:r>
              <a:rPr lang="en-US" dirty="0" smtClean="0"/>
              <a:t>KGMU</a:t>
            </a:r>
          </a:p>
          <a:p>
            <a:r>
              <a:rPr lang="en-US" dirty="0" smtClean="0"/>
              <a:t>28.05.2020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dirty="0" smtClean="0"/>
              <a:t>Grades of maceration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219201"/>
          <a:ext cx="9144000" cy="5145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3733800"/>
                <a:gridCol w="3048000"/>
              </a:tblGrid>
              <a:tr h="83819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Grade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Feature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Time since IUD</a:t>
                      </a:r>
                      <a:endParaRPr lang="en-US" sz="2800" dirty="0"/>
                    </a:p>
                  </a:txBody>
                  <a:tcPr/>
                </a:tc>
              </a:tr>
              <a:tr h="75023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Parboiled reddened skin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&lt; 8 hrs</a:t>
                      </a:r>
                      <a:endParaRPr lang="en-US" sz="2800" dirty="0"/>
                    </a:p>
                  </a:txBody>
                  <a:tcPr/>
                </a:tc>
              </a:tr>
              <a:tr h="67882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Skin peeling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&gt; 8 hrs</a:t>
                      </a:r>
                      <a:endParaRPr lang="en-US" sz="2800" dirty="0"/>
                    </a:p>
                  </a:txBody>
                  <a:tcPr/>
                </a:tc>
              </a:tr>
              <a:tr h="181618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Extensive peeling</a:t>
                      </a:r>
                    </a:p>
                    <a:p>
                      <a:r>
                        <a:rPr lang="en-US" sz="2800" dirty="0" smtClean="0"/>
                        <a:t>Red serous</a:t>
                      </a:r>
                      <a:r>
                        <a:rPr lang="en-US" sz="2800" baseline="0" dirty="0" smtClean="0"/>
                        <a:t> effusions in chest &amp; </a:t>
                      </a:r>
                      <a:r>
                        <a:rPr lang="en-US" sz="2800" baseline="0" dirty="0" err="1" smtClean="0"/>
                        <a:t>abd</a:t>
                      </a:r>
                      <a:r>
                        <a:rPr lang="en-US" sz="2800" baseline="0" dirty="0" smtClean="0"/>
                        <a:t> d/t </a:t>
                      </a:r>
                      <a:r>
                        <a:rPr lang="en-US" sz="2800" baseline="0" dirty="0" err="1" smtClean="0"/>
                        <a:t>Hb</a:t>
                      </a:r>
                      <a:r>
                        <a:rPr lang="en-US" sz="2800" baseline="0" dirty="0" smtClean="0"/>
                        <a:t> staining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 – 7 days</a:t>
                      </a:r>
                      <a:endParaRPr lang="en-US" sz="2800" dirty="0"/>
                    </a:p>
                  </a:txBody>
                  <a:tcPr/>
                </a:tc>
              </a:tr>
              <a:tr h="106200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Liver yellow brown</a:t>
                      </a:r>
                    </a:p>
                    <a:p>
                      <a:r>
                        <a:rPr lang="en-US" sz="2800" dirty="0" smtClean="0"/>
                        <a:t>Turbid effusion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&gt; 8 days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Macerated fetus</a:t>
            </a:r>
            <a:endParaRPr lang="en-US" b="1" dirty="0"/>
          </a:p>
        </p:txBody>
      </p:sp>
      <p:pic>
        <p:nvPicPr>
          <p:cNvPr id="4" name="Content Placeholder 3" descr="Image result for macerated fetus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447800"/>
            <a:ext cx="9144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Breaking the </a:t>
            </a:r>
            <a:r>
              <a:rPr lang="en-US" b="1" dirty="0" smtClean="0"/>
              <a:t>news &amp; Counseling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Empathy &amp; sympathy</a:t>
            </a:r>
          </a:p>
          <a:p>
            <a:r>
              <a:rPr lang="en-US" dirty="0" smtClean="0"/>
              <a:t>Involve husband &amp; other family members</a:t>
            </a:r>
          </a:p>
          <a:p>
            <a:r>
              <a:rPr lang="en-US" dirty="0" smtClean="0"/>
              <a:t>Discuss investigations</a:t>
            </a:r>
          </a:p>
          <a:p>
            <a:r>
              <a:rPr lang="en-US" dirty="0" smtClean="0"/>
              <a:t>Discuss cause not identified in 50% </a:t>
            </a:r>
            <a:r>
              <a:rPr lang="en-US" dirty="0" smtClean="0"/>
              <a:t>cases</a:t>
            </a:r>
          </a:p>
          <a:p>
            <a:r>
              <a:rPr lang="en-US" dirty="0" smtClean="0"/>
              <a:t>Discuss plan for delivery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Investigations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assess maternal wellbeing </a:t>
            </a:r>
          </a:p>
          <a:p>
            <a:r>
              <a:rPr lang="en-US" dirty="0" smtClean="0"/>
              <a:t>To assess cause of death</a:t>
            </a:r>
          </a:p>
          <a:p>
            <a:r>
              <a:rPr lang="en-US" dirty="0" smtClean="0"/>
              <a:t> To assess possibility of recurrence</a:t>
            </a:r>
          </a:p>
          <a:p>
            <a:r>
              <a:rPr lang="en-US" dirty="0" smtClean="0"/>
              <a:t>To prevent further complications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Investigations to assess maternal wellbeing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Risk of DIC with old IUFD</a:t>
            </a:r>
          </a:p>
          <a:p>
            <a:r>
              <a:rPr lang="en-US" dirty="0" smtClean="0"/>
              <a:t>10%  at 4wks &amp; 30% later</a:t>
            </a:r>
          </a:p>
          <a:p>
            <a:r>
              <a:rPr lang="en-US" dirty="0" smtClean="0"/>
              <a:t>BT/CT</a:t>
            </a:r>
          </a:p>
          <a:p>
            <a:r>
              <a:rPr lang="en-US" dirty="0" smtClean="0"/>
              <a:t>S Fibrinogen</a:t>
            </a:r>
          </a:p>
          <a:p>
            <a:r>
              <a:rPr lang="en-US" dirty="0" smtClean="0"/>
              <a:t>Platelet count</a:t>
            </a:r>
          </a:p>
          <a:p>
            <a:r>
              <a:rPr lang="en-US" dirty="0" smtClean="0"/>
              <a:t>Repeat tests twice weekly in women who choose  expectant management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/>
              <a:t>Investigations to ascertain cause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833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5943600"/>
              </a:tblGrid>
              <a:tr h="65722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Test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Reasoning </a:t>
                      </a:r>
                      <a:endParaRPr lang="en-US" sz="2800" dirty="0"/>
                    </a:p>
                  </a:txBody>
                  <a:tcPr/>
                </a:tc>
              </a:tr>
              <a:tr h="65722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ABO/</a:t>
                      </a:r>
                      <a:r>
                        <a:rPr lang="en-US" sz="2800" dirty="0" err="1" smtClean="0"/>
                        <a:t>Rh</a:t>
                      </a:r>
                      <a:r>
                        <a:rPr lang="en-US" sz="2800" dirty="0" smtClean="0"/>
                        <a:t> &amp; </a:t>
                      </a:r>
                      <a:r>
                        <a:rPr lang="en-US" sz="2800" dirty="0" err="1" smtClean="0"/>
                        <a:t>Kleihauer</a:t>
                      </a:r>
                      <a:r>
                        <a:rPr lang="en-US" sz="2800" dirty="0" smtClean="0"/>
                        <a:t> test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Rh</a:t>
                      </a:r>
                      <a:r>
                        <a:rPr lang="en-US" sz="2800" dirty="0" smtClean="0"/>
                        <a:t> incompatibility</a:t>
                      </a:r>
                      <a:endParaRPr lang="en-US" sz="2800" dirty="0"/>
                    </a:p>
                  </a:txBody>
                  <a:tcPr/>
                </a:tc>
              </a:tr>
              <a:tr h="65722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GDM test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Rule out diabetes </a:t>
                      </a:r>
                      <a:endParaRPr lang="en-US" sz="2800" dirty="0"/>
                    </a:p>
                  </a:txBody>
                  <a:tcPr/>
                </a:tc>
              </a:tr>
              <a:tr h="65722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VDRL/RPR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Rule out syphilis</a:t>
                      </a:r>
                      <a:endParaRPr lang="en-US" sz="2800" dirty="0"/>
                    </a:p>
                  </a:txBody>
                  <a:tcPr/>
                </a:tc>
              </a:tr>
              <a:tr h="65722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TSH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Rule out thyroid disease</a:t>
                      </a:r>
                      <a:endParaRPr lang="en-US" sz="2800" dirty="0"/>
                    </a:p>
                  </a:txBody>
                  <a:tcPr/>
                </a:tc>
              </a:tr>
              <a:tr h="65722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Preeclampsia profile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If BP raised </a:t>
                      </a:r>
                      <a:endParaRPr lang="en-US" sz="2800" dirty="0"/>
                    </a:p>
                  </a:txBody>
                  <a:tcPr/>
                </a:tc>
              </a:tr>
              <a:tr h="65722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Liver function tests including bile salts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Obstetric </a:t>
                      </a:r>
                      <a:r>
                        <a:rPr lang="en-US" sz="2800" dirty="0" err="1" smtClean="0"/>
                        <a:t>cholestasis</a:t>
                      </a:r>
                      <a:endParaRPr lang="en-US" sz="2800" dirty="0"/>
                    </a:p>
                  </a:txBody>
                  <a:tcPr/>
                </a:tc>
              </a:tr>
              <a:tr h="6572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-1"/>
          <a:ext cx="9144000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0949"/>
                <a:gridCol w="5473051"/>
              </a:tblGrid>
              <a:tr h="2245832">
                <a:tc>
                  <a:txBody>
                    <a:bodyPr/>
                    <a:lstStyle/>
                    <a:p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Maternal bacteriology:</a:t>
                      </a:r>
                    </a:p>
                    <a:p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● blood cultures </a:t>
                      </a:r>
                      <a:endParaRPr lang="en-US" sz="200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● midstream urine </a:t>
                      </a:r>
                      <a:endParaRPr lang="en-US" sz="200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● vaginal swabs </a:t>
                      </a:r>
                      <a:endParaRPr lang="en-US" sz="200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● cervical swabs</a:t>
                      </a:r>
                      <a:endParaRPr lang="en-US" sz="2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rule out infection </a:t>
                      </a:r>
                      <a:r>
                        <a:rPr lang="en-US" sz="2000" baseline="0" dirty="0" smtClean="0"/>
                        <a:t> sp </a:t>
                      </a:r>
                      <a:r>
                        <a:rPr lang="en-US" sz="2000" baseline="0" dirty="0" err="1" smtClean="0"/>
                        <a:t>listeriosis</a:t>
                      </a:r>
                      <a:r>
                        <a:rPr lang="en-US" sz="2000" baseline="0" dirty="0" smtClean="0"/>
                        <a:t>, </a:t>
                      </a:r>
                      <a:r>
                        <a:rPr lang="en-US" sz="2000" baseline="0" dirty="0" err="1" smtClean="0"/>
                        <a:t>chlamydia</a:t>
                      </a:r>
                      <a:endParaRPr lang="en-US" sz="2000" dirty="0" smtClean="0"/>
                    </a:p>
                    <a:p>
                      <a:r>
                        <a:rPr lang="en-US" sz="2000" dirty="0" smtClean="0"/>
                        <a:t>Indicated</a:t>
                      </a:r>
                      <a:r>
                        <a:rPr lang="en-US" sz="2000" baseline="0" dirty="0" smtClean="0"/>
                        <a:t> if mother has fever, purulent liquor or H/O prolonged leaking</a:t>
                      </a:r>
                      <a:endParaRPr lang="en-US" sz="20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43673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Maternal serology for parvovirus, CMV, </a:t>
                      </a:r>
                      <a:r>
                        <a:rPr lang="en-US" sz="2000" dirty="0" err="1" smtClean="0"/>
                        <a:t>Toxoplasma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Toxoplasma</a:t>
                      </a:r>
                      <a:r>
                        <a:rPr lang="en-US" sz="2000" dirty="0" smtClean="0"/>
                        <a:t> in routine</a:t>
                      </a:r>
                    </a:p>
                    <a:p>
                      <a:r>
                        <a:rPr lang="en-US" sz="2000" dirty="0" smtClean="0"/>
                        <a:t>Parvovirus sp if </a:t>
                      </a:r>
                      <a:r>
                        <a:rPr lang="en-US" sz="2000" dirty="0" err="1" smtClean="0"/>
                        <a:t>nonimmune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hydrops</a:t>
                      </a:r>
                      <a:endParaRPr lang="en-US" sz="2000" dirty="0" smtClean="0"/>
                    </a:p>
                    <a:p>
                      <a:r>
                        <a:rPr lang="en-US" sz="2000" dirty="0" smtClean="0"/>
                        <a:t>CMV if intracranial calcification</a:t>
                      </a:r>
                      <a:endParaRPr lang="en-US" sz="2000" dirty="0"/>
                    </a:p>
                  </a:txBody>
                  <a:tcPr/>
                </a:tc>
              </a:tr>
              <a:tr h="143673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Maternal </a:t>
                      </a:r>
                      <a:r>
                        <a:rPr lang="en-US" sz="2000" dirty="0" err="1" smtClean="0"/>
                        <a:t>thrombophilia</a:t>
                      </a:r>
                      <a:r>
                        <a:rPr lang="en-US" sz="2000" dirty="0" smtClean="0"/>
                        <a:t> screen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Indicated if FGR or placental disease</a:t>
                      </a:r>
                    </a:p>
                    <a:p>
                      <a:r>
                        <a:rPr lang="en-US" sz="2000" dirty="0" smtClean="0"/>
                        <a:t>If abnormal repeat at 6wks/ </a:t>
                      </a:r>
                      <a:r>
                        <a:rPr lang="en-US" sz="2000" dirty="0" err="1" smtClean="0"/>
                        <a:t>antiphospholipid</a:t>
                      </a:r>
                      <a:r>
                        <a:rPr lang="en-US" sz="2000" dirty="0" smtClean="0"/>
                        <a:t> at 12 wks</a:t>
                      </a:r>
                      <a:endParaRPr lang="en-US" sz="2000" dirty="0"/>
                    </a:p>
                  </a:txBody>
                  <a:tcPr/>
                </a:tc>
              </a:tr>
              <a:tr h="76062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Anti Ro anti La antibodies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Occult maternal autoimmune disease</a:t>
                      </a:r>
                      <a:endParaRPr lang="en-US" sz="2000" dirty="0"/>
                    </a:p>
                  </a:txBody>
                  <a:tcPr/>
                </a:tc>
              </a:tr>
              <a:tr h="97808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Parental </a:t>
                      </a:r>
                      <a:r>
                        <a:rPr lang="en-US" sz="2000" dirty="0" err="1" smtClean="0"/>
                        <a:t>karyotype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If fetus shows translocation or abnormality or recurrent losses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70301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2151529">
                <a:tc>
                  <a:txBody>
                    <a:bodyPr/>
                    <a:lstStyle/>
                    <a:p>
                      <a:r>
                        <a:rPr lang="en-US" sz="2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Fetal and placental: </a:t>
                      </a:r>
                    </a:p>
                    <a:p>
                      <a:r>
                        <a:rPr lang="en-US" sz="2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● fetal blood Cord or cardiac blood (if possible)</a:t>
                      </a:r>
                    </a:p>
                    <a:p>
                      <a:r>
                        <a:rPr lang="en-US" sz="2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● fetal swabs in lithium heparin</a:t>
                      </a:r>
                    </a:p>
                    <a:p>
                      <a:r>
                        <a:rPr lang="en-US" sz="2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● placental swabs</a:t>
                      </a:r>
                      <a:endParaRPr lang="en-US" sz="24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More useful for ruling out fetal infections than maternal tests</a:t>
                      </a:r>
                      <a:endParaRPr lang="en-US" sz="24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748118">
                <a:tc>
                  <a:txBody>
                    <a:bodyPr/>
                    <a:lstStyle/>
                    <a:p>
                      <a:r>
                        <a:rPr lang="en-US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Fetal and placental  tissues for </a:t>
                      </a:r>
                      <a:r>
                        <a:rPr lang="en-US" sz="24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karyotype</a:t>
                      </a:r>
                      <a:endParaRPr lang="en-US" sz="24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● deep fetal skin</a:t>
                      </a:r>
                      <a:endParaRPr lang="en-US" sz="24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● fetal cartilage</a:t>
                      </a:r>
                    </a:p>
                    <a:p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● placenta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Fetal </a:t>
                      </a:r>
                      <a:r>
                        <a:rPr lang="en-US" sz="2400" dirty="0" err="1" smtClean="0"/>
                        <a:t>aneuploidy</a:t>
                      </a:r>
                      <a:r>
                        <a:rPr lang="en-US" sz="2400" dirty="0" smtClean="0"/>
                        <a:t> &amp; single gene disorders</a:t>
                      </a:r>
                    </a:p>
                    <a:p>
                      <a:r>
                        <a:rPr lang="en-US" sz="2400" dirty="0" smtClean="0"/>
                        <a:t>Written consent of parents mandatory</a:t>
                      </a:r>
                      <a:endParaRPr lang="en-US" sz="2400" dirty="0"/>
                    </a:p>
                  </a:txBody>
                  <a:tcPr/>
                </a:tc>
              </a:tr>
              <a:tr h="2958353">
                <a:tc>
                  <a:txBody>
                    <a:bodyPr/>
                    <a:lstStyle/>
                    <a:p>
                      <a:r>
                        <a:rPr lang="en-US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Postmortem examination</a:t>
                      </a: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en-US" sz="24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● external including weight and length measurement</a:t>
                      </a:r>
                    </a:p>
                    <a:p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● autopsy </a:t>
                      </a:r>
                    </a:p>
                    <a:p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● microscopy</a:t>
                      </a:r>
                    </a:p>
                    <a:p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● X-ray</a:t>
                      </a:r>
                    </a:p>
                    <a:p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● placenta and cord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Parental consent required</a:t>
                      </a:r>
                      <a:r>
                        <a:rPr lang="en-US" sz="2400" baseline="0" dirty="0" smtClean="0"/>
                        <a:t> for autopsy</a:t>
                      </a:r>
                    </a:p>
                    <a:p>
                      <a:r>
                        <a:rPr lang="en-US" sz="2400" baseline="0" dirty="0" smtClean="0"/>
                        <a:t>If in remote center photograph &amp; X ray help in making diagnosis later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Counseling for autopsy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Parents should be offered full postmortem examination to help explain the cause of an IUFD.</a:t>
            </a:r>
          </a:p>
          <a:p>
            <a:r>
              <a:rPr lang="en-US" dirty="0" smtClean="0"/>
              <a:t>Parents should be advised that postmortem examination provides more information than other (less invasive) tests and this can sometimes be crucial to the management of future pregnancy</a:t>
            </a:r>
          </a:p>
          <a:p>
            <a:r>
              <a:rPr lang="en-US" dirty="0" smtClean="0"/>
              <a:t>Written consent is mandatory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Planning delivery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Delivery must be planned immediately if preeclampsia / abruption / placenta </a:t>
            </a:r>
            <a:r>
              <a:rPr lang="en-US" dirty="0" err="1" smtClean="0"/>
              <a:t>previa</a:t>
            </a:r>
            <a:r>
              <a:rPr lang="en-US" dirty="0" smtClean="0"/>
              <a:t>/ sepsis / PROM</a:t>
            </a:r>
          </a:p>
          <a:p>
            <a:r>
              <a:rPr lang="en-US" dirty="0" smtClean="0"/>
              <a:t>In all other conditions may wait</a:t>
            </a:r>
          </a:p>
          <a:p>
            <a:r>
              <a:rPr lang="en-US" dirty="0" smtClean="0"/>
              <a:t>Vaginal delivery is preferred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BOH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event in the obstetric history of a pregnant woman which affects the outcome of the present pregnancy </a:t>
            </a:r>
            <a:r>
              <a:rPr lang="en-US" dirty="0" smtClean="0"/>
              <a:t>adversely</a:t>
            </a:r>
          </a:p>
          <a:p>
            <a:r>
              <a:rPr lang="en-US" dirty="0" smtClean="0"/>
              <a:t>Includes </a:t>
            </a:r>
          </a:p>
          <a:p>
            <a:pPr lvl="1"/>
            <a:r>
              <a:rPr lang="en-US" dirty="0" smtClean="0"/>
              <a:t>Recurrent abortions</a:t>
            </a:r>
          </a:p>
          <a:p>
            <a:pPr lvl="1"/>
            <a:r>
              <a:rPr lang="en-US" dirty="0" smtClean="0"/>
              <a:t>Previous still birth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Postpartum care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Lactation suppression is required &amp; dopamine agonists are the drug of choice</a:t>
            </a:r>
          </a:p>
          <a:p>
            <a:r>
              <a:rPr lang="en-US" dirty="0" err="1" smtClean="0"/>
              <a:t>Bromocriptine</a:t>
            </a:r>
            <a:r>
              <a:rPr lang="en-US" dirty="0" smtClean="0"/>
              <a:t> &amp; </a:t>
            </a:r>
            <a:r>
              <a:rPr lang="en-US" dirty="0" err="1" smtClean="0"/>
              <a:t>cabergoline</a:t>
            </a:r>
            <a:r>
              <a:rPr lang="en-US" dirty="0" smtClean="0"/>
              <a:t> are both equally efficacious</a:t>
            </a:r>
          </a:p>
          <a:p>
            <a:r>
              <a:rPr lang="en-US" dirty="0" smtClean="0"/>
              <a:t>Estrogens are not recommended</a:t>
            </a:r>
          </a:p>
          <a:p>
            <a:r>
              <a:rPr lang="en-US" dirty="0" smtClean="0"/>
              <a:t>Psychological support is needed as often there is delayed reaction to the stress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Planning next pregnancy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Women having still birth are at 5 times greater risk of still birth in next pregnancy compared to women delivering healthy baby</a:t>
            </a:r>
          </a:p>
          <a:p>
            <a:r>
              <a:rPr lang="en-US" dirty="0" smtClean="0"/>
              <a:t>Preconception visit must be advised</a:t>
            </a:r>
          </a:p>
          <a:p>
            <a:r>
              <a:rPr lang="en-US" dirty="0" smtClean="0"/>
              <a:t>Ideal </a:t>
            </a:r>
            <a:r>
              <a:rPr lang="en-US" dirty="0" err="1" smtClean="0"/>
              <a:t>interconceptional</a:t>
            </a:r>
            <a:r>
              <a:rPr lang="en-US" dirty="0" smtClean="0"/>
              <a:t> period not defined</a:t>
            </a:r>
          </a:p>
          <a:p>
            <a:r>
              <a:rPr lang="en-US" dirty="0" smtClean="0"/>
              <a:t>Weight loss if woman is obese</a:t>
            </a:r>
          </a:p>
          <a:p>
            <a:r>
              <a:rPr lang="en-US" dirty="0" smtClean="0"/>
              <a:t>Control of blood sugar &amp; BP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2133600"/>
            <a:ext cx="7772400" cy="363537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Woman with H/O still birth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Woman with H/O still birth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Preconceptional</a:t>
            </a:r>
            <a:r>
              <a:rPr lang="en-US" dirty="0" smtClean="0"/>
              <a:t> counseling</a:t>
            </a:r>
          </a:p>
          <a:p>
            <a:r>
              <a:rPr lang="en-US" dirty="0" smtClean="0"/>
              <a:t>Early registration</a:t>
            </a:r>
          </a:p>
          <a:p>
            <a:r>
              <a:rPr lang="en-US" dirty="0" smtClean="0"/>
              <a:t>Detailed history</a:t>
            </a:r>
          </a:p>
          <a:p>
            <a:r>
              <a:rPr lang="en-US" dirty="0" smtClean="0"/>
              <a:t>Folic acid supplementation</a:t>
            </a:r>
          </a:p>
          <a:p>
            <a:r>
              <a:rPr lang="en-US" dirty="0" smtClean="0"/>
              <a:t>Review of records</a:t>
            </a:r>
          </a:p>
          <a:p>
            <a:r>
              <a:rPr lang="en-US" dirty="0" smtClean="0"/>
              <a:t>If previously not investigated then relevant investigations</a:t>
            </a:r>
          </a:p>
          <a:p>
            <a:r>
              <a:rPr lang="en-US" dirty="0" smtClean="0"/>
              <a:t>If cause identified then appropriate intervention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Preconceptional</a:t>
            </a:r>
            <a:r>
              <a:rPr lang="en-US" b="1" dirty="0" smtClean="0"/>
              <a:t> or Initial Prenatal Visit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Detailed </a:t>
            </a:r>
            <a:r>
              <a:rPr lang="en-US" dirty="0" smtClean="0"/>
              <a:t>medical and obstetrical history</a:t>
            </a:r>
          </a:p>
          <a:p>
            <a:r>
              <a:rPr lang="en-US" dirty="0" smtClean="0"/>
              <a:t>Review evaluation of prior stillbirth</a:t>
            </a:r>
          </a:p>
          <a:p>
            <a:r>
              <a:rPr lang="en-US" dirty="0" smtClean="0"/>
              <a:t>Determination of recurrence risk</a:t>
            </a:r>
          </a:p>
          <a:p>
            <a:r>
              <a:rPr lang="en-US" dirty="0" smtClean="0"/>
              <a:t>Discuss recurrence of </a:t>
            </a:r>
            <a:r>
              <a:rPr lang="en-US" dirty="0" err="1" smtClean="0"/>
              <a:t>comorbid</a:t>
            </a:r>
            <a:r>
              <a:rPr lang="en-US" dirty="0" smtClean="0"/>
              <a:t> obstetric complications</a:t>
            </a:r>
          </a:p>
          <a:p>
            <a:r>
              <a:rPr lang="en-US" dirty="0" smtClean="0"/>
              <a:t>Smoking cessation</a:t>
            </a:r>
          </a:p>
          <a:p>
            <a:r>
              <a:rPr lang="en-US" dirty="0" err="1" smtClean="0"/>
              <a:t>Preconceptional</a:t>
            </a:r>
            <a:r>
              <a:rPr lang="en-US" dirty="0" smtClean="0"/>
              <a:t> weight loss in obese women</a:t>
            </a:r>
          </a:p>
          <a:p>
            <a:r>
              <a:rPr lang="en-US" dirty="0" smtClean="0"/>
              <a:t>Genetic counseling if family genetic condition exists</a:t>
            </a:r>
          </a:p>
          <a:p>
            <a:r>
              <a:rPr lang="en-US" dirty="0" smtClean="0"/>
              <a:t>Diabetes screen</a:t>
            </a:r>
          </a:p>
          <a:p>
            <a:r>
              <a:rPr lang="en-US" dirty="0" err="1" smtClean="0"/>
              <a:t>Thrombophilia</a:t>
            </a:r>
            <a:r>
              <a:rPr lang="en-US" dirty="0" smtClean="0"/>
              <a:t> screen: </a:t>
            </a:r>
            <a:r>
              <a:rPr lang="en-US" dirty="0" err="1" smtClean="0"/>
              <a:t>antiphospholipid</a:t>
            </a:r>
            <a:r>
              <a:rPr lang="en-US" dirty="0" smtClean="0"/>
              <a:t> antibodies (only if history indicates)</a:t>
            </a:r>
          </a:p>
          <a:p>
            <a:r>
              <a:rPr lang="en-US" dirty="0" smtClean="0"/>
              <a:t>Support and reassurance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First </a:t>
            </a:r>
            <a:r>
              <a:rPr lang="en-US" b="1" dirty="0" smtClean="0"/>
              <a:t>Trimester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Dating </a:t>
            </a:r>
            <a:r>
              <a:rPr lang="en-US" dirty="0" err="1" smtClean="0"/>
              <a:t>sonography</a:t>
            </a:r>
            <a:endParaRPr lang="en-US" dirty="0" smtClean="0"/>
          </a:p>
          <a:p>
            <a:r>
              <a:rPr lang="en-US" dirty="0" smtClean="0"/>
              <a:t>First-trimester screen: pregnancy-associated plasma protein A, human </a:t>
            </a:r>
            <a:r>
              <a:rPr lang="en-US" dirty="0" smtClean="0"/>
              <a:t>chorionic </a:t>
            </a:r>
            <a:r>
              <a:rPr lang="en-US" dirty="0" err="1" smtClean="0"/>
              <a:t>gonadotropin</a:t>
            </a:r>
            <a:r>
              <a:rPr lang="en-US" dirty="0" smtClean="0"/>
              <a:t>, and </a:t>
            </a:r>
            <a:r>
              <a:rPr lang="en-US" dirty="0" err="1" smtClean="0"/>
              <a:t>nuchal</a:t>
            </a:r>
            <a:r>
              <a:rPr lang="en-US" dirty="0" smtClean="0"/>
              <a:t> </a:t>
            </a:r>
            <a:r>
              <a:rPr lang="en-US" dirty="0" smtClean="0"/>
              <a:t>translucency</a:t>
            </a:r>
            <a:endParaRPr lang="en-US" dirty="0" smtClean="0"/>
          </a:p>
          <a:p>
            <a:r>
              <a:rPr lang="en-US" dirty="0" smtClean="0"/>
              <a:t>Support and reassurance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Second </a:t>
            </a:r>
            <a:r>
              <a:rPr lang="en-US" b="1" dirty="0" smtClean="0"/>
              <a:t>Trimester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Fetal </a:t>
            </a:r>
            <a:r>
              <a:rPr lang="en-US" dirty="0" err="1" smtClean="0"/>
              <a:t>sonographic</a:t>
            </a:r>
            <a:r>
              <a:rPr lang="en-US" dirty="0" smtClean="0"/>
              <a:t> anatomical survey at 18–20 weeks’ gestation</a:t>
            </a:r>
          </a:p>
          <a:p>
            <a:r>
              <a:rPr lang="en-US" dirty="0" smtClean="0"/>
              <a:t>Maternal serum screening (quadruple) </a:t>
            </a:r>
            <a:r>
              <a:rPr lang="en-US" i="1" dirty="0" smtClean="0"/>
              <a:t>or single-marker alpha fetoprotein if </a:t>
            </a:r>
            <a:r>
              <a:rPr lang="en-US" i="1" dirty="0" smtClean="0"/>
              <a:t>first trimester </a:t>
            </a:r>
            <a:r>
              <a:rPr lang="en-US" dirty="0" smtClean="0"/>
              <a:t>screening elected</a:t>
            </a:r>
            <a:endParaRPr lang="en-US" dirty="0" smtClean="0"/>
          </a:p>
          <a:p>
            <a:r>
              <a:rPr lang="en-US" dirty="0" smtClean="0"/>
              <a:t>Possible uterine artery Doppler studies at 22–24 weeks’ </a:t>
            </a:r>
            <a:r>
              <a:rPr lang="en-US" dirty="0" smtClean="0"/>
              <a:t>gestation</a:t>
            </a:r>
            <a:endParaRPr lang="en-US" dirty="0" smtClean="0"/>
          </a:p>
          <a:p>
            <a:r>
              <a:rPr lang="en-US" dirty="0" smtClean="0"/>
              <a:t>Support and reassurance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Third </a:t>
            </a:r>
            <a:r>
              <a:rPr lang="en-US" b="1" dirty="0" smtClean="0"/>
              <a:t>Trimester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Sonographic</a:t>
            </a:r>
            <a:r>
              <a:rPr lang="en-US" dirty="0" smtClean="0"/>
              <a:t> </a:t>
            </a:r>
            <a:r>
              <a:rPr lang="en-US" dirty="0" smtClean="0"/>
              <a:t>screening for fetal-growth restriction, starting at 28 weeks</a:t>
            </a:r>
          </a:p>
          <a:p>
            <a:r>
              <a:rPr lang="en-US" dirty="0" smtClean="0"/>
              <a:t>Kick counts starting at 28 weeks</a:t>
            </a:r>
          </a:p>
          <a:p>
            <a:r>
              <a:rPr lang="en-US" b="1" dirty="0" err="1" smtClean="0">
                <a:solidFill>
                  <a:srgbClr val="FF0000"/>
                </a:solidFill>
              </a:rPr>
              <a:t>Antepartum</a:t>
            </a:r>
            <a:r>
              <a:rPr lang="en-US" b="1" dirty="0" smtClean="0">
                <a:solidFill>
                  <a:srgbClr val="FF0000"/>
                </a:solidFill>
              </a:rPr>
              <a:t> fetal surveillance starting at 32 weeks </a:t>
            </a:r>
            <a:r>
              <a:rPr lang="en-US" b="1" i="1" dirty="0" smtClean="0">
                <a:solidFill>
                  <a:srgbClr val="FF0000"/>
                </a:solidFill>
              </a:rPr>
              <a:t>or 1–2 weeks earlier than </a:t>
            </a:r>
            <a:r>
              <a:rPr lang="en-US" b="1" i="1" dirty="0" smtClean="0">
                <a:solidFill>
                  <a:srgbClr val="FF0000"/>
                </a:solidFill>
              </a:rPr>
              <a:t>prior </a:t>
            </a:r>
            <a:r>
              <a:rPr lang="en-US" b="1" dirty="0" smtClean="0">
                <a:solidFill>
                  <a:srgbClr val="FF0000"/>
                </a:solidFill>
              </a:rPr>
              <a:t>stillbirth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Support and reassurance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Delivery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Elective </a:t>
            </a:r>
            <a:r>
              <a:rPr lang="en-US" b="1" dirty="0" smtClean="0">
                <a:solidFill>
                  <a:srgbClr val="FF0000"/>
                </a:solidFill>
              </a:rPr>
              <a:t>induction at 39 </a:t>
            </a:r>
            <a:r>
              <a:rPr lang="en-US" b="1" dirty="0" smtClean="0">
                <a:solidFill>
                  <a:srgbClr val="FF0000"/>
                </a:solidFill>
              </a:rPr>
              <a:t>weeks </a:t>
            </a:r>
            <a:r>
              <a:rPr lang="en-US" dirty="0" smtClean="0"/>
              <a:t>as risk of still birth increases with each week 1: 2000 at 37wks to 1: 200 at </a:t>
            </a:r>
            <a:r>
              <a:rPr lang="en-US" dirty="0" smtClean="0"/>
              <a:t>43wks</a:t>
            </a:r>
          </a:p>
          <a:p>
            <a:r>
              <a:rPr lang="en-US" dirty="0" smtClean="0"/>
              <a:t>Risk reduction more in older women</a:t>
            </a:r>
            <a:endParaRPr lang="en-US" dirty="0" smtClean="0"/>
          </a:p>
          <a:p>
            <a:r>
              <a:rPr lang="en-US" dirty="0" smtClean="0"/>
              <a:t>Delivery before 39 weeks only with documented fetal lung maturity </a:t>
            </a:r>
            <a:r>
              <a:rPr lang="en-US" dirty="0" smtClean="0"/>
              <a:t>by amniocentesis</a:t>
            </a:r>
          </a:p>
          <a:p>
            <a:r>
              <a:rPr lang="en-US" dirty="0" smtClean="0"/>
              <a:t>Caesarean delivery only when induction is contraindicated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Take home message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Proper evaluation by history, examination &amp; investigations</a:t>
            </a:r>
          </a:p>
          <a:p>
            <a:r>
              <a:rPr lang="en-US" dirty="0" smtClean="0"/>
              <a:t>Good psychological support</a:t>
            </a:r>
          </a:p>
          <a:p>
            <a:r>
              <a:rPr lang="en-US" dirty="0" smtClean="0"/>
              <a:t>Good counseling</a:t>
            </a:r>
          </a:p>
          <a:p>
            <a:r>
              <a:rPr lang="en-US" dirty="0" err="1" smtClean="0"/>
              <a:t>Preconceptional</a:t>
            </a:r>
            <a:r>
              <a:rPr lang="en-US" dirty="0" smtClean="0"/>
              <a:t> care and early ANC</a:t>
            </a:r>
          </a:p>
          <a:p>
            <a:r>
              <a:rPr lang="en-US" dirty="0" smtClean="0"/>
              <a:t>Timely delivery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Definition of Fetal Death - WHO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828800"/>
            <a:ext cx="8305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Fetal death means death prior to complete expulsion or extraction from </a:t>
            </a:r>
            <a:r>
              <a:rPr lang="en-US" sz="2400" b="1" dirty="0" smtClean="0"/>
              <a:t>the mother </a:t>
            </a:r>
            <a:r>
              <a:rPr lang="en-US" sz="2400" b="1" dirty="0" smtClean="0"/>
              <a:t>of a product of human conception irrespective of the duration of </a:t>
            </a:r>
            <a:r>
              <a:rPr lang="en-US" sz="2400" b="1" dirty="0" smtClean="0"/>
              <a:t>pregnancy and </a:t>
            </a:r>
            <a:r>
              <a:rPr lang="en-US" sz="2400" b="1" dirty="0" smtClean="0"/>
              <a:t>which is not an induced termination of pregnancy. The death is indicated </a:t>
            </a:r>
            <a:r>
              <a:rPr lang="en-US" sz="2400" b="1" dirty="0" smtClean="0"/>
              <a:t>by the </a:t>
            </a:r>
            <a:r>
              <a:rPr lang="en-US" sz="2400" b="1" dirty="0" smtClean="0"/>
              <a:t>fact that after such expulsion or extraction, the fetus does not breathe or </a:t>
            </a:r>
            <a:r>
              <a:rPr lang="en-US" sz="2400" b="1" dirty="0" smtClean="0"/>
              <a:t>show any </a:t>
            </a:r>
            <a:r>
              <a:rPr lang="en-US" sz="2400" b="1" dirty="0" smtClean="0"/>
              <a:t>other evidence of life such as beating of the heart, pulsation of the </a:t>
            </a:r>
            <a:r>
              <a:rPr lang="en-US" sz="2400" b="1" dirty="0" smtClean="0"/>
              <a:t>umbilical cord</a:t>
            </a:r>
            <a:r>
              <a:rPr lang="en-US" sz="2400" b="1" dirty="0" smtClean="0"/>
              <a:t>, or definite movement of voluntary muscles. Heartbeats are to </a:t>
            </a:r>
            <a:r>
              <a:rPr lang="en-US" sz="2400" b="1" dirty="0" smtClean="0"/>
              <a:t>be distinguished </a:t>
            </a:r>
            <a:r>
              <a:rPr lang="en-US" sz="2400" b="1" dirty="0" smtClean="0"/>
              <a:t>from transient cardiac contractions; respirations are to </a:t>
            </a:r>
            <a:r>
              <a:rPr lang="en-US" sz="2400" b="1" dirty="0" smtClean="0"/>
              <a:t>be distinguished </a:t>
            </a:r>
            <a:r>
              <a:rPr lang="en-US" sz="2400" b="1" dirty="0" smtClean="0"/>
              <a:t>from fleeting respiratory efforts or gasps</a:t>
            </a:r>
            <a:endParaRPr lang="en-US" sz="2400" b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MCQ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of the following is not a cause of </a:t>
            </a:r>
            <a:r>
              <a:rPr lang="en-US" dirty="0" err="1" smtClean="0"/>
              <a:t>antepartum</a:t>
            </a:r>
            <a:r>
              <a:rPr lang="en-US" dirty="0" smtClean="0"/>
              <a:t> stillbirth</a:t>
            </a:r>
          </a:p>
          <a:p>
            <a:r>
              <a:rPr lang="en-US" dirty="0" smtClean="0"/>
              <a:t>A ) prolonged pregnancy</a:t>
            </a:r>
          </a:p>
          <a:p>
            <a:r>
              <a:rPr lang="en-US" dirty="0" smtClean="0"/>
              <a:t>B )  diabetes</a:t>
            </a:r>
          </a:p>
          <a:p>
            <a:r>
              <a:rPr lang="en-US" dirty="0" smtClean="0"/>
              <a:t>C ) hypertension</a:t>
            </a:r>
          </a:p>
          <a:p>
            <a:r>
              <a:rPr lang="en-US" dirty="0" smtClean="0"/>
              <a:t>D ) breech presentation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MCQ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of the following is not a cause of </a:t>
            </a:r>
            <a:r>
              <a:rPr lang="en-US" dirty="0" err="1" smtClean="0"/>
              <a:t>intrapartum</a:t>
            </a:r>
            <a:r>
              <a:rPr lang="en-US" dirty="0" smtClean="0"/>
              <a:t> stillbirth</a:t>
            </a:r>
          </a:p>
          <a:p>
            <a:r>
              <a:rPr lang="en-US" dirty="0" smtClean="0"/>
              <a:t>A ) cord </a:t>
            </a:r>
            <a:r>
              <a:rPr lang="en-US" dirty="0" err="1" smtClean="0"/>
              <a:t>prolapse</a:t>
            </a:r>
            <a:endParaRPr lang="en-US" dirty="0" smtClean="0"/>
          </a:p>
          <a:p>
            <a:r>
              <a:rPr lang="en-US" dirty="0" smtClean="0"/>
              <a:t>B ) chronic kidney disease in mother</a:t>
            </a:r>
          </a:p>
          <a:p>
            <a:r>
              <a:rPr lang="en-US" dirty="0" smtClean="0"/>
              <a:t>C ) transverse lie</a:t>
            </a:r>
          </a:p>
          <a:p>
            <a:r>
              <a:rPr lang="en-US" dirty="0" smtClean="0"/>
              <a:t>D ) rupture uterus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MCQ 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is the commonest cause of IUFD</a:t>
            </a:r>
          </a:p>
          <a:p>
            <a:r>
              <a:rPr lang="en-US" dirty="0" smtClean="0"/>
              <a:t>A ) FGR</a:t>
            </a:r>
          </a:p>
          <a:p>
            <a:r>
              <a:rPr lang="en-US" dirty="0" smtClean="0"/>
              <a:t>B ) thyroid disorders</a:t>
            </a:r>
          </a:p>
          <a:p>
            <a:r>
              <a:rPr lang="en-US" dirty="0" smtClean="0"/>
              <a:t>C ) diabetes</a:t>
            </a:r>
          </a:p>
          <a:p>
            <a:r>
              <a:rPr lang="en-US" dirty="0" smtClean="0"/>
              <a:t>D ) abruption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Causes of Still Birth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sz="2600" b="1" dirty="0" smtClean="0"/>
              <a:t>Causes of </a:t>
            </a:r>
            <a:r>
              <a:rPr lang="en-US" sz="2600" b="1" dirty="0" err="1" smtClean="0"/>
              <a:t>antepartum</a:t>
            </a:r>
            <a:r>
              <a:rPr lang="en-US" sz="2600" b="1" dirty="0" smtClean="0"/>
              <a:t> still birth i.e. fetal death due to antenatal problems</a:t>
            </a:r>
          </a:p>
          <a:p>
            <a:pPr lvl="1"/>
            <a:r>
              <a:rPr lang="en-US" sz="2600" b="1" dirty="0" smtClean="0">
                <a:solidFill>
                  <a:srgbClr val="FF0000"/>
                </a:solidFill>
              </a:rPr>
              <a:t>Obstetrical causes</a:t>
            </a:r>
          </a:p>
          <a:p>
            <a:pPr lvl="2"/>
            <a:r>
              <a:rPr lang="en-US" sz="2600" dirty="0" smtClean="0"/>
              <a:t>Abruption </a:t>
            </a:r>
          </a:p>
          <a:p>
            <a:pPr lvl="2"/>
            <a:r>
              <a:rPr lang="en-US" sz="2600" dirty="0" err="1" smtClean="0"/>
              <a:t>Multifetal</a:t>
            </a:r>
            <a:r>
              <a:rPr lang="en-US" sz="2600" dirty="0" smtClean="0"/>
              <a:t> pregnancies</a:t>
            </a:r>
          </a:p>
          <a:p>
            <a:pPr lvl="2"/>
            <a:r>
              <a:rPr lang="en-US" sz="2600" dirty="0" smtClean="0"/>
              <a:t>PPROM</a:t>
            </a:r>
          </a:p>
          <a:p>
            <a:pPr lvl="1"/>
            <a:r>
              <a:rPr lang="en-US" sz="2600" b="1" dirty="0" smtClean="0">
                <a:solidFill>
                  <a:srgbClr val="FF0000"/>
                </a:solidFill>
              </a:rPr>
              <a:t>Placental abnormalities</a:t>
            </a:r>
            <a:r>
              <a:rPr lang="en-US" sz="2600" dirty="0" smtClean="0"/>
              <a:t> </a:t>
            </a:r>
            <a:r>
              <a:rPr lang="en-US" sz="2600" dirty="0" err="1" smtClean="0"/>
              <a:t>eg</a:t>
            </a:r>
            <a:r>
              <a:rPr lang="en-US" sz="2600" dirty="0" smtClean="0"/>
              <a:t> infarction, maternal vascular disorders</a:t>
            </a:r>
          </a:p>
          <a:p>
            <a:pPr lvl="1"/>
            <a:r>
              <a:rPr lang="en-US" sz="2600" b="1" dirty="0" smtClean="0">
                <a:solidFill>
                  <a:srgbClr val="FF0000"/>
                </a:solidFill>
              </a:rPr>
              <a:t>Fetal abnormalities </a:t>
            </a:r>
            <a:r>
              <a:rPr lang="en-US" sz="2600" dirty="0" smtClean="0"/>
              <a:t>includes </a:t>
            </a:r>
            <a:r>
              <a:rPr lang="en-US" sz="2600" b="1" dirty="0" smtClean="0">
                <a:solidFill>
                  <a:srgbClr val="FF0000"/>
                </a:solidFill>
              </a:rPr>
              <a:t>FGR</a:t>
            </a:r>
            <a:r>
              <a:rPr lang="en-US" sz="2600" dirty="0" smtClean="0"/>
              <a:t>, major structural malformations &amp; genetic disorders, </a:t>
            </a:r>
            <a:r>
              <a:rPr lang="en-US" sz="2600" dirty="0" err="1" smtClean="0"/>
              <a:t>Rh</a:t>
            </a:r>
            <a:r>
              <a:rPr lang="en-US" sz="2600" dirty="0" smtClean="0"/>
              <a:t> incompatibility, non immune </a:t>
            </a:r>
            <a:r>
              <a:rPr lang="en-US" sz="2600" dirty="0" err="1" smtClean="0"/>
              <a:t>hydrops</a:t>
            </a:r>
            <a:endParaRPr lang="en-US" sz="2600" dirty="0" smtClean="0"/>
          </a:p>
          <a:p>
            <a:pPr lvl="1"/>
            <a:r>
              <a:rPr lang="en-US" sz="2600" b="1" dirty="0" smtClean="0">
                <a:solidFill>
                  <a:srgbClr val="FF0000"/>
                </a:solidFill>
              </a:rPr>
              <a:t>Infections </a:t>
            </a:r>
            <a:r>
              <a:rPr lang="en-US" sz="2600" dirty="0" smtClean="0"/>
              <a:t>involving fetus &amp; placenta </a:t>
            </a:r>
            <a:r>
              <a:rPr lang="en-US" sz="2600" dirty="0" err="1" smtClean="0"/>
              <a:t>eg</a:t>
            </a:r>
            <a:r>
              <a:rPr lang="en-US" sz="2600" dirty="0" smtClean="0"/>
              <a:t> </a:t>
            </a:r>
            <a:r>
              <a:rPr lang="en-US" sz="2600" dirty="0" err="1" smtClean="0"/>
              <a:t>parvo</a:t>
            </a:r>
            <a:r>
              <a:rPr lang="en-US" sz="2600" dirty="0" smtClean="0"/>
              <a:t> virus, syphilis</a:t>
            </a:r>
          </a:p>
          <a:p>
            <a:pPr lvl="1"/>
            <a:r>
              <a:rPr lang="en-US" sz="2600" b="1" dirty="0" smtClean="0">
                <a:solidFill>
                  <a:srgbClr val="FF0000"/>
                </a:solidFill>
              </a:rPr>
              <a:t>Hypertensive disorders </a:t>
            </a:r>
            <a:r>
              <a:rPr lang="en-US" sz="2600" dirty="0" smtClean="0"/>
              <a:t>– preeclampsia &amp; chronic hypertension</a:t>
            </a:r>
          </a:p>
          <a:p>
            <a:pPr lvl="1"/>
            <a:r>
              <a:rPr lang="en-US" sz="2600" b="1" dirty="0" smtClean="0">
                <a:solidFill>
                  <a:srgbClr val="FF0000"/>
                </a:solidFill>
              </a:rPr>
              <a:t>Medical disorders </a:t>
            </a:r>
            <a:r>
              <a:rPr lang="en-US" sz="2600" dirty="0" err="1" smtClean="0"/>
              <a:t>eg</a:t>
            </a:r>
            <a:r>
              <a:rPr lang="en-US" sz="2600" dirty="0" smtClean="0"/>
              <a:t> diabetes, APLA</a:t>
            </a:r>
          </a:p>
          <a:p>
            <a:pPr lvl="1"/>
            <a:r>
              <a:rPr lang="en-US" sz="2600" b="1" dirty="0" smtClean="0">
                <a:solidFill>
                  <a:srgbClr val="FF0000"/>
                </a:solidFill>
              </a:rPr>
              <a:t>Cord problems </a:t>
            </a:r>
            <a:r>
              <a:rPr lang="en-US" sz="2600" dirty="0" err="1" smtClean="0"/>
              <a:t>eg</a:t>
            </a:r>
            <a:r>
              <a:rPr lang="en-US" sz="2600" dirty="0" smtClean="0"/>
              <a:t>  thrombosis, </a:t>
            </a:r>
            <a:r>
              <a:rPr lang="en-US" sz="2600" dirty="0" err="1" smtClean="0"/>
              <a:t>prolapse</a:t>
            </a:r>
            <a:endParaRPr lang="en-US" sz="2600" dirty="0" smtClean="0"/>
          </a:p>
          <a:p>
            <a:pPr lvl="1"/>
            <a:r>
              <a:rPr lang="en-US" sz="2600" b="1" dirty="0" smtClean="0">
                <a:solidFill>
                  <a:srgbClr val="FF0000"/>
                </a:solidFill>
              </a:rPr>
              <a:t>Undetermined 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Causes of </a:t>
            </a:r>
            <a:r>
              <a:rPr lang="en-US" sz="4000" b="1" dirty="0" err="1" smtClean="0"/>
              <a:t>intrapartum</a:t>
            </a:r>
            <a:r>
              <a:rPr lang="en-US" sz="4000" b="1" dirty="0" smtClean="0"/>
              <a:t> still birth i.e. fetal death due to problems during labour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r>
              <a:rPr lang="en-US" dirty="0" smtClean="0"/>
              <a:t>Abnormal </a:t>
            </a:r>
            <a:r>
              <a:rPr lang="en-US" dirty="0" smtClean="0"/>
              <a:t>presentation</a:t>
            </a:r>
          </a:p>
          <a:p>
            <a:r>
              <a:rPr lang="en-US" dirty="0" smtClean="0"/>
              <a:t>Obstructed </a:t>
            </a:r>
            <a:r>
              <a:rPr lang="en-US" dirty="0" smtClean="0"/>
              <a:t>labor &amp; rupture uterus</a:t>
            </a:r>
            <a:endParaRPr lang="en-US" dirty="0" smtClean="0"/>
          </a:p>
          <a:p>
            <a:r>
              <a:rPr lang="en-US" dirty="0" smtClean="0"/>
              <a:t>Prolonged labor</a:t>
            </a:r>
          </a:p>
          <a:p>
            <a:r>
              <a:rPr lang="en-US" dirty="0" smtClean="0"/>
              <a:t>APH</a:t>
            </a:r>
          </a:p>
          <a:p>
            <a:r>
              <a:rPr lang="en-US" dirty="0" smtClean="0"/>
              <a:t>Cord </a:t>
            </a:r>
            <a:r>
              <a:rPr lang="en-US" dirty="0" err="1" smtClean="0"/>
              <a:t>prolapse</a:t>
            </a:r>
            <a:endParaRPr lang="en-US" dirty="0" smtClean="0"/>
          </a:p>
          <a:p>
            <a:r>
              <a:rPr lang="en-US" dirty="0" smtClean="0"/>
              <a:t>Fetal distress – home delivery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Demographic &amp; Personal Factors Affecting chances of Still Birth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Obesity </a:t>
            </a:r>
          </a:p>
          <a:p>
            <a:r>
              <a:rPr lang="en-US" dirty="0" smtClean="0"/>
              <a:t>Maternal age</a:t>
            </a:r>
          </a:p>
          <a:p>
            <a:r>
              <a:rPr lang="en-US" dirty="0" smtClean="0"/>
              <a:t>Smoking </a:t>
            </a:r>
          </a:p>
          <a:p>
            <a:r>
              <a:rPr lang="en-US" dirty="0" smtClean="0"/>
              <a:t>Educational status</a:t>
            </a:r>
          </a:p>
          <a:p>
            <a:r>
              <a:rPr lang="en-US" dirty="0" smtClean="0"/>
              <a:t>Race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Issues in Management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Woman presenting with IUFD in antenatal period</a:t>
            </a:r>
          </a:p>
          <a:p>
            <a:r>
              <a:rPr lang="en-US" dirty="0" smtClean="0"/>
              <a:t>Diagnosis of fetal death</a:t>
            </a:r>
          </a:p>
          <a:p>
            <a:r>
              <a:rPr lang="en-US" dirty="0" smtClean="0"/>
              <a:t>Breaking </a:t>
            </a:r>
            <a:r>
              <a:rPr lang="en-US" dirty="0" smtClean="0"/>
              <a:t>the news</a:t>
            </a:r>
          </a:p>
          <a:p>
            <a:r>
              <a:rPr lang="en-US" dirty="0" smtClean="0"/>
              <a:t>Investigations </a:t>
            </a:r>
          </a:p>
          <a:p>
            <a:r>
              <a:rPr lang="en-US" dirty="0" smtClean="0"/>
              <a:t>Planning delivery</a:t>
            </a:r>
          </a:p>
          <a:p>
            <a:r>
              <a:rPr lang="en-US" dirty="0" smtClean="0"/>
              <a:t>Counseling for autopsy</a:t>
            </a:r>
          </a:p>
          <a:p>
            <a:r>
              <a:rPr lang="en-US" dirty="0" smtClean="0"/>
              <a:t>Postpartum care</a:t>
            </a:r>
          </a:p>
          <a:p>
            <a:r>
              <a:rPr lang="en-US" dirty="0" smtClean="0"/>
              <a:t>Planning next pregnancy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Woman presenting with past H/O IUFD</a:t>
            </a:r>
          </a:p>
          <a:p>
            <a:r>
              <a:rPr lang="en-US" dirty="0" smtClean="0"/>
              <a:t>Investigations &amp; present pregnancy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2667000"/>
            <a:ext cx="7772400" cy="310197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Woman presenting with IUFD in antenatal period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2514601"/>
            <a:ext cx="7772400" cy="18923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/>
              <a:t>Diagnosis of IUFD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3200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Loss of fetal movements</a:t>
            </a:r>
          </a:p>
          <a:p>
            <a:r>
              <a:rPr lang="en-US" dirty="0" smtClean="0"/>
              <a:t>Absent fetal heart sounds</a:t>
            </a:r>
          </a:p>
          <a:p>
            <a:r>
              <a:rPr lang="en-US" dirty="0" smtClean="0"/>
              <a:t>Confirmation by USG – absent cardiac activity</a:t>
            </a:r>
          </a:p>
          <a:p>
            <a:r>
              <a:rPr lang="en-US" dirty="0" smtClean="0"/>
              <a:t>Other signs –Spalding </a:t>
            </a:r>
            <a:r>
              <a:rPr lang="en-US" dirty="0" smtClean="0"/>
              <a:t>sign (7 </a:t>
            </a:r>
            <a:r>
              <a:rPr lang="en-US" dirty="0" smtClean="0"/>
              <a:t>days)</a:t>
            </a:r>
          </a:p>
          <a:p>
            <a:pPr>
              <a:buNone/>
            </a:pPr>
            <a:r>
              <a:rPr lang="en-US" dirty="0" smtClean="0"/>
              <a:t>                           Ball sign (</a:t>
            </a:r>
            <a:r>
              <a:rPr lang="en-US" dirty="0" err="1" smtClean="0"/>
              <a:t>hyperflexion</a:t>
            </a:r>
            <a:r>
              <a:rPr lang="en-US" dirty="0" smtClean="0"/>
              <a:t> of spine)</a:t>
            </a:r>
          </a:p>
          <a:p>
            <a:pPr>
              <a:buNone/>
            </a:pPr>
            <a:r>
              <a:rPr lang="en-US" dirty="0" smtClean="0"/>
              <a:t>                           Robert sign </a:t>
            </a:r>
            <a:r>
              <a:rPr lang="en-US" dirty="0" smtClean="0"/>
              <a:t>(12 </a:t>
            </a:r>
            <a:r>
              <a:rPr lang="en-US" dirty="0" smtClean="0"/>
              <a:t>hrs gas in aorta)</a:t>
            </a:r>
          </a:p>
          <a:p>
            <a:r>
              <a:rPr lang="en-US" dirty="0" smtClean="0"/>
              <a:t>                        </a:t>
            </a:r>
            <a:endParaRPr lang="en-US" dirty="0"/>
          </a:p>
        </p:txBody>
      </p:sp>
      <p:pic>
        <p:nvPicPr>
          <p:cNvPr id="4" name="Picture 3" descr="Image result for usg picture of spalding sig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3733800"/>
            <a:ext cx="4419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</TotalTime>
  <Words>1234</Words>
  <Application>Microsoft Office PowerPoint</Application>
  <PresentationFormat>On-screen Show (4:3)</PresentationFormat>
  <Paragraphs>231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Approach to a case of BOH &amp; Still births</vt:lpstr>
      <vt:lpstr>What is BOH</vt:lpstr>
      <vt:lpstr>Definition of Fetal Death - WHO</vt:lpstr>
      <vt:lpstr>Causes of Still Birth</vt:lpstr>
      <vt:lpstr>Causes of intrapartum still birth i.e. fetal death due to problems during labour </vt:lpstr>
      <vt:lpstr>Demographic &amp; Personal Factors Affecting chances of Still Birth</vt:lpstr>
      <vt:lpstr>Issues in Management </vt:lpstr>
      <vt:lpstr>Woman presenting with IUFD in antenatal period </vt:lpstr>
      <vt:lpstr>Diagnosis of IUFD</vt:lpstr>
      <vt:lpstr>Grades of maceration</vt:lpstr>
      <vt:lpstr>Macerated fetus</vt:lpstr>
      <vt:lpstr>Breaking the news &amp; Counseling</vt:lpstr>
      <vt:lpstr>Investigations </vt:lpstr>
      <vt:lpstr>Investigations to assess maternal wellbeing</vt:lpstr>
      <vt:lpstr> Investigations to ascertain cause</vt:lpstr>
      <vt:lpstr>Slide 16</vt:lpstr>
      <vt:lpstr>Slide 17</vt:lpstr>
      <vt:lpstr>Counseling for autopsy</vt:lpstr>
      <vt:lpstr>Planning delivery</vt:lpstr>
      <vt:lpstr>Postpartum care</vt:lpstr>
      <vt:lpstr>Planning next pregnancy</vt:lpstr>
      <vt:lpstr>Woman with H/O still birth</vt:lpstr>
      <vt:lpstr>Woman with H/O still birth</vt:lpstr>
      <vt:lpstr>Preconceptional or Initial Prenatal Visit </vt:lpstr>
      <vt:lpstr> First Trimester </vt:lpstr>
      <vt:lpstr> Second Trimester </vt:lpstr>
      <vt:lpstr> Third Trimester </vt:lpstr>
      <vt:lpstr> Delivery </vt:lpstr>
      <vt:lpstr>Take home message</vt:lpstr>
      <vt:lpstr>MCQ 1</vt:lpstr>
      <vt:lpstr>MCQ 2</vt:lpstr>
      <vt:lpstr>MCQ 3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Approach to a case of BOH &amp; Still births</dc:title>
  <dc:creator>Acer</dc:creator>
  <cp:lastModifiedBy>Acer</cp:lastModifiedBy>
  <cp:revision>126</cp:revision>
  <dcterms:created xsi:type="dcterms:W3CDTF">2017-05-03T07:55:10Z</dcterms:created>
  <dcterms:modified xsi:type="dcterms:W3CDTF">2020-05-25T06:20:01Z</dcterms:modified>
</cp:coreProperties>
</file>