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6" r:id="rId2"/>
    <p:sldMasterId id="2147483770" r:id="rId3"/>
    <p:sldMasterId id="2147483783" r:id="rId4"/>
    <p:sldMasterId id="2147483796" r:id="rId5"/>
    <p:sldMasterId id="2147483809" r:id="rId6"/>
    <p:sldMasterId id="2147483822" r:id="rId7"/>
  </p:sldMasterIdLst>
  <p:notesMasterIdLst>
    <p:notesMasterId r:id="rId86"/>
  </p:notesMasterIdLst>
  <p:handoutMasterIdLst>
    <p:handoutMasterId r:id="rId87"/>
  </p:handoutMasterIdLst>
  <p:sldIdLst>
    <p:sldId id="371" r:id="rId8"/>
    <p:sldId id="286" r:id="rId9"/>
    <p:sldId id="284" r:id="rId10"/>
    <p:sldId id="290" r:id="rId11"/>
    <p:sldId id="292" r:id="rId12"/>
    <p:sldId id="414" r:id="rId13"/>
    <p:sldId id="415" r:id="rId14"/>
    <p:sldId id="416" r:id="rId15"/>
    <p:sldId id="417" r:id="rId16"/>
    <p:sldId id="293" r:id="rId17"/>
    <p:sldId id="294" r:id="rId18"/>
    <p:sldId id="295" r:id="rId19"/>
    <p:sldId id="296" r:id="rId20"/>
    <p:sldId id="297" r:id="rId21"/>
    <p:sldId id="418" r:id="rId22"/>
    <p:sldId id="298" r:id="rId23"/>
    <p:sldId id="419" r:id="rId24"/>
    <p:sldId id="299" r:id="rId25"/>
    <p:sldId id="300" r:id="rId26"/>
    <p:sldId id="301" r:id="rId27"/>
    <p:sldId id="302" r:id="rId28"/>
    <p:sldId id="303" r:id="rId29"/>
    <p:sldId id="305" r:id="rId30"/>
    <p:sldId id="306" r:id="rId31"/>
    <p:sldId id="308" r:id="rId32"/>
    <p:sldId id="309" r:id="rId33"/>
    <p:sldId id="318" r:id="rId34"/>
    <p:sldId id="310" r:id="rId35"/>
    <p:sldId id="311" r:id="rId36"/>
    <p:sldId id="312" r:id="rId37"/>
    <p:sldId id="319" r:id="rId38"/>
    <p:sldId id="314" r:id="rId39"/>
    <p:sldId id="315" r:id="rId40"/>
    <p:sldId id="317" r:id="rId41"/>
    <p:sldId id="373" r:id="rId42"/>
    <p:sldId id="291" r:id="rId43"/>
    <p:sldId id="374" r:id="rId44"/>
    <p:sldId id="375" r:id="rId45"/>
    <p:sldId id="376" r:id="rId46"/>
    <p:sldId id="377" r:id="rId47"/>
    <p:sldId id="378" r:id="rId48"/>
    <p:sldId id="379" r:id="rId49"/>
    <p:sldId id="380" r:id="rId50"/>
    <p:sldId id="381" r:id="rId51"/>
    <p:sldId id="382" r:id="rId52"/>
    <p:sldId id="383" r:id="rId53"/>
    <p:sldId id="384" r:id="rId54"/>
    <p:sldId id="386" r:id="rId55"/>
    <p:sldId id="385" r:id="rId56"/>
    <p:sldId id="387" r:id="rId57"/>
    <p:sldId id="388" r:id="rId58"/>
    <p:sldId id="389" r:id="rId59"/>
    <p:sldId id="321" r:id="rId60"/>
    <p:sldId id="390" r:id="rId61"/>
    <p:sldId id="327" r:id="rId62"/>
    <p:sldId id="399" r:id="rId63"/>
    <p:sldId id="391" r:id="rId64"/>
    <p:sldId id="392" r:id="rId65"/>
    <p:sldId id="393" r:id="rId66"/>
    <p:sldId id="394" r:id="rId67"/>
    <p:sldId id="412" r:id="rId68"/>
    <p:sldId id="413" r:id="rId69"/>
    <p:sldId id="395" r:id="rId70"/>
    <p:sldId id="329" r:id="rId71"/>
    <p:sldId id="354" r:id="rId72"/>
    <p:sldId id="400" r:id="rId73"/>
    <p:sldId id="401" r:id="rId74"/>
    <p:sldId id="411" r:id="rId75"/>
    <p:sldId id="402" r:id="rId76"/>
    <p:sldId id="364" r:id="rId77"/>
    <p:sldId id="368" r:id="rId78"/>
    <p:sldId id="403" r:id="rId79"/>
    <p:sldId id="405" r:id="rId80"/>
    <p:sldId id="404" r:id="rId81"/>
    <p:sldId id="287" r:id="rId82"/>
    <p:sldId id="406" r:id="rId83"/>
    <p:sldId id="408" r:id="rId84"/>
    <p:sldId id="409" r:id="rId8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p:cViewPr varScale="1">
        <p:scale>
          <a:sx n="50" d="100"/>
          <a:sy n="50" d="100"/>
        </p:scale>
        <p:origin x="48" y="864"/>
      </p:cViewPr>
      <p:guideLst>
        <p:guide pos="3839"/>
        <p:guide orient="horz" pos="2160"/>
      </p:guideLst>
    </p:cSldViewPr>
  </p:slid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viewProps" Target="viewProps.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4.xml"/><Relationship Id="rId90" Type="http://schemas.openxmlformats.org/officeDocument/2006/relationships/theme" Target="theme/theme1.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3"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notesMaster" Target="notesMasters/notesMaster1.xml"/><Relationship Id="rId4" Type="http://schemas.openxmlformats.org/officeDocument/2006/relationships/slideMaster" Target="slideMasters/slideMaster3.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6.xml"/><Relationship Id="rId71" Type="http://schemas.openxmlformats.org/officeDocument/2006/relationships/slide" Target="slides/slide64.xml"/><Relationship Id="rId2" Type="http://schemas.openxmlformats.org/officeDocument/2006/relationships/slideMaster" Target="slideMasters/slideMaster1.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handoutMaster" Target="handoutMasters/handoutMaster1.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AC5A01-FFAE-4BCC-8968-9CF90508BF54}"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n-IN"/>
        </a:p>
      </dgm:t>
    </dgm:pt>
    <dgm:pt modelId="{D80B5D12-96F7-408E-A356-3F640504CF33}">
      <dgm:prSet phldrT="[Text]" custT="1"/>
      <dgm:spPr/>
      <dgm:t>
        <a:bodyPr/>
        <a:lstStyle/>
        <a:p>
          <a:r>
            <a:rPr lang="en-IN" sz="3600" b="1" dirty="0" smtClean="0"/>
            <a:t>ASSESSMENT</a:t>
          </a:r>
          <a:endParaRPr lang="en-IN" sz="3600" b="1" dirty="0"/>
        </a:p>
      </dgm:t>
    </dgm:pt>
    <dgm:pt modelId="{408B489C-1FC3-46C8-B9F6-385CE42A0DA8}" type="parTrans" cxnId="{CAF90A79-17D8-4E07-AC95-E4A286050C65}">
      <dgm:prSet/>
      <dgm:spPr/>
      <dgm:t>
        <a:bodyPr/>
        <a:lstStyle/>
        <a:p>
          <a:endParaRPr lang="en-IN"/>
        </a:p>
      </dgm:t>
    </dgm:pt>
    <dgm:pt modelId="{067D89A1-1809-4DD4-B393-8EE69101E63A}" type="sibTrans" cxnId="{CAF90A79-17D8-4E07-AC95-E4A286050C65}">
      <dgm:prSet/>
      <dgm:spPr/>
      <dgm:t>
        <a:bodyPr/>
        <a:lstStyle/>
        <a:p>
          <a:endParaRPr lang="en-IN"/>
        </a:p>
      </dgm:t>
    </dgm:pt>
    <dgm:pt modelId="{73650EE1-8144-4851-960D-EACEB1E5D20E}">
      <dgm:prSet phldrT="[Text]" custT="1"/>
      <dgm:spPr/>
      <dgm:t>
        <a:bodyPr/>
        <a:lstStyle/>
        <a:p>
          <a:r>
            <a:rPr lang="en-IN" sz="3600" b="1" dirty="0" smtClean="0"/>
            <a:t>CLINICAL</a:t>
          </a:r>
          <a:endParaRPr lang="en-IN" sz="3600" b="1" dirty="0"/>
        </a:p>
      </dgm:t>
    </dgm:pt>
    <dgm:pt modelId="{1C9FCC8B-B4C8-496F-92AB-3E0132FCE296}" type="parTrans" cxnId="{3FFFAF21-DE28-4807-9A70-DF0FB58EAEDF}">
      <dgm:prSet/>
      <dgm:spPr/>
      <dgm:t>
        <a:bodyPr/>
        <a:lstStyle/>
        <a:p>
          <a:endParaRPr lang="en-IN"/>
        </a:p>
      </dgm:t>
    </dgm:pt>
    <dgm:pt modelId="{E1EC193A-B9A8-49C9-9702-EAD2FCEBCD7F}" type="sibTrans" cxnId="{3FFFAF21-DE28-4807-9A70-DF0FB58EAEDF}">
      <dgm:prSet/>
      <dgm:spPr/>
      <dgm:t>
        <a:bodyPr/>
        <a:lstStyle/>
        <a:p>
          <a:endParaRPr lang="en-IN"/>
        </a:p>
      </dgm:t>
    </dgm:pt>
    <dgm:pt modelId="{12700F5B-AF37-446E-8D3A-5A3FFE5DB55B}">
      <dgm:prSet phldrT="[Text]" custT="1"/>
      <dgm:spPr/>
      <dgm:t>
        <a:bodyPr/>
        <a:lstStyle/>
        <a:p>
          <a:r>
            <a:rPr lang="en-IN" sz="3600" b="1" dirty="0" smtClean="0"/>
            <a:t>OTHERS</a:t>
          </a:r>
          <a:endParaRPr lang="en-IN" sz="3600" b="1" dirty="0"/>
        </a:p>
      </dgm:t>
    </dgm:pt>
    <dgm:pt modelId="{7ACF1B4C-E042-4226-BAE1-8F1A7331C03C}" type="parTrans" cxnId="{02AE2034-AE86-40F9-AEDA-B8B02A5335A5}">
      <dgm:prSet/>
      <dgm:spPr/>
      <dgm:t>
        <a:bodyPr/>
        <a:lstStyle/>
        <a:p>
          <a:endParaRPr lang="en-IN"/>
        </a:p>
      </dgm:t>
    </dgm:pt>
    <dgm:pt modelId="{61F5FC00-EFC8-4D19-B41A-167D5CADA22A}" type="sibTrans" cxnId="{02AE2034-AE86-40F9-AEDA-B8B02A5335A5}">
      <dgm:prSet/>
      <dgm:spPr/>
      <dgm:t>
        <a:bodyPr/>
        <a:lstStyle/>
        <a:p>
          <a:endParaRPr lang="en-IN"/>
        </a:p>
      </dgm:t>
    </dgm:pt>
    <dgm:pt modelId="{4E2D9865-A97E-4216-8763-9BD5585EF0BB}">
      <dgm:prSet phldrT="[Text]" custT="1"/>
      <dgm:spPr/>
      <dgm:t>
        <a:bodyPr/>
        <a:lstStyle/>
        <a:p>
          <a:r>
            <a:rPr lang="en-IN" sz="3600" b="1" dirty="0" smtClean="0"/>
            <a:t>LABORATORY</a:t>
          </a:r>
          <a:endParaRPr lang="en-IN" sz="3600" b="1" dirty="0"/>
        </a:p>
      </dgm:t>
    </dgm:pt>
    <dgm:pt modelId="{6D2A50D1-DF00-455E-BCA9-A134E06013AD}" type="parTrans" cxnId="{520934A1-3FEB-41A9-A13A-5EC7F4082054}">
      <dgm:prSet/>
      <dgm:spPr/>
      <dgm:t>
        <a:bodyPr/>
        <a:lstStyle/>
        <a:p>
          <a:endParaRPr lang="en-IN"/>
        </a:p>
      </dgm:t>
    </dgm:pt>
    <dgm:pt modelId="{439F75E0-EA2B-4E6B-B430-087D67311A05}" type="sibTrans" cxnId="{520934A1-3FEB-41A9-A13A-5EC7F4082054}">
      <dgm:prSet/>
      <dgm:spPr/>
      <dgm:t>
        <a:bodyPr/>
        <a:lstStyle/>
        <a:p>
          <a:endParaRPr lang="en-IN"/>
        </a:p>
      </dgm:t>
    </dgm:pt>
    <dgm:pt modelId="{9739021F-7BC7-461C-9FAF-C9E6C90B08F9}">
      <dgm:prSet custT="1"/>
      <dgm:spPr/>
      <dgm:t>
        <a:bodyPr/>
        <a:lstStyle/>
        <a:p>
          <a:r>
            <a:rPr lang="en-IN" sz="3600" b="1" dirty="0" smtClean="0"/>
            <a:t>ASSESSMENT  WITH INSTRUMENT</a:t>
          </a:r>
          <a:endParaRPr lang="en-IN" sz="3600" b="1" dirty="0"/>
        </a:p>
      </dgm:t>
    </dgm:pt>
    <dgm:pt modelId="{6C27DC63-48CB-468A-91A1-2275D7957F23}" type="parTrans" cxnId="{FE3FC986-3D93-4DF3-B2A8-CA7C0023FF67}">
      <dgm:prSet/>
      <dgm:spPr/>
      <dgm:t>
        <a:bodyPr/>
        <a:lstStyle/>
        <a:p>
          <a:endParaRPr lang="en-IN"/>
        </a:p>
      </dgm:t>
    </dgm:pt>
    <dgm:pt modelId="{7F0E76FE-7D39-4F26-A1A3-BDFCC9F8AECE}" type="sibTrans" cxnId="{FE3FC986-3D93-4DF3-B2A8-CA7C0023FF67}">
      <dgm:prSet/>
      <dgm:spPr/>
      <dgm:t>
        <a:bodyPr/>
        <a:lstStyle/>
        <a:p>
          <a:endParaRPr lang="en-IN"/>
        </a:p>
      </dgm:t>
    </dgm:pt>
    <dgm:pt modelId="{CC357D6F-E88F-481A-B662-BD5BC919AB5D}" type="pres">
      <dgm:prSet presAssocID="{DEAC5A01-FFAE-4BCC-8968-9CF90508BF54}" presName="hierChild1" presStyleCnt="0">
        <dgm:presLayoutVars>
          <dgm:chPref val="1"/>
          <dgm:dir/>
          <dgm:animOne val="branch"/>
          <dgm:animLvl val="lvl"/>
          <dgm:resizeHandles/>
        </dgm:presLayoutVars>
      </dgm:prSet>
      <dgm:spPr/>
      <dgm:t>
        <a:bodyPr/>
        <a:lstStyle/>
        <a:p>
          <a:endParaRPr lang="en-IN"/>
        </a:p>
      </dgm:t>
    </dgm:pt>
    <dgm:pt modelId="{3682F8EA-3921-4C93-9EB7-E2676C7530B6}" type="pres">
      <dgm:prSet presAssocID="{D80B5D12-96F7-408E-A356-3F640504CF33}" presName="hierRoot1" presStyleCnt="0"/>
      <dgm:spPr/>
    </dgm:pt>
    <dgm:pt modelId="{6ACC8017-B5EF-49EF-A292-323E60D88F66}" type="pres">
      <dgm:prSet presAssocID="{D80B5D12-96F7-408E-A356-3F640504CF33}" presName="composite" presStyleCnt="0"/>
      <dgm:spPr/>
    </dgm:pt>
    <dgm:pt modelId="{A79639F4-0A14-4374-9843-52CA5EB3FCC7}" type="pres">
      <dgm:prSet presAssocID="{D80B5D12-96F7-408E-A356-3F640504CF33}" presName="background" presStyleLbl="node0" presStyleIdx="0" presStyleCnt="1"/>
      <dgm:spPr/>
    </dgm:pt>
    <dgm:pt modelId="{2DCEDE5F-6E8F-40BF-AEA5-8765567C410D}" type="pres">
      <dgm:prSet presAssocID="{D80B5D12-96F7-408E-A356-3F640504CF33}" presName="text" presStyleLbl="fgAcc0" presStyleIdx="0" presStyleCnt="1" custScaleX="265218" custScaleY="87864">
        <dgm:presLayoutVars>
          <dgm:chPref val="3"/>
        </dgm:presLayoutVars>
      </dgm:prSet>
      <dgm:spPr/>
      <dgm:t>
        <a:bodyPr/>
        <a:lstStyle/>
        <a:p>
          <a:endParaRPr lang="en-IN"/>
        </a:p>
      </dgm:t>
    </dgm:pt>
    <dgm:pt modelId="{FA16A253-CBC5-4945-8532-5166C6C78C10}" type="pres">
      <dgm:prSet presAssocID="{D80B5D12-96F7-408E-A356-3F640504CF33}" presName="hierChild2" presStyleCnt="0"/>
      <dgm:spPr/>
    </dgm:pt>
    <dgm:pt modelId="{392ACB19-B2E7-4BD2-97A8-90D5D8AA16BF}" type="pres">
      <dgm:prSet presAssocID="{1C9FCC8B-B4C8-496F-92AB-3E0132FCE296}" presName="Name10" presStyleLbl="parChTrans1D2" presStyleIdx="0" presStyleCnt="2"/>
      <dgm:spPr/>
      <dgm:t>
        <a:bodyPr/>
        <a:lstStyle/>
        <a:p>
          <a:endParaRPr lang="en-IN"/>
        </a:p>
      </dgm:t>
    </dgm:pt>
    <dgm:pt modelId="{BE8BBB6F-DBFA-4EA5-AFA2-63DD4828F9B7}" type="pres">
      <dgm:prSet presAssocID="{73650EE1-8144-4851-960D-EACEB1E5D20E}" presName="hierRoot2" presStyleCnt="0"/>
      <dgm:spPr/>
    </dgm:pt>
    <dgm:pt modelId="{2B15A329-66DA-4996-888E-CE2E56243DA9}" type="pres">
      <dgm:prSet presAssocID="{73650EE1-8144-4851-960D-EACEB1E5D20E}" presName="composite2" presStyleCnt="0"/>
      <dgm:spPr/>
    </dgm:pt>
    <dgm:pt modelId="{890731C4-10D0-442B-A80E-8286D82CC00C}" type="pres">
      <dgm:prSet presAssocID="{73650EE1-8144-4851-960D-EACEB1E5D20E}" presName="background2" presStyleLbl="node2" presStyleIdx="0" presStyleCnt="2"/>
      <dgm:spPr/>
    </dgm:pt>
    <dgm:pt modelId="{E4965E18-C9A7-48FC-97C6-D3AC6E1320DE}" type="pres">
      <dgm:prSet presAssocID="{73650EE1-8144-4851-960D-EACEB1E5D20E}" presName="text2" presStyleLbl="fgAcc2" presStyleIdx="0" presStyleCnt="2" custScaleX="214807" custScaleY="53814">
        <dgm:presLayoutVars>
          <dgm:chPref val="3"/>
        </dgm:presLayoutVars>
      </dgm:prSet>
      <dgm:spPr/>
      <dgm:t>
        <a:bodyPr/>
        <a:lstStyle/>
        <a:p>
          <a:endParaRPr lang="en-IN"/>
        </a:p>
      </dgm:t>
    </dgm:pt>
    <dgm:pt modelId="{397CB96E-92A4-4A59-9705-390410C31401}" type="pres">
      <dgm:prSet presAssocID="{73650EE1-8144-4851-960D-EACEB1E5D20E}" presName="hierChild3" presStyleCnt="0"/>
      <dgm:spPr/>
    </dgm:pt>
    <dgm:pt modelId="{0F62C8AC-230C-4F41-9A1C-357FAE32B4C5}" type="pres">
      <dgm:prSet presAssocID="{7ACF1B4C-E042-4226-BAE1-8F1A7331C03C}" presName="Name10" presStyleLbl="parChTrans1D2" presStyleIdx="1" presStyleCnt="2"/>
      <dgm:spPr/>
      <dgm:t>
        <a:bodyPr/>
        <a:lstStyle/>
        <a:p>
          <a:endParaRPr lang="en-IN"/>
        </a:p>
      </dgm:t>
    </dgm:pt>
    <dgm:pt modelId="{BF4E6A27-FCC6-46FC-AD6D-DA5C1B699D38}" type="pres">
      <dgm:prSet presAssocID="{12700F5B-AF37-446E-8D3A-5A3FFE5DB55B}" presName="hierRoot2" presStyleCnt="0"/>
      <dgm:spPr/>
    </dgm:pt>
    <dgm:pt modelId="{DEF326BA-90C4-4F20-975E-2D67DE19C2AB}" type="pres">
      <dgm:prSet presAssocID="{12700F5B-AF37-446E-8D3A-5A3FFE5DB55B}" presName="composite2" presStyleCnt="0"/>
      <dgm:spPr/>
    </dgm:pt>
    <dgm:pt modelId="{B4D9A7DC-CA67-4D36-A012-09A487361C15}" type="pres">
      <dgm:prSet presAssocID="{12700F5B-AF37-446E-8D3A-5A3FFE5DB55B}" presName="background2" presStyleLbl="node2" presStyleIdx="1" presStyleCnt="2"/>
      <dgm:spPr/>
    </dgm:pt>
    <dgm:pt modelId="{5BB644B4-12C2-4B3C-9BAA-DA5730006793}" type="pres">
      <dgm:prSet presAssocID="{12700F5B-AF37-446E-8D3A-5A3FFE5DB55B}" presName="text2" presStyleLbl="fgAcc2" presStyleIdx="1" presStyleCnt="2" custScaleX="269532" custScaleY="66376" custLinFactNeighborX="-1108" custLinFactNeighborY="-2583">
        <dgm:presLayoutVars>
          <dgm:chPref val="3"/>
        </dgm:presLayoutVars>
      </dgm:prSet>
      <dgm:spPr/>
      <dgm:t>
        <a:bodyPr/>
        <a:lstStyle/>
        <a:p>
          <a:endParaRPr lang="en-IN"/>
        </a:p>
      </dgm:t>
    </dgm:pt>
    <dgm:pt modelId="{13A98ACA-7E54-4416-AF0E-7EBF43B4B666}" type="pres">
      <dgm:prSet presAssocID="{12700F5B-AF37-446E-8D3A-5A3FFE5DB55B}" presName="hierChild3" presStyleCnt="0"/>
      <dgm:spPr/>
    </dgm:pt>
    <dgm:pt modelId="{95E012C7-2796-4526-B2FF-08C2ED43E723}" type="pres">
      <dgm:prSet presAssocID="{6D2A50D1-DF00-455E-BCA9-A134E06013AD}" presName="Name17" presStyleLbl="parChTrans1D3" presStyleIdx="0" presStyleCnt="2"/>
      <dgm:spPr/>
      <dgm:t>
        <a:bodyPr/>
        <a:lstStyle/>
        <a:p>
          <a:endParaRPr lang="en-IN"/>
        </a:p>
      </dgm:t>
    </dgm:pt>
    <dgm:pt modelId="{6242276A-B28B-44BB-ACC2-494F64B3509E}" type="pres">
      <dgm:prSet presAssocID="{4E2D9865-A97E-4216-8763-9BD5585EF0BB}" presName="hierRoot3" presStyleCnt="0"/>
      <dgm:spPr/>
    </dgm:pt>
    <dgm:pt modelId="{B79AFF1E-2D97-4BA7-806E-DC087637D927}" type="pres">
      <dgm:prSet presAssocID="{4E2D9865-A97E-4216-8763-9BD5585EF0BB}" presName="composite3" presStyleCnt="0"/>
      <dgm:spPr/>
    </dgm:pt>
    <dgm:pt modelId="{AA2B4DE1-6773-4E15-A093-A0FD99CC9628}" type="pres">
      <dgm:prSet presAssocID="{4E2D9865-A97E-4216-8763-9BD5585EF0BB}" presName="background3" presStyleLbl="node3" presStyleIdx="0" presStyleCnt="2"/>
      <dgm:spPr/>
    </dgm:pt>
    <dgm:pt modelId="{EE18E457-CC84-49AD-ABDB-25D0DCC8F517}" type="pres">
      <dgm:prSet presAssocID="{4E2D9865-A97E-4216-8763-9BD5585EF0BB}" presName="text3" presStyleLbl="fgAcc3" presStyleIdx="0" presStyleCnt="2" custScaleX="268161" custScaleY="94057" custLinFactX="-36006" custLinFactNeighborX="-100000" custLinFactNeighborY="4322">
        <dgm:presLayoutVars>
          <dgm:chPref val="3"/>
        </dgm:presLayoutVars>
      </dgm:prSet>
      <dgm:spPr/>
      <dgm:t>
        <a:bodyPr/>
        <a:lstStyle/>
        <a:p>
          <a:endParaRPr lang="en-IN"/>
        </a:p>
      </dgm:t>
    </dgm:pt>
    <dgm:pt modelId="{22822178-9F2A-410F-B028-116A44005C31}" type="pres">
      <dgm:prSet presAssocID="{4E2D9865-A97E-4216-8763-9BD5585EF0BB}" presName="hierChild4" presStyleCnt="0"/>
      <dgm:spPr/>
    </dgm:pt>
    <dgm:pt modelId="{75CF8D61-1C57-4A9E-8228-92E735E8A881}" type="pres">
      <dgm:prSet presAssocID="{6C27DC63-48CB-468A-91A1-2275D7957F23}" presName="Name17" presStyleLbl="parChTrans1D3" presStyleIdx="1" presStyleCnt="2"/>
      <dgm:spPr/>
      <dgm:t>
        <a:bodyPr/>
        <a:lstStyle/>
        <a:p>
          <a:endParaRPr lang="en-IN"/>
        </a:p>
      </dgm:t>
    </dgm:pt>
    <dgm:pt modelId="{5ECA80CE-BBFF-4C06-B96F-AF177F038972}" type="pres">
      <dgm:prSet presAssocID="{9739021F-7BC7-461C-9FAF-C9E6C90B08F9}" presName="hierRoot3" presStyleCnt="0"/>
      <dgm:spPr/>
    </dgm:pt>
    <dgm:pt modelId="{3E6E9CC9-CA90-40CC-B4F4-B4FEA65169AD}" type="pres">
      <dgm:prSet presAssocID="{9739021F-7BC7-461C-9FAF-C9E6C90B08F9}" presName="composite3" presStyleCnt="0"/>
      <dgm:spPr/>
    </dgm:pt>
    <dgm:pt modelId="{F5388789-2377-42A8-9F9E-C11CC0EFB4A3}" type="pres">
      <dgm:prSet presAssocID="{9739021F-7BC7-461C-9FAF-C9E6C90B08F9}" presName="background3" presStyleLbl="node3" presStyleIdx="1" presStyleCnt="2"/>
      <dgm:spPr/>
    </dgm:pt>
    <dgm:pt modelId="{47A633C9-D05C-4AE1-8C03-8927DDEFF0AE}" type="pres">
      <dgm:prSet presAssocID="{9739021F-7BC7-461C-9FAF-C9E6C90B08F9}" presName="text3" presStyleLbl="fgAcc3" presStyleIdx="1" presStyleCnt="2" custScaleX="384337" custScaleY="109953" custLinFactNeighborX="-4476" custLinFactNeighborY="-5000">
        <dgm:presLayoutVars>
          <dgm:chPref val="3"/>
        </dgm:presLayoutVars>
      </dgm:prSet>
      <dgm:spPr/>
      <dgm:t>
        <a:bodyPr/>
        <a:lstStyle/>
        <a:p>
          <a:endParaRPr lang="en-IN"/>
        </a:p>
      </dgm:t>
    </dgm:pt>
    <dgm:pt modelId="{1574267D-5653-464B-9ECA-9376C1BC7327}" type="pres">
      <dgm:prSet presAssocID="{9739021F-7BC7-461C-9FAF-C9E6C90B08F9}" presName="hierChild4" presStyleCnt="0"/>
      <dgm:spPr/>
    </dgm:pt>
  </dgm:ptLst>
  <dgm:cxnLst>
    <dgm:cxn modelId="{EA20C5E4-A46B-4EE2-9123-63873E986B02}" type="presOf" srcId="{4E2D9865-A97E-4216-8763-9BD5585EF0BB}" destId="{EE18E457-CC84-49AD-ABDB-25D0DCC8F517}" srcOrd="0" destOrd="0" presId="urn:microsoft.com/office/officeart/2005/8/layout/hierarchy1"/>
    <dgm:cxn modelId="{02AE2034-AE86-40F9-AEDA-B8B02A5335A5}" srcId="{D80B5D12-96F7-408E-A356-3F640504CF33}" destId="{12700F5B-AF37-446E-8D3A-5A3FFE5DB55B}" srcOrd="1" destOrd="0" parTransId="{7ACF1B4C-E042-4226-BAE1-8F1A7331C03C}" sibTransId="{61F5FC00-EFC8-4D19-B41A-167D5CADA22A}"/>
    <dgm:cxn modelId="{520934A1-3FEB-41A9-A13A-5EC7F4082054}" srcId="{12700F5B-AF37-446E-8D3A-5A3FFE5DB55B}" destId="{4E2D9865-A97E-4216-8763-9BD5585EF0BB}" srcOrd="0" destOrd="0" parTransId="{6D2A50D1-DF00-455E-BCA9-A134E06013AD}" sibTransId="{439F75E0-EA2B-4E6B-B430-087D67311A05}"/>
    <dgm:cxn modelId="{BA275DE5-0C2E-40F6-9547-5A12B6FDE7B6}" type="presOf" srcId="{D80B5D12-96F7-408E-A356-3F640504CF33}" destId="{2DCEDE5F-6E8F-40BF-AEA5-8765567C410D}" srcOrd="0" destOrd="0" presId="urn:microsoft.com/office/officeart/2005/8/layout/hierarchy1"/>
    <dgm:cxn modelId="{033EED70-D510-47E1-871B-8A0EBE724D68}" type="presOf" srcId="{9739021F-7BC7-461C-9FAF-C9E6C90B08F9}" destId="{47A633C9-D05C-4AE1-8C03-8927DDEFF0AE}" srcOrd="0" destOrd="0" presId="urn:microsoft.com/office/officeart/2005/8/layout/hierarchy1"/>
    <dgm:cxn modelId="{7CC86942-5025-474F-B0DD-A49EE6B2E0E9}" type="presOf" srcId="{6C27DC63-48CB-468A-91A1-2275D7957F23}" destId="{75CF8D61-1C57-4A9E-8228-92E735E8A881}" srcOrd="0" destOrd="0" presId="urn:microsoft.com/office/officeart/2005/8/layout/hierarchy1"/>
    <dgm:cxn modelId="{CAF90A79-17D8-4E07-AC95-E4A286050C65}" srcId="{DEAC5A01-FFAE-4BCC-8968-9CF90508BF54}" destId="{D80B5D12-96F7-408E-A356-3F640504CF33}" srcOrd="0" destOrd="0" parTransId="{408B489C-1FC3-46C8-B9F6-385CE42A0DA8}" sibTransId="{067D89A1-1809-4DD4-B393-8EE69101E63A}"/>
    <dgm:cxn modelId="{814CC7E9-D7FB-4D21-8A6E-731568C40906}" type="presOf" srcId="{12700F5B-AF37-446E-8D3A-5A3FFE5DB55B}" destId="{5BB644B4-12C2-4B3C-9BAA-DA5730006793}" srcOrd="0" destOrd="0" presId="urn:microsoft.com/office/officeart/2005/8/layout/hierarchy1"/>
    <dgm:cxn modelId="{4E9C3974-5396-4034-861E-296D85C988DA}" type="presOf" srcId="{73650EE1-8144-4851-960D-EACEB1E5D20E}" destId="{E4965E18-C9A7-48FC-97C6-D3AC6E1320DE}" srcOrd="0" destOrd="0" presId="urn:microsoft.com/office/officeart/2005/8/layout/hierarchy1"/>
    <dgm:cxn modelId="{3EE9E29E-CFAA-4FFC-BD70-886270133E27}" type="presOf" srcId="{7ACF1B4C-E042-4226-BAE1-8F1A7331C03C}" destId="{0F62C8AC-230C-4F41-9A1C-357FAE32B4C5}" srcOrd="0" destOrd="0" presId="urn:microsoft.com/office/officeart/2005/8/layout/hierarchy1"/>
    <dgm:cxn modelId="{3FFFAF21-DE28-4807-9A70-DF0FB58EAEDF}" srcId="{D80B5D12-96F7-408E-A356-3F640504CF33}" destId="{73650EE1-8144-4851-960D-EACEB1E5D20E}" srcOrd="0" destOrd="0" parTransId="{1C9FCC8B-B4C8-496F-92AB-3E0132FCE296}" sibTransId="{E1EC193A-B9A8-49C9-9702-EAD2FCEBCD7F}"/>
    <dgm:cxn modelId="{FE3FC986-3D93-4DF3-B2A8-CA7C0023FF67}" srcId="{12700F5B-AF37-446E-8D3A-5A3FFE5DB55B}" destId="{9739021F-7BC7-461C-9FAF-C9E6C90B08F9}" srcOrd="1" destOrd="0" parTransId="{6C27DC63-48CB-468A-91A1-2275D7957F23}" sibTransId="{7F0E76FE-7D39-4F26-A1A3-BDFCC9F8AECE}"/>
    <dgm:cxn modelId="{01394C25-1DC0-41FB-B538-F3BD533991F7}" type="presOf" srcId="{6D2A50D1-DF00-455E-BCA9-A134E06013AD}" destId="{95E012C7-2796-4526-B2FF-08C2ED43E723}" srcOrd="0" destOrd="0" presId="urn:microsoft.com/office/officeart/2005/8/layout/hierarchy1"/>
    <dgm:cxn modelId="{F2FE01C4-04EB-42B6-999A-E174C92804B5}" type="presOf" srcId="{1C9FCC8B-B4C8-496F-92AB-3E0132FCE296}" destId="{392ACB19-B2E7-4BD2-97A8-90D5D8AA16BF}" srcOrd="0" destOrd="0" presId="urn:microsoft.com/office/officeart/2005/8/layout/hierarchy1"/>
    <dgm:cxn modelId="{06091396-7F68-4CE9-BF43-9A16C5907BB8}" type="presOf" srcId="{DEAC5A01-FFAE-4BCC-8968-9CF90508BF54}" destId="{CC357D6F-E88F-481A-B662-BD5BC919AB5D}" srcOrd="0" destOrd="0" presId="urn:microsoft.com/office/officeart/2005/8/layout/hierarchy1"/>
    <dgm:cxn modelId="{97BE8EE0-8E3F-49B6-981B-5EA806C21099}" type="presParOf" srcId="{CC357D6F-E88F-481A-B662-BD5BC919AB5D}" destId="{3682F8EA-3921-4C93-9EB7-E2676C7530B6}" srcOrd="0" destOrd="0" presId="urn:microsoft.com/office/officeart/2005/8/layout/hierarchy1"/>
    <dgm:cxn modelId="{5A0D6240-A6B6-47A7-94ED-092084D39A88}" type="presParOf" srcId="{3682F8EA-3921-4C93-9EB7-E2676C7530B6}" destId="{6ACC8017-B5EF-49EF-A292-323E60D88F66}" srcOrd="0" destOrd="0" presId="urn:microsoft.com/office/officeart/2005/8/layout/hierarchy1"/>
    <dgm:cxn modelId="{4D30BD9A-CC75-4B26-88BD-4BAC23CC6422}" type="presParOf" srcId="{6ACC8017-B5EF-49EF-A292-323E60D88F66}" destId="{A79639F4-0A14-4374-9843-52CA5EB3FCC7}" srcOrd="0" destOrd="0" presId="urn:microsoft.com/office/officeart/2005/8/layout/hierarchy1"/>
    <dgm:cxn modelId="{A30A7E65-BEA1-4D14-A95B-3ED6DD9D8C3A}" type="presParOf" srcId="{6ACC8017-B5EF-49EF-A292-323E60D88F66}" destId="{2DCEDE5F-6E8F-40BF-AEA5-8765567C410D}" srcOrd="1" destOrd="0" presId="urn:microsoft.com/office/officeart/2005/8/layout/hierarchy1"/>
    <dgm:cxn modelId="{D387439E-A0DB-43B1-8DD4-0FAA7B6F6978}" type="presParOf" srcId="{3682F8EA-3921-4C93-9EB7-E2676C7530B6}" destId="{FA16A253-CBC5-4945-8532-5166C6C78C10}" srcOrd="1" destOrd="0" presId="urn:microsoft.com/office/officeart/2005/8/layout/hierarchy1"/>
    <dgm:cxn modelId="{3FF5A36F-2EC3-43F7-8758-4097E6122E98}" type="presParOf" srcId="{FA16A253-CBC5-4945-8532-5166C6C78C10}" destId="{392ACB19-B2E7-4BD2-97A8-90D5D8AA16BF}" srcOrd="0" destOrd="0" presId="urn:microsoft.com/office/officeart/2005/8/layout/hierarchy1"/>
    <dgm:cxn modelId="{BD4D01BE-0454-4814-A53F-F8733F96C917}" type="presParOf" srcId="{FA16A253-CBC5-4945-8532-5166C6C78C10}" destId="{BE8BBB6F-DBFA-4EA5-AFA2-63DD4828F9B7}" srcOrd="1" destOrd="0" presId="urn:microsoft.com/office/officeart/2005/8/layout/hierarchy1"/>
    <dgm:cxn modelId="{7ABBC483-ADC9-44A1-8FD8-5B587B2B682C}" type="presParOf" srcId="{BE8BBB6F-DBFA-4EA5-AFA2-63DD4828F9B7}" destId="{2B15A329-66DA-4996-888E-CE2E56243DA9}" srcOrd="0" destOrd="0" presId="urn:microsoft.com/office/officeart/2005/8/layout/hierarchy1"/>
    <dgm:cxn modelId="{2743876F-3DED-4C90-945F-9EDA2D06F21C}" type="presParOf" srcId="{2B15A329-66DA-4996-888E-CE2E56243DA9}" destId="{890731C4-10D0-442B-A80E-8286D82CC00C}" srcOrd="0" destOrd="0" presId="urn:microsoft.com/office/officeart/2005/8/layout/hierarchy1"/>
    <dgm:cxn modelId="{E3930951-BA4E-4ED5-BA8D-12A5DBC52545}" type="presParOf" srcId="{2B15A329-66DA-4996-888E-CE2E56243DA9}" destId="{E4965E18-C9A7-48FC-97C6-D3AC6E1320DE}" srcOrd="1" destOrd="0" presId="urn:microsoft.com/office/officeart/2005/8/layout/hierarchy1"/>
    <dgm:cxn modelId="{785E512C-BF70-4FD8-A057-37069B8791C2}" type="presParOf" srcId="{BE8BBB6F-DBFA-4EA5-AFA2-63DD4828F9B7}" destId="{397CB96E-92A4-4A59-9705-390410C31401}" srcOrd="1" destOrd="0" presId="urn:microsoft.com/office/officeart/2005/8/layout/hierarchy1"/>
    <dgm:cxn modelId="{FDF04C46-9969-4F2E-972E-B46582083ACC}" type="presParOf" srcId="{FA16A253-CBC5-4945-8532-5166C6C78C10}" destId="{0F62C8AC-230C-4F41-9A1C-357FAE32B4C5}" srcOrd="2" destOrd="0" presId="urn:microsoft.com/office/officeart/2005/8/layout/hierarchy1"/>
    <dgm:cxn modelId="{9D527733-6698-471D-85F1-CF282B194A0F}" type="presParOf" srcId="{FA16A253-CBC5-4945-8532-5166C6C78C10}" destId="{BF4E6A27-FCC6-46FC-AD6D-DA5C1B699D38}" srcOrd="3" destOrd="0" presId="urn:microsoft.com/office/officeart/2005/8/layout/hierarchy1"/>
    <dgm:cxn modelId="{B2FDB3CF-46B7-4C52-BB26-C1A5805B2E76}" type="presParOf" srcId="{BF4E6A27-FCC6-46FC-AD6D-DA5C1B699D38}" destId="{DEF326BA-90C4-4F20-975E-2D67DE19C2AB}" srcOrd="0" destOrd="0" presId="urn:microsoft.com/office/officeart/2005/8/layout/hierarchy1"/>
    <dgm:cxn modelId="{9246D163-0C74-46D7-9D59-DA092B59446D}" type="presParOf" srcId="{DEF326BA-90C4-4F20-975E-2D67DE19C2AB}" destId="{B4D9A7DC-CA67-4D36-A012-09A487361C15}" srcOrd="0" destOrd="0" presId="urn:microsoft.com/office/officeart/2005/8/layout/hierarchy1"/>
    <dgm:cxn modelId="{C868090F-08C2-4C42-9C87-3BDD010A2D02}" type="presParOf" srcId="{DEF326BA-90C4-4F20-975E-2D67DE19C2AB}" destId="{5BB644B4-12C2-4B3C-9BAA-DA5730006793}" srcOrd="1" destOrd="0" presId="urn:microsoft.com/office/officeart/2005/8/layout/hierarchy1"/>
    <dgm:cxn modelId="{DC22C7F2-9E7B-4BB7-94C8-25194C89BB8C}" type="presParOf" srcId="{BF4E6A27-FCC6-46FC-AD6D-DA5C1B699D38}" destId="{13A98ACA-7E54-4416-AF0E-7EBF43B4B666}" srcOrd="1" destOrd="0" presId="urn:microsoft.com/office/officeart/2005/8/layout/hierarchy1"/>
    <dgm:cxn modelId="{5A2E7A0D-8C2C-4289-AEBD-2AEDA09018DB}" type="presParOf" srcId="{13A98ACA-7E54-4416-AF0E-7EBF43B4B666}" destId="{95E012C7-2796-4526-B2FF-08C2ED43E723}" srcOrd="0" destOrd="0" presId="urn:microsoft.com/office/officeart/2005/8/layout/hierarchy1"/>
    <dgm:cxn modelId="{A70A324B-909A-461B-8465-1428F5236111}" type="presParOf" srcId="{13A98ACA-7E54-4416-AF0E-7EBF43B4B666}" destId="{6242276A-B28B-44BB-ACC2-494F64B3509E}" srcOrd="1" destOrd="0" presId="urn:microsoft.com/office/officeart/2005/8/layout/hierarchy1"/>
    <dgm:cxn modelId="{471E5B96-CE20-4DBE-9436-16CA2278E1AC}" type="presParOf" srcId="{6242276A-B28B-44BB-ACC2-494F64B3509E}" destId="{B79AFF1E-2D97-4BA7-806E-DC087637D927}" srcOrd="0" destOrd="0" presId="urn:microsoft.com/office/officeart/2005/8/layout/hierarchy1"/>
    <dgm:cxn modelId="{9AE0872D-4A89-4F31-8AFC-E6830BB6B421}" type="presParOf" srcId="{B79AFF1E-2D97-4BA7-806E-DC087637D927}" destId="{AA2B4DE1-6773-4E15-A093-A0FD99CC9628}" srcOrd="0" destOrd="0" presId="urn:microsoft.com/office/officeart/2005/8/layout/hierarchy1"/>
    <dgm:cxn modelId="{70453886-ADD0-4A42-B2CE-D07731BC60D9}" type="presParOf" srcId="{B79AFF1E-2D97-4BA7-806E-DC087637D927}" destId="{EE18E457-CC84-49AD-ABDB-25D0DCC8F517}" srcOrd="1" destOrd="0" presId="urn:microsoft.com/office/officeart/2005/8/layout/hierarchy1"/>
    <dgm:cxn modelId="{4651AAE4-347E-4991-BF57-72353E9327C4}" type="presParOf" srcId="{6242276A-B28B-44BB-ACC2-494F64B3509E}" destId="{22822178-9F2A-410F-B028-116A44005C31}" srcOrd="1" destOrd="0" presId="urn:microsoft.com/office/officeart/2005/8/layout/hierarchy1"/>
    <dgm:cxn modelId="{5D174643-82D2-48AC-98B2-A75B1A6177BB}" type="presParOf" srcId="{13A98ACA-7E54-4416-AF0E-7EBF43B4B666}" destId="{75CF8D61-1C57-4A9E-8228-92E735E8A881}" srcOrd="2" destOrd="0" presId="urn:microsoft.com/office/officeart/2005/8/layout/hierarchy1"/>
    <dgm:cxn modelId="{33650953-A7D4-44A7-B633-515CB4459B1F}" type="presParOf" srcId="{13A98ACA-7E54-4416-AF0E-7EBF43B4B666}" destId="{5ECA80CE-BBFF-4C06-B96F-AF177F038972}" srcOrd="3" destOrd="0" presId="urn:microsoft.com/office/officeart/2005/8/layout/hierarchy1"/>
    <dgm:cxn modelId="{5BA58EC2-DF7A-47F8-854D-198279F84E94}" type="presParOf" srcId="{5ECA80CE-BBFF-4C06-B96F-AF177F038972}" destId="{3E6E9CC9-CA90-40CC-B4F4-B4FEA65169AD}" srcOrd="0" destOrd="0" presId="urn:microsoft.com/office/officeart/2005/8/layout/hierarchy1"/>
    <dgm:cxn modelId="{8FB865E6-EB30-46F6-83E5-88DA747C8077}" type="presParOf" srcId="{3E6E9CC9-CA90-40CC-B4F4-B4FEA65169AD}" destId="{F5388789-2377-42A8-9F9E-C11CC0EFB4A3}" srcOrd="0" destOrd="0" presId="urn:microsoft.com/office/officeart/2005/8/layout/hierarchy1"/>
    <dgm:cxn modelId="{FD4DDB77-F8B2-43D5-B757-CC019CE8E65C}" type="presParOf" srcId="{3E6E9CC9-CA90-40CC-B4F4-B4FEA65169AD}" destId="{47A633C9-D05C-4AE1-8C03-8927DDEFF0AE}" srcOrd="1" destOrd="0" presId="urn:microsoft.com/office/officeart/2005/8/layout/hierarchy1"/>
    <dgm:cxn modelId="{6E8DA512-356D-4736-B420-40B82553EA32}" type="presParOf" srcId="{5ECA80CE-BBFF-4C06-B96F-AF177F038972}" destId="{1574267D-5653-464B-9ECA-9376C1BC732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0022D-D7DC-6C42-95A6-0E3CBB4BC814}" type="doc">
      <dgm:prSet loTypeId="urn:microsoft.com/office/officeart/2005/8/layout/chevron2" loCatId="" qsTypeId="urn:microsoft.com/office/officeart/2005/8/quickstyle/3D2" qsCatId="3D" csTypeId="urn:microsoft.com/office/officeart/2005/8/colors/accent2_2" csCatId="accent2" phldr="1"/>
      <dgm:spPr/>
      <dgm:t>
        <a:bodyPr/>
        <a:lstStyle/>
        <a:p>
          <a:endParaRPr lang="en-US"/>
        </a:p>
      </dgm:t>
    </dgm:pt>
    <dgm:pt modelId="{CAF237E6-5027-334A-9778-8D7288D94062}">
      <dgm:prSet phldrT="[Text]"/>
      <dgm:spPr/>
      <dgm:t>
        <a:bodyPr/>
        <a:lstStyle/>
        <a:p>
          <a:r>
            <a:rPr lang="en-US" dirty="0" smtClean="0"/>
            <a:t>LEVEL 1</a:t>
          </a:r>
          <a:endParaRPr lang="en-US" dirty="0"/>
        </a:p>
      </dgm:t>
    </dgm:pt>
    <dgm:pt modelId="{D5F7D2C4-D8E6-CB4A-8AB2-88512D7F3255}" type="parTrans" cxnId="{F1DD7750-C2AC-0948-B974-A3607A18A771}">
      <dgm:prSet/>
      <dgm:spPr/>
      <dgm:t>
        <a:bodyPr/>
        <a:lstStyle/>
        <a:p>
          <a:endParaRPr lang="en-US"/>
        </a:p>
      </dgm:t>
    </dgm:pt>
    <dgm:pt modelId="{5ECEE621-0A52-9740-BB2D-1440D91DAF34}" type="sibTrans" cxnId="{F1DD7750-C2AC-0948-B974-A3607A18A771}">
      <dgm:prSet/>
      <dgm:spPr/>
      <dgm:t>
        <a:bodyPr/>
        <a:lstStyle/>
        <a:p>
          <a:endParaRPr lang="en-US"/>
        </a:p>
      </dgm:t>
    </dgm:pt>
    <dgm:pt modelId="{A790749D-2ED6-6E4E-9517-D04AE0F83C61}">
      <dgm:prSet phldrT="[Text]"/>
      <dgm:spPr/>
      <dgm:t>
        <a:bodyPr/>
        <a:lstStyle/>
        <a:p>
          <a:r>
            <a:rPr lang="en-US" dirty="0" smtClean="0"/>
            <a:t>ACUTE INTOXICATION</a:t>
          </a:r>
          <a:endParaRPr lang="en-US" dirty="0"/>
        </a:p>
      </dgm:t>
    </dgm:pt>
    <dgm:pt modelId="{92672DDD-D03A-B74E-8D02-08089EB1EE56}" type="parTrans" cxnId="{9C76FA65-DA93-9D4B-B39E-E9A22534B7E9}">
      <dgm:prSet/>
      <dgm:spPr/>
      <dgm:t>
        <a:bodyPr/>
        <a:lstStyle/>
        <a:p>
          <a:endParaRPr lang="en-US"/>
        </a:p>
      </dgm:t>
    </dgm:pt>
    <dgm:pt modelId="{3198A4B5-A4B1-3A42-B36D-3C18FD1A7960}" type="sibTrans" cxnId="{9C76FA65-DA93-9D4B-B39E-E9A22534B7E9}">
      <dgm:prSet/>
      <dgm:spPr/>
      <dgm:t>
        <a:bodyPr/>
        <a:lstStyle/>
        <a:p>
          <a:endParaRPr lang="en-US"/>
        </a:p>
      </dgm:t>
    </dgm:pt>
    <dgm:pt modelId="{D51DB633-A8D4-A743-81F8-121A6BE9CEDC}">
      <dgm:prSet phldrT="[Text]"/>
      <dgm:spPr/>
      <dgm:t>
        <a:bodyPr/>
        <a:lstStyle/>
        <a:p>
          <a:r>
            <a:rPr lang="en-US" dirty="0" smtClean="0"/>
            <a:t>OVERDOSE</a:t>
          </a:r>
          <a:endParaRPr lang="en-US" dirty="0"/>
        </a:p>
      </dgm:t>
    </dgm:pt>
    <dgm:pt modelId="{755244D7-AA0E-2845-AD43-E7715D95F9AC}" type="parTrans" cxnId="{22DF1B8F-69D6-7146-9F45-A193186ED5CE}">
      <dgm:prSet/>
      <dgm:spPr/>
      <dgm:t>
        <a:bodyPr/>
        <a:lstStyle/>
        <a:p>
          <a:endParaRPr lang="en-US"/>
        </a:p>
      </dgm:t>
    </dgm:pt>
    <dgm:pt modelId="{452E5F72-BA3B-5440-B913-985178B624E9}" type="sibTrans" cxnId="{22DF1B8F-69D6-7146-9F45-A193186ED5CE}">
      <dgm:prSet/>
      <dgm:spPr/>
      <dgm:t>
        <a:bodyPr/>
        <a:lstStyle/>
        <a:p>
          <a:endParaRPr lang="en-US"/>
        </a:p>
      </dgm:t>
    </dgm:pt>
    <dgm:pt modelId="{1FDEB37E-2EF3-E948-A721-C8DBBA4E4EC5}">
      <dgm:prSet phldrT="[Text]"/>
      <dgm:spPr/>
      <dgm:t>
        <a:bodyPr/>
        <a:lstStyle/>
        <a:p>
          <a:r>
            <a:rPr lang="en-US" dirty="0" smtClean="0"/>
            <a:t>LEVEL 2</a:t>
          </a:r>
          <a:endParaRPr lang="en-US" dirty="0"/>
        </a:p>
      </dgm:t>
    </dgm:pt>
    <dgm:pt modelId="{AEE3F65F-A34E-2C43-AC79-AED939F49BC9}" type="parTrans" cxnId="{D2E26CB8-7CBF-714F-B990-42580BCCE8F4}">
      <dgm:prSet/>
      <dgm:spPr/>
      <dgm:t>
        <a:bodyPr/>
        <a:lstStyle/>
        <a:p>
          <a:endParaRPr lang="en-US"/>
        </a:p>
      </dgm:t>
    </dgm:pt>
    <dgm:pt modelId="{B66D59CD-E2DF-0A43-A3EC-9728DC71B2C9}" type="sibTrans" cxnId="{D2E26CB8-7CBF-714F-B990-42580BCCE8F4}">
      <dgm:prSet/>
      <dgm:spPr/>
      <dgm:t>
        <a:bodyPr/>
        <a:lstStyle/>
        <a:p>
          <a:endParaRPr lang="en-US"/>
        </a:p>
      </dgm:t>
    </dgm:pt>
    <dgm:pt modelId="{E4C3AAE6-FADE-0F4D-921E-FC6DB7CFEFCE}">
      <dgm:prSet phldrT="[Text]"/>
      <dgm:spPr/>
      <dgm:t>
        <a:bodyPr/>
        <a:lstStyle/>
        <a:p>
          <a:r>
            <a:rPr lang="en-US" dirty="0" smtClean="0"/>
            <a:t>BRIEF THERAPY</a:t>
          </a:r>
          <a:endParaRPr lang="en-US" dirty="0"/>
        </a:p>
      </dgm:t>
    </dgm:pt>
    <dgm:pt modelId="{4524566B-E78A-9740-AE48-887418FFB119}" type="parTrans" cxnId="{EE948566-EED6-9F42-B667-75915E563830}">
      <dgm:prSet/>
      <dgm:spPr/>
      <dgm:t>
        <a:bodyPr/>
        <a:lstStyle/>
        <a:p>
          <a:endParaRPr lang="en-US"/>
        </a:p>
      </dgm:t>
    </dgm:pt>
    <dgm:pt modelId="{1CBEFFB3-794E-974F-8E53-A2875B9CFD5A}" type="sibTrans" cxnId="{EE948566-EED6-9F42-B667-75915E563830}">
      <dgm:prSet/>
      <dgm:spPr/>
      <dgm:t>
        <a:bodyPr/>
        <a:lstStyle/>
        <a:p>
          <a:endParaRPr lang="en-US"/>
        </a:p>
      </dgm:t>
    </dgm:pt>
    <dgm:pt modelId="{55182F1D-FD81-A44D-AA80-7742CA663161}">
      <dgm:prSet phldrT="[Text]"/>
      <dgm:spPr/>
      <dgm:t>
        <a:bodyPr/>
        <a:lstStyle/>
        <a:p>
          <a:r>
            <a:rPr lang="en-US" dirty="0" smtClean="0"/>
            <a:t>SHORT TERM PHARMACOTHERAPY</a:t>
          </a:r>
          <a:endParaRPr lang="en-US" dirty="0"/>
        </a:p>
      </dgm:t>
    </dgm:pt>
    <dgm:pt modelId="{9633DFE8-6B1A-F34F-945C-012F0D1B0138}" type="parTrans" cxnId="{C180629F-7736-9241-9CF3-90F702F99B32}">
      <dgm:prSet/>
      <dgm:spPr/>
      <dgm:t>
        <a:bodyPr/>
        <a:lstStyle/>
        <a:p>
          <a:endParaRPr lang="en-US"/>
        </a:p>
      </dgm:t>
    </dgm:pt>
    <dgm:pt modelId="{073013EF-7099-AE42-8573-1CFC4F2DBE83}" type="sibTrans" cxnId="{C180629F-7736-9241-9CF3-90F702F99B32}">
      <dgm:prSet/>
      <dgm:spPr/>
      <dgm:t>
        <a:bodyPr/>
        <a:lstStyle/>
        <a:p>
          <a:endParaRPr lang="en-US"/>
        </a:p>
      </dgm:t>
    </dgm:pt>
    <dgm:pt modelId="{68551234-5DB2-8F41-B6B8-F66EB8F069D3}">
      <dgm:prSet phldrT="[Text]"/>
      <dgm:spPr/>
      <dgm:t>
        <a:bodyPr/>
        <a:lstStyle/>
        <a:p>
          <a:r>
            <a:rPr lang="en-US" dirty="0" smtClean="0"/>
            <a:t>LEVEL 3</a:t>
          </a:r>
          <a:endParaRPr lang="en-US" dirty="0"/>
        </a:p>
      </dgm:t>
    </dgm:pt>
    <dgm:pt modelId="{EF775B29-33E0-F242-A4DA-8223C38ECEE4}" type="parTrans" cxnId="{920878FA-DC1F-F34E-BDCD-CCA96B581152}">
      <dgm:prSet/>
      <dgm:spPr/>
      <dgm:t>
        <a:bodyPr/>
        <a:lstStyle/>
        <a:p>
          <a:endParaRPr lang="en-US"/>
        </a:p>
      </dgm:t>
    </dgm:pt>
    <dgm:pt modelId="{7225E4DD-8858-C741-B705-9A6F700B4878}" type="sibTrans" cxnId="{920878FA-DC1F-F34E-BDCD-CCA96B581152}">
      <dgm:prSet/>
      <dgm:spPr/>
      <dgm:t>
        <a:bodyPr/>
        <a:lstStyle/>
        <a:p>
          <a:endParaRPr lang="en-US"/>
        </a:p>
      </dgm:t>
    </dgm:pt>
    <dgm:pt modelId="{204729EC-134A-AA4C-9A63-E3F10616808D}">
      <dgm:prSet phldrT="[Text]"/>
      <dgm:spPr/>
      <dgm:t>
        <a:bodyPr/>
        <a:lstStyle/>
        <a:p>
          <a:r>
            <a:rPr lang="en-US" dirty="0" smtClean="0"/>
            <a:t>COMPLEX PSYCHOSOCIAL THERAPY</a:t>
          </a:r>
          <a:endParaRPr lang="en-US" dirty="0"/>
        </a:p>
      </dgm:t>
    </dgm:pt>
    <dgm:pt modelId="{74190B9A-65F6-5441-A4D1-2E2BE7F98ADA}" type="parTrans" cxnId="{0B0043AE-56BF-6E4C-A3D5-D807AD37BD57}">
      <dgm:prSet/>
      <dgm:spPr/>
      <dgm:t>
        <a:bodyPr/>
        <a:lstStyle/>
        <a:p>
          <a:endParaRPr lang="en-US"/>
        </a:p>
      </dgm:t>
    </dgm:pt>
    <dgm:pt modelId="{61A0CF75-3ACB-284F-9882-A9644601AE51}" type="sibTrans" cxnId="{0B0043AE-56BF-6E4C-A3D5-D807AD37BD57}">
      <dgm:prSet/>
      <dgm:spPr/>
      <dgm:t>
        <a:bodyPr/>
        <a:lstStyle/>
        <a:p>
          <a:endParaRPr lang="en-US"/>
        </a:p>
      </dgm:t>
    </dgm:pt>
    <dgm:pt modelId="{572FB618-56E2-1F45-8766-4084C4CC101E}">
      <dgm:prSet phldrT="[Text]"/>
      <dgm:spPr/>
      <dgm:t>
        <a:bodyPr/>
        <a:lstStyle/>
        <a:p>
          <a:r>
            <a:rPr lang="en-US" dirty="0" smtClean="0"/>
            <a:t>LONG TERM PHARMACAOTHERAPY</a:t>
          </a:r>
          <a:endParaRPr lang="en-US" dirty="0"/>
        </a:p>
      </dgm:t>
    </dgm:pt>
    <dgm:pt modelId="{E2AF98BD-2E8D-484E-A850-25A6AF5A6385}" type="parTrans" cxnId="{FC673E74-8338-2841-BE4A-165A8EA14AEF}">
      <dgm:prSet/>
      <dgm:spPr/>
      <dgm:t>
        <a:bodyPr/>
        <a:lstStyle/>
        <a:p>
          <a:endParaRPr lang="en-US"/>
        </a:p>
      </dgm:t>
    </dgm:pt>
    <dgm:pt modelId="{CF207C0D-5E1D-D740-8882-6E964810FB18}" type="sibTrans" cxnId="{FC673E74-8338-2841-BE4A-165A8EA14AEF}">
      <dgm:prSet/>
      <dgm:spPr/>
      <dgm:t>
        <a:bodyPr/>
        <a:lstStyle/>
        <a:p>
          <a:endParaRPr lang="en-US"/>
        </a:p>
      </dgm:t>
    </dgm:pt>
    <dgm:pt modelId="{7E435CE0-8E21-BB4D-BD91-9802C1906F1B}">
      <dgm:prSet phldrT="[Text]"/>
      <dgm:spPr/>
      <dgm:t>
        <a:bodyPr/>
        <a:lstStyle/>
        <a:p>
          <a:r>
            <a:rPr lang="en-US" dirty="0" smtClean="0"/>
            <a:t>WITHDRAWAL</a:t>
          </a:r>
          <a:endParaRPr lang="en-US" dirty="0"/>
        </a:p>
      </dgm:t>
    </dgm:pt>
    <dgm:pt modelId="{A62AE30B-94A2-E04D-A4EE-22BBB9D6FD13}" type="parTrans" cxnId="{6C60A734-4E63-B649-9DD5-C316AFDC7241}">
      <dgm:prSet/>
      <dgm:spPr/>
      <dgm:t>
        <a:bodyPr/>
        <a:lstStyle/>
        <a:p>
          <a:endParaRPr lang="en-US"/>
        </a:p>
      </dgm:t>
    </dgm:pt>
    <dgm:pt modelId="{85A9D11D-0E77-D347-9D55-27C7AADB85DB}" type="sibTrans" cxnId="{6C60A734-4E63-B649-9DD5-C316AFDC7241}">
      <dgm:prSet/>
      <dgm:spPr/>
      <dgm:t>
        <a:bodyPr/>
        <a:lstStyle/>
        <a:p>
          <a:endParaRPr lang="en-US"/>
        </a:p>
      </dgm:t>
    </dgm:pt>
    <dgm:pt modelId="{581F07F9-1D92-B943-80FC-2D990AEE3FBA}">
      <dgm:prSet phldrT="[Text]"/>
      <dgm:spPr/>
      <dgm:t>
        <a:bodyPr/>
        <a:lstStyle/>
        <a:p>
          <a:r>
            <a:rPr lang="en-US" dirty="0" smtClean="0"/>
            <a:t>MONITORED FOLLOW UP</a:t>
          </a:r>
          <a:endParaRPr lang="en-US" dirty="0"/>
        </a:p>
      </dgm:t>
    </dgm:pt>
    <dgm:pt modelId="{970EF692-549F-6344-BB7A-FCCB0C64178F}" type="parTrans" cxnId="{28B8949D-13A1-4741-8F8C-C2B64BC9C05D}">
      <dgm:prSet/>
      <dgm:spPr/>
      <dgm:t>
        <a:bodyPr/>
        <a:lstStyle/>
        <a:p>
          <a:endParaRPr lang="en-US"/>
        </a:p>
      </dgm:t>
    </dgm:pt>
    <dgm:pt modelId="{D37E6072-FDBF-DD4B-B771-B774FB48C720}" type="sibTrans" cxnId="{28B8949D-13A1-4741-8F8C-C2B64BC9C05D}">
      <dgm:prSet/>
      <dgm:spPr/>
      <dgm:t>
        <a:bodyPr/>
        <a:lstStyle/>
        <a:p>
          <a:endParaRPr lang="en-US"/>
        </a:p>
      </dgm:t>
    </dgm:pt>
    <dgm:pt modelId="{84735A29-F2E5-E247-B348-46EBEAEE1B5D}" type="pres">
      <dgm:prSet presAssocID="{8CA0022D-D7DC-6C42-95A6-0E3CBB4BC814}" presName="linearFlow" presStyleCnt="0">
        <dgm:presLayoutVars>
          <dgm:dir/>
          <dgm:animLvl val="lvl"/>
          <dgm:resizeHandles val="exact"/>
        </dgm:presLayoutVars>
      </dgm:prSet>
      <dgm:spPr/>
      <dgm:t>
        <a:bodyPr/>
        <a:lstStyle/>
        <a:p>
          <a:endParaRPr lang="en-US"/>
        </a:p>
      </dgm:t>
    </dgm:pt>
    <dgm:pt modelId="{541CEB6E-C1C0-9440-958C-C650701CC38E}" type="pres">
      <dgm:prSet presAssocID="{CAF237E6-5027-334A-9778-8D7288D94062}" presName="composite" presStyleCnt="0"/>
      <dgm:spPr/>
    </dgm:pt>
    <dgm:pt modelId="{A327961D-7C57-2A44-9F15-4BD4A79C86A3}" type="pres">
      <dgm:prSet presAssocID="{CAF237E6-5027-334A-9778-8D7288D94062}" presName="parentText" presStyleLbl="alignNode1" presStyleIdx="0" presStyleCnt="3">
        <dgm:presLayoutVars>
          <dgm:chMax val="1"/>
          <dgm:bulletEnabled val="1"/>
        </dgm:presLayoutVars>
      </dgm:prSet>
      <dgm:spPr/>
      <dgm:t>
        <a:bodyPr/>
        <a:lstStyle/>
        <a:p>
          <a:endParaRPr lang="en-US"/>
        </a:p>
      </dgm:t>
    </dgm:pt>
    <dgm:pt modelId="{75813037-D8DE-0841-AF2D-D1334EC1BAAA}" type="pres">
      <dgm:prSet presAssocID="{CAF237E6-5027-334A-9778-8D7288D94062}" presName="descendantText" presStyleLbl="alignAcc1" presStyleIdx="0" presStyleCnt="3">
        <dgm:presLayoutVars>
          <dgm:bulletEnabled val="1"/>
        </dgm:presLayoutVars>
      </dgm:prSet>
      <dgm:spPr/>
      <dgm:t>
        <a:bodyPr/>
        <a:lstStyle/>
        <a:p>
          <a:endParaRPr lang="en-US"/>
        </a:p>
      </dgm:t>
    </dgm:pt>
    <dgm:pt modelId="{63A028ED-EA2D-D649-B972-9EDEC4E218D9}" type="pres">
      <dgm:prSet presAssocID="{5ECEE621-0A52-9740-BB2D-1440D91DAF34}" presName="sp" presStyleCnt="0"/>
      <dgm:spPr/>
    </dgm:pt>
    <dgm:pt modelId="{8A4719CC-44D7-564A-9107-B0613C6754E6}" type="pres">
      <dgm:prSet presAssocID="{1FDEB37E-2EF3-E948-A721-C8DBBA4E4EC5}" presName="composite" presStyleCnt="0"/>
      <dgm:spPr/>
    </dgm:pt>
    <dgm:pt modelId="{20DD9162-8502-BE4D-9299-C8C116B67F37}" type="pres">
      <dgm:prSet presAssocID="{1FDEB37E-2EF3-E948-A721-C8DBBA4E4EC5}" presName="parentText" presStyleLbl="alignNode1" presStyleIdx="1" presStyleCnt="3">
        <dgm:presLayoutVars>
          <dgm:chMax val="1"/>
          <dgm:bulletEnabled val="1"/>
        </dgm:presLayoutVars>
      </dgm:prSet>
      <dgm:spPr/>
      <dgm:t>
        <a:bodyPr/>
        <a:lstStyle/>
        <a:p>
          <a:endParaRPr lang="en-US"/>
        </a:p>
      </dgm:t>
    </dgm:pt>
    <dgm:pt modelId="{D1F309D0-BBA6-C44A-AC1C-F74D2BDB56C3}" type="pres">
      <dgm:prSet presAssocID="{1FDEB37E-2EF3-E948-A721-C8DBBA4E4EC5}" presName="descendantText" presStyleLbl="alignAcc1" presStyleIdx="1" presStyleCnt="3">
        <dgm:presLayoutVars>
          <dgm:bulletEnabled val="1"/>
        </dgm:presLayoutVars>
      </dgm:prSet>
      <dgm:spPr/>
      <dgm:t>
        <a:bodyPr/>
        <a:lstStyle/>
        <a:p>
          <a:endParaRPr lang="en-US"/>
        </a:p>
      </dgm:t>
    </dgm:pt>
    <dgm:pt modelId="{2F2B8C91-F235-2B4B-8663-7D69C1CACE0A}" type="pres">
      <dgm:prSet presAssocID="{B66D59CD-E2DF-0A43-A3EC-9728DC71B2C9}" presName="sp" presStyleCnt="0"/>
      <dgm:spPr/>
    </dgm:pt>
    <dgm:pt modelId="{3759D661-5C29-4E45-AC46-CF2FA91D54F9}" type="pres">
      <dgm:prSet presAssocID="{68551234-5DB2-8F41-B6B8-F66EB8F069D3}" presName="composite" presStyleCnt="0"/>
      <dgm:spPr/>
    </dgm:pt>
    <dgm:pt modelId="{0FE99DAC-E7D4-E246-8ADC-11E014B93129}" type="pres">
      <dgm:prSet presAssocID="{68551234-5DB2-8F41-B6B8-F66EB8F069D3}" presName="parentText" presStyleLbl="alignNode1" presStyleIdx="2" presStyleCnt="3">
        <dgm:presLayoutVars>
          <dgm:chMax val="1"/>
          <dgm:bulletEnabled val="1"/>
        </dgm:presLayoutVars>
      </dgm:prSet>
      <dgm:spPr/>
      <dgm:t>
        <a:bodyPr/>
        <a:lstStyle/>
        <a:p>
          <a:endParaRPr lang="en-US"/>
        </a:p>
      </dgm:t>
    </dgm:pt>
    <dgm:pt modelId="{6CFB106F-350D-444B-9218-B3748E8203F4}" type="pres">
      <dgm:prSet presAssocID="{68551234-5DB2-8F41-B6B8-F66EB8F069D3}" presName="descendantText" presStyleLbl="alignAcc1" presStyleIdx="2" presStyleCnt="3">
        <dgm:presLayoutVars>
          <dgm:bulletEnabled val="1"/>
        </dgm:presLayoutVars>
      </dgm:prSet>
      <dgm:spPr/>
      <dgm:t>
        <a:bodyPr/>
        <a:lstStyle/>
        <a:p>
          <a:endParaRPr lang="en-US"/>
        </a:p>
      </dgm:t>
    </dgm:pt>
  </dgm:ptLst>
  <dgm:cxnLst>
    <dgm:cxn modelId="{28B2534B-8AD8-49DF-8B79-BB7AF8107C45}" type="presOf" srcId="{572FB618-56E2-1F45-8766-4084C4CC101E}" destId="{6CFB106F-350D-444B-9218-B3748E8203F4}" srcOrd="0" destOrd="1" presId="urn:microsoft.com/office/officeart/2005/8/layout/chevron2"/>
    <dgm:cxn modelId="{2115F8A0-A5BD-4E42-92E7-20B85B204715}" type="presOf" srcId="{CAF237E6-5027-334A-9778-8D7288D94062}" destId="{A327961D-7C57-2A44-9F15-4BD4A79C86A3}" srcOrd="0" destOrd="0" presId="urn:microsoft.com/office/officeart/2005/8/layout/chevron2"/>
    <dgm:cxn modelId="{DD7F3D5E-459C-4A8B-A72D-F36DEAC51D90}" type="presOf" srcId="{55182F1D-FD81-A44D-AA80-7742CA663161}" destId="{D1F309D0-BBA6-C44A-AC1C-F74D2BDB56C3}" srcOrd="0" destOrd="1" presId="urn:microsoft.com/office/officeart/2005/8/layout/chevron2"/>
    <dgm:cxn modelId="{F1DD7750-C2AC-0948-B974-A3607A18A771}" srcId="{8CA0022D-D7DC-6C42-95A6-0E3CBB4BC814}" destId="{CAF237E6-5027-334A-9778-8D7288D94062}" srcOrd="0" destOrd="0" parTransId="{D5F7D2C4-D8E6-CB4A-8AB2-88512D7F3255}" sibTransId="{5ECEE621-0A52-9740-BB2D-1440D91DAF34}"/>
    <dgm:cxn modelId="{C180629F-7736-9241-9CF3-90F702F99B32}" srcId="{1FDEB37E-2EF3-E948-A721-C8DBBA4E4EC5}" destId="{55182F1D-FD81-A44D-AA80-7742CA663161}" srcOrd="1" destOrd="0" parTransId="{9633DFE8-6B1A-F34F-945C-012F0D1B0138}" sibTransId="{073013EF-7099-AE42-8573-1CFC4F2DBE83}"/>
    <dgm:cxn modelId="{957E0DF7-9E3C-47B7-93A3-10A60EDF8129}" type="presOf" srcId="{7E435CE0-8E21-BB4D-BD91-9802C1906F1B}" destId="{75813037-D8DE-0841-AF2D-D1334EC1BAAA}" srcOrd="0" destOrd="2" presId="urn:microsoft.com/office/officeart/2005/8/layout/chevron2"/>
    <dgm:cxn modelId="{BAD93809-6782-4521-B166-81025B3259C8}" type="presOf" srcId="{E4C3AAE6-FADE-0F4D-921E-FC6DB7CFEFCE}" destId="{D1F309D0-BBA6-C44A-AC1C-F74D2BDB56C3}" srcOrd="0" destOrd="0" presId="urn:microsoft.com/office/officeart/2005/8/layout/chevron2"/>
    <dgm:cxn modelId="{D2E26CB8-7CBF-714F-B990-42580BCCE8F4}" srcId="{8CA0022D-D7DC-6C42-95A6-0E3CBB4BC814}" destId="{1FDEB37E-2EF3-E948-A721-C8DBBA4E4EC5}" srcOrd="1" destOrd="0" parTransId="{AEE3F65F-A34E-2C43-AC79-AED939F49BC9}" sibTransId="{B66D59CD-E2DF-0A43-A3EC-9728DC71B2C9}"/>
    <dgm:cxn modelId="{9BFC9BFC-29C1-4F81-886E-2954122105C3}" type="presOf" srcId="{68551234-5DB2-8F41-B6B8-F66EB8F069D3}" destId="{0FE99DAC-E7D4-E246-8ADC-11E014B93129}" srcOrd="0" destOrd="0" presId="urn:microsoft.com/office/officeart/2005/8/layout/chevron2"/>
    <dgm:cxn modelId="{6C60A734-4E63-B649-9DD5-C316AFDC7241}" srcId="{CAF237E6-5027-334A-9778-8D7288D94062}" destId="{7E435CE0-8E21-BB4D-BD91-9802C1906F1B}" srcOrd="2" destOrd="0" parTransId="{A62AE30B-94A2-E04D-A4EE-22BBB9D6FD13}" sibTransId="{85A9D11D-0E77-D347-9D55-27C7AADB85DB}"/>
    <dgm:cxn modelId="{D43ECB3C-7789-4D4C-A583-91F16A386A62}" type="presOf" srcId="{581F07F9-1D92-B943-80FC-2D990AEE3FBA}" destId="{6CFB106F-350D-444B-9218-B3748E8203F4}" srcOrd="0" destOrd="2" presId="urn:microsoft.com/office/officeart/2005/8/layout/chevron2"/>
    <dgm:cxn modelId="{28B8949D-13A1-4741-8F8C-C2B64BC9C05D}" srcId="{68551234-5DB2-8F41-B6B8-F66EB8F069D3}" destId="{581F07F9-1D92-B943-80FC-2D990AEE3FBA}" srcOrd="2" destOrd="0" parTransId="{970EF692-549F-6344-BB7A-FCCB0C64178F}" sibTransId="{D37E6072-FDBF-DD4B-B771-B774FB48C720}"/>
    <dgm:cxn modelId="{C49A45CE-9E19-400D-8179-EE296E86945C}" type="presOf" srcId="{8CA0022D-D7DC-6C42-95A6-0E3CBB4BC814}" destId="{84735A29-F2E5-E247-B348-46EBEAEE1B5D}" srcOrd="0" destOrd="0" presId="urn:microsoft.com/office/officeart/2005/8/layout/chevron2"/>
    <dgm:cxn modelId="{22DF1B8F-69D6-7146-9F45-A193186ED5CE}" srcId="{CAF237E6-5027-334A-9778-8D7288D94062}" destId="{D51DB633-A8D4-A743-81F8-121A6BE9CEDC}" srcOrd="1" destOrd="0" parTransId="{755244D7-AA0E-2845-AD43-E7715D95F9AC}" sibTransId="{452E5F72-BA3B-5440-B913-985178B624E9}"/>
    <dgm:cxn modelId="{FC673E74-8338-2841-BE4A-165A8EA14AEF}" srcId="{68551234-5DB2-8F41-B6B8-F66EB8F069D3}" destId="{572FB618-56E2-1F45-8766-4084C4CC101E}" srcOrd="1" destOrd="0" parTransId="{E2AF98BD-2E8D-484E-A850-25A6AF5A6385}" sibTransId="{CF207C0D-5E1D-D740-8882-6E964810FB18}"/>
    <dgm:cxn modelId="{17ADB58C-15D5-46B2-B9D7-1F9A2AFC34FA}" type="presOf" srcId="{A790749D-2ED6-6E4E-9517-D04AE0F83C61}" destId="{75813037-D8DE-0841-AF2D-D1334EC1BAAA}" srcOrd="0" destOrd="0" presId="urn:microsoft.com/office/officeart/2005/8/layout/chevron2"/>
    <dgm:cxn modelId="{EE948566-EED6-9F42-B667-75915E563830}" srcId="{1FDEB37E-2EF3-E948-A721-C8DBBA4E4EC5}" destId="{E4C3AAE6-FADE-0F4D-921E-FC6DB7CFEFCE}" srcOrd="0" destOrd="0" parTransId="{4524566B-E78A-9740-AE48-887418FFB119}" sibTransId="{1CBEFFB3-794E-974F-8E53-A2875B9CFD5A}"/>
    <dgm:cxn modelId="{9C76FA65-DA93-9D4B-B39E-E9A22534B7E9}" srcId="{CAF237E6-5027-334A-9778-8D7288D94062}" destId="{A790749D-2ED6-6E4E-9517-D04AE0F83C61}" srcOrd="0" destOrd="0" parTransId="{92672DDD-D03A-B74E-8D02-08089EB1EE56}" sibTransId="{3198A4B5-A4B1-3A42-B36D-3C18FD1A7960}"/>
    <dgm:cxn modelId="{920878FA-DC1F-F34E-BDCD-CCA96B581152}" srcId="{8CA0022D-D7DC-6C42-95A6-0E3CBB4BC814}" destId="{68551234-5DB2-8F41-B6B8-F66EB8F069D3}" srcOrd="2" destOrd="0" parTransId="{EF775B29-33E0-F242-A4DA-8223C38ECEE4}" sibTransId="{7225E4DD-8858-C741-B705-9A6F700B4878}"/>
    <dgm:cxn modelId="{5E73732A-7D75-491A-B110-06E768658390}" type="presOf" srcId="{204729EC-134A-AA4C-9A63-E3F10616808D}" destId="{6CFB106F-350D-444B-9218-B3748E8203F4}" srcOrd="0" destOrd="0" presId="urn:microsoft.com/office/officeart/2005/8/layout/chevron2"/>
    <dgm:cxn modelId="{0B0043AE-56BF-6E4C-A3D5-D807AD37BD57}" srcId="{68551234-5DB2-8F41-B6B8-F66EB8F069D3}" destId="{204729EC-134A-AA4C-9A63-E3F10616808D}" srcOrd="0" destOrd="0" parTransId="{74190B9A-65F6-5441-A4D1-2E2BE7F98ADA}" sibTransId="{61A0CF75-3ACB-284F-9882-A9644601AE51}"/>
    <dgm:cxn modelId="{9442A9B2-F22E-4A2D-A158-FBA8C2D7E8A0}" type="presOf" srcId="{1FDEB37E-2EF3-E948-A721-C8DBBA4E4EC5}" destId="{20DD9162-8502-BE4D-9299-C8C116B67F37}" srcOrd="0" destOrd="0" presId="urn:microsoft.com/office/officeart/2005/8/layout/chevron2"/>
    <dgm:cxn modelId="{D7FCA8E6-E429-48FA-A2F1-A3653A9E4F4A}" type="presOf" srcId="{D51DB633-A8D4-A743-81F8-121A6BE9CEDC}" destId="{75813037-D8DE-0841-AF2D-D1334EC1BAAA}" srcOrd="0" destOrd="1" presId="urn:microsoft.com/office/officeart/2005/8/layout/chevron2"/>
    <dgm:cxn modelId="{F6E613DD-FF6E-4E22-83F7-35B9260C3858}" type="presParOf" srcId="{84735A29-F2E5-E247-B348-46EBEAEE1B5D}" destId="{541CEB6E-C1C0-9440-958C-C650701CC38E}" srcOrd="0" destOrd="0" presId="urn:microsoft.com/office/officeart/2005/8/layout/chevron2"/>
    <dgm:cxn modelId="{9729C96F-A0F4-4183-BF61-25DAD8619579}" type="presParOf" srcId="{541CEB6E-C1C0-9440-958C-C650701CC38E}" destId="{A327961D-7C57-2A44-9F15-4BD4A79C86A3}" srcOrd="0" destOrd="0" presId="urn:microsoft.com/office/officeart/2005/8/layout/chevron2"/>
    <dgm:cxn modelId="{6D8CE32C-4C6A-414C-8E0A-B005AC88A825}" type="presParOf" srcId="{541CEB6E-C1C0-9440-958C-C650701CC38E}" destId="{75813037-D8DE-0841-AF2D-D1334EC1BAAA}" srcOrd="1" destOrd="0" presId="urn:microsoft.com/office/officeart/2005/8/layout/chevron2"/>
    <dgm:cxn modelId="{2EB5AE7C-0F72-43BF-BD41-12A9A1C7FB33}" type="presParOf" srcId="{84735A29-F2E5-E247-B348-46EBEAEE1B5D}" destId="{63A028ED-EA2D-D649-B972-9EDEC4E218D9}" srcOrd="1" destOrd="0" presId="urn:microsoft.com/office/officeart/2005/8/layout/chevron2"/>
    <dgm:cxn modelId="{DE08BF09-8585-4856-80D9-A8D07F38E4A2}" type="presParOf" srcId="{84735A29-F2E5-E247-B348-46EBEAEE1B5D}" destId="{8A4719CC-44D7-564A-9107-B0613C6754E6}" srcOrd="2" destOrd="0" presId="urn:microsoft.com/office/officeart/2005/8/layout/chevron2"/>
    <dgm:cxn modelId="{E1DF1E65-0437-48BB-9322-741034A710A1}" type="presParOf" srcId="{8A4719CC-44D7-564A-9107-B0613C6754E6}" destId="{20DD9162-8502-BE4D-9299-C8C116B67F37}" srcOrd="0" destOrd="0" presId="urn:microsoft.com/office/officeart/2005/8/layout/chevron2"/>
    <dgm:cxn modelId="{EB5C546C-395F-4AF7-8A51-D809CB6D8B0B}" type="presParOf" srcId="{8A4719CC-44D7-564A-9107-B0613C6754E6}" destId="{D1F309D0-BBA6-C44A-AC1C-F74D2BDB56C3}" srcOrd="1" destOrd="0" presId="urn:microsoft.com/office/officeart/2005/8/layout/chevron2"/>
    <dgm:cxn modelId="{923D2327-E8AD-4C92-BBD0-F53138009D83}" type="presParOf" srcId="{84735A29-F2E5-E247-B348-46EBEAEE1B5D}" destId="{2F2B8C91-F235-2B4B-8663-7D69C1CACE0A}" srcOrd="3" destOrd="0" presId="urn:microsoft.com/office/officeart/2005/8/layout/chevron2"/>
    <dgm:cxn modelId="{46BADFBC-1102-495D-8A87-65CB460EAB0A}" type="presParOf" srcId="{84735A29-F2E5-E247-B348-46EBEAEE1B5D}" destId="{3759D661-5C29-4E45-AC46-CF2FA91D54F9}" srcOrd="4" destOrd="0" presId="urn:microsoft.com/office/officeart/2005/8/layout/chevron2"/>
    <dgm:cxn modelId="{BF4A49A9-7FBB-46F8-AA71-10D46501EACA}" type="presParOf" srcId="{3759D661-5C29-4E45-AC46-CF2FA91D54F9}" destId="{0FE99DAC-E7D4-E246-8ADC-11E014B93129}" srcOrd="0" destOrd="0" presId="urn:microsoft.com/office/officeart/2005/8/layout/chevron2"/>
    <dgm:cxn modelId="{8D1FE8C8-F050-4CF2-A3F4-64C6A1D12D07}" type="presParOf" srcId="{3759D661-5C29-4E45-AC46-CF2FA91D54F9}" destId="{6CFB106F-350D-444B-9218-B3748E8203F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B8E91A-4C64-4F6C-8AEF-5DD314A06C63}"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n-IN"/>
        </a:p>
      </dgm:t>
    </dgm:pt>
    <dgm:pt modelId="{23DCD915-0958-4EB4-884F-9909988CCEAF}">
      <dgm:prSet>
        <dgm:style>
          <a:lnRef idx="1">
            <a:schemeClr val="accent1"/>
          </a:lnRef>
          <a:fillRef idx="2">
            <a:schemeClr val="accent1"/>
          </a:fillRef>
          <a:effectRef idx="1">
            <a:schemeClr val="accent1"/>
          </a:effectRef>
          <a:fontRef idx="minor">
            <a:schemeClr val="dk1"/>
          </a:fontRef>
        </dgm:style>
      </dgm:prSet>
      <dgm:spPr/>
      <dgm:t>
        <a:bodyPr/>
        <a:lstStyle/>
        <a:p>
          <a:pPr rtl="0"/>
          <a:r>
            <a:rPr lang="en-US" dirty="0" err="1" smtClean="0"/>
            <a:t>Topiramate</a:t>
          </a:r>
          <a:endParaRPr lang="en-IN" dirty="0"/>
        </a:p>
      </dgm:t>
    </dgm:pt>
    <dgm:pt modelId="{DE44CF52-6751-47E1-AF99-8F5DAE1CBBB4}" type="parTrans" cxnId="{06C70A29-7AA7-4540-9572-CA8F0D9A9F98}">
      <dgm:prSet/>
      <dgm:spPr/>
      <dgm:t>
        <a:bodyPr/>
        <a:lstStyle/>
        <a:p>
          <a:endParaRPr lang="en-IN"/>
        </a:p>
      </dgm:t>
    </dgm:pt>
    <dgm:pt modelId="{6CAD5964-7D14-49E8-B6E4-210D0C6E141B}" type="sibTrans" cxnId="{06C70A29-7AA7-4540-9572-CA8F0D9A9F98}">
      <dgm:prSet/>
      <dgm:spPr/>
      <dgm:t>
        <a:bodyPr/>
        <a:lstStyle/>
        <a:p>
          <a:endParaRPr lang="en-IN"/>
        </a:p>
      </dgm:t>
    </dgm:pt>
    <dgm:pt modelId="{53480C1B-1D42-497C-A13E-3C59137AE308}">
      <dgm:prSet>
        <dgm:style>
          <a:lnRef idx="1">
            <a:schemeClr val="accent2"/>
          </a:lnRef>
          <a:fillRef idx="2">
            <a:schemeClr val="accent2"/>
          </a:fillRef>
          <a:effectRef idx="1">
            <a:schemeClr val="accent2"/>
          </a:effectRef>
          <a:fontRef idx="minor">
            <a:schemeClr val="dk1"/>
          </a:fontRef>
        </dgm:style>
      </dgm:prSet>
      <dgm:spPr/>
      <dgm:t>
        <a:bodyPr/>
        <a:lstStyle/>
        <a:p>
          <a:pPr rtl="0"/>
          <a:r>
            <a:rPr lang="en-US" dirty="0" smtClean="0"/>
            <a:t>Baclofen</a:t>
          </a:r>
          <a:endParaRPr lang="en-IN" dirty="0"/>
        </a:p>
      </dgm:t>
    </dgm:pt>
    <dgm:pt modelId="{E99BD3D5-8F58-412D-A4EF-3F6CC94B75D8}" type="parTrans" cxnId="{D87F5B38-C5B1-452D-84C0-A12B1AD13120}">
      <dgm:prSet/>
      <dgm:spPr/>
      <dgm:t>
        <a:bodyPr/>
        <a:lstStyle/>
        <a:p>
          <a:endParaRPr lang="en-IN"/>
        </a:p>
      </dgm:t>
    </dgm:pt>
    <dgm:pt modelId="{7DB3E87D-3BBE-40A2-9F21-AA81269CB718}" type="sibTrans" cxnId="{D87F5B38-C5B1-452D-84C0-A12B1AD13120}">
      <dgm:prSet/>
      <dgm:spPr/>
      <dgm:t>
        <a:bodyPr/>
        <a:lstStyle/>
        <a:p>
          <a:endParaRPr lang="en-IN"/>
        </a:p>
      </dgm:t>
    </dgm:pt>
    <dgm:pt modelId="{D7800CB9-59C9-4F1F-B6AC-1D88CB7FCF48}">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err="1" smtClean="0"/>
            <a:t>Ondansetron</a:t>
          </a:r>
          <a:endParaRPr lang="en-IN" dirty="0"/>
        </a:p>
      </dgm:t>
    </dgm:pt>
    <dgm:pt modelId="{673D1829-A4F9-4980-BF2A-0E568A861A8D}" type="parTrans" cxnId="{8DC707C8-3F19-4EE5-B14C-9C964CD52368}">
      <dgm:prSet/>
      <dgm:spPr/>
      <dgm:t>
        <a:bodyPr/>
        <a:lstStyle/>
        <a:p>
          <a:endParaRPr lang="en-IN"/>
        </a:p>
      </dgm:t>
    </dgm:pt>
    <dgm:pt modelId="{F9D605A1-DF71-484E-87F9-CB077C3174D2}" type="sibTrans" cxnId="{8DC707C8-3F19-4EE5-B14C-9C964CD52368}">
      <dgm:prSet/>
      <dgm:spPr/>
      <dgm:t>
        <a:bodyPr/>
        <a:lstStyle/>
        <a:p>
          <a:endParaRPr lang="en-IN"/>
        </a:p>
      </dgm:t>
    </dgm:pt>
    <dgm:pt modelId="{613C16DD-EC26-4B58-A710-61DCB58D3A55}">
      <dgm:prSet>
        <dgm:style>
          <a:lnRef idx="1">
            <a:schemeClr val="accent6"/>
          </a:lnRef>
          <a:fillRef idx="2">
            <a:schemeClr val="accent6"/>
          </a:fillRef>
          <a:effectRef idx="1">
            <a:schemeClr val="accent6"/>
          </a:effectRef>
          <a:fontRef idx="minor">
            <a:schemeClr val="dk1"/>
          </a:fontRef>
        </dgm:style>
      </dgm:prSet>
      <dgm:spPr/>
      <dgm:t>
        <a:bodyPr/>
        <a:lstStyle/>
        <a:p>
          <a:pPr rtl="0"/>
          <a:r>
            <a:rPr lang="en-US" dirty="0" err="1" smtClean="0"/>
            <a:t>Nalmefene</a:t>
          </a:r>
          <a:r>
            <a:rPr lang="en-US" dirty="0" smtClean="0"/>
            <a:t> </a:t>
          </a:r>
          <a:endParaRPr lang="en-IN" dirty="0"/>
        </a:p>
      </dgm:t>
    </dgm:pt>
    <dgm:pt modelId="{1B0D2A4F-6529-4769-830C-5E19DC96227D}" type="parTrans" cxnId="{58AC512F-CD66-49A8-A895-1BABDCCBF883}">
      <dgm:prSet/>
      <dgm:spPr/>
      <dgm:t>
        <a:bodyPr/>
        <a:lstStyle/>
        <a:p>
          <a:endParaRPr lang="en-IN"/>
        </a:p>
      </dgm:t>
    </dgm:pt>
    <dgm:pt modelId="{4979F027-83B8-47C7-91AF-4E06F9BA74C6}" type="sibTrans" cxnId="{58AC512F-CD66-49A8-A895-1BABDCCBF883}">
      <dgm:prSet/>
      <dgm:spPr/>
      <dgm:t>
        <a:bodyPr/>
        <a:lstStyle/>
        <a:p>
          <a:endParaRPr lang="en-IN"/>
        </a:p>
      </dgm:t>
    </dgm:pt>
    <dgm:pt modelId="{234FAABA-1777-4D7F-8F0B-DDAB0AB6E04E}" type="pres">
      <dgm:prSet presAssocID="{F0B8E91A-4C64-4F6C-8AEF-5DD314A06C63}" presName="hierChild1" presStyleCnt="0">
        <dgm:presLayoutVars>
          <dgm:orgChart val="1"/>
          <dgm:chPref val="1"/>
          <dgm:dir/>
          <dgm:animOne val="branch"/>
          <dgm:animLvl val="lvl"/>
          <dgm:resizeHandles/>
        </dgm:presLayoutVars>
      </dgm:prSet>
      <dgm:spPr/>
      <dgm:t>
        <a:bodyPr/>
        <a:lstStyle/>
        <a:p>
          <a:endParaRPr lang="en-IN"/>
        </a:p>
      </dgm:t>
    </dgm:pt>
    <dgm:pt modelId="{86045D16-573D-4DBA-AB15-88BA2EB28C04}" type="pres">
      <dgm:prSet presAssocID="{23DCD915-0958-4EB4-884F-9909988CCEAF}" presName="hierRoot1" presStyleCnt="0">
        <dgm:presLayoutVars>
          <dgm:hierBranch val="init"/>
        </dgm:presLayoutVars>
      </dgm:prSet>
      <dgm:spPr/>
    </dgm:pt>
    <dgm:pt modelId="{2E57F2A3-EA30-4A1E-9C43-5BD4C1C88FE9}" type="pres">
      <dgm:prSet presAssocID="{23DCD915-0958-4EB4-884F-9909988CCEAF}" presName="rootComposite1" presStyleCnt="0"/>
      <dgm:spPr/>
    </dgm:pt>
    <dgm:pt modelId="{7AC5DF9C-EEC8-4C92-877B-973A6AC5DF30}" type="pres">
      <dgm:prSet presAssocID="{23DCD915-0958-4EB4-884F-9909988CCEAF}" presName="rootText1" presStyleLbl="node0" presStyleIdx="0" presStyleCnt="4">
        <dgm:presLayoutVars>
          <dgm:chPref val="3"/>
        </dgm:presLayoutVars>
      </dgm:prSet>
      <dgm:spPr/>
      <dgm:t>
        <a:bodyPr/>
        <a:lstStyle/>
        <a:p>
          <a:endParaRPr lang="en-IN"/>
        </a:p>
      </dgm:t>
    </dgm:pt>
    <dgm:pt modelId="{27455545-47E7-45A8-8AE8-F4481C27DD45}" type="pres">
      <dgm:prSet presAssocID="{23DCD915-0958-4EB4-884F-9909988CCEAF}" presName="rootConnector1" presStyleLbl="node1" presStyleIdx="0" presStyleCnt="0"/>
      <dgm:spPr/>
      <dgm:t>
        <a:bodyPr/>
        <a:lstStyle/>
        <a:p>
          <a:endParaRPr lang="en-IN"/>
        </a:p>
      </dgm:t>
    </dgm:pt>
    <dgm:pt modelId="{5AFCD8AC-842D-4226-A9E7-7628122DAF19}" type="pres">
      <dgm:prSet presAssocID="{23DCD915-0958-4EB4-884F-9909988CCEAF}" presName="hierChild2" presStyleCnt="0"/>
      <dgm:spPr/>
    </dgm:pt>
    <dgm:pt modelId="{0287841F-00AF-45BB-9BEC-19765FF63EEF}" type="pres">
      <dgm:prSet presAssocID="{23DCD915-0958-4EB4-884F-9909988CCEAF}" presName="hierChild3" presStyleCnt="0"/>
      <dgm:spPr/>
    </dgm:pt>
    <dgm:pt modelId="{7EE9FC0B-B9E5-458E-A61B-F418BFA9C35E}" type="pres">
      <dgm:prSet presAssocID="{53480C1B-1D42-497C-A13E-3C59137AE308}" presName="hierRoot1" presStyleCnt="0">
        <dgm:presLayoutVars>
          <dgm:hierBranch val="init"/>
        </dgm:presLayoutVars>
      </dgm:prSet>
      <dgm:spPr/>
    </dgm:pt>
    <dgm:pt modelId="{B38D18DD-1A4D-4C4C-AF5C-B44DFC193F42}" type="pres">
      <dgm:prSet presAssocID="{53480C1B-1D42-497C-A13E-3C59137AE308}" presName="rootComposite1" presStyleCnt="0"/>
      <dgm:spPr/>
    </dgm:pt>
    <dgm:pt modelId="{68D0F512-ACBD-4DAB-ADF9-18661AC03ED1}" type="pres">
      <dgm:prSet presAssocID="{53480C1B-1D42-497C-A13E-3C59137AE308}" presName="rootText1" presStyleLbl="node0" presStyleIdx="1" presStyleCnt="4">
        <dgm:presLayoutVars>
          <dgm:chPref val="3"/>
        </dgm:presLayoutVars>
      </dgm:prSet>
      <dgm:spPr/>
      <dgm:t>
        <a:bodyPr/>
        <a:lstStyle/>
        <a:p>
          <a:endParaRPr lang="en-IN"/>
        </a:p>
      </dgm:t>
    </dgm:pt>
    <dgm:pt modelId="{254754EA-433F-4C0C-A414-8A37CFDE9FF0}" type="pres">
      <dgm:prSet presAssocID="{53480C1B-1D42-497C-A13E-3C59137AE308}" presName="rootConnector1" presStyleLbl="node1" presStyleIdx="0" presStyleCnt="0"/>
      <dgm:spPr/>
      <dgm:t>
        <a:bodyPr/>
        <a:lstStyle/>
        <a:p>
          <a:endParaRPr lang="en-IN"/>
        </a:p>
      </dgm:t>
    </dgm:pt>
    <dgm:pt modelId="{A97E1249-B88C-486F-BF39-5E8F99EF4EBB}" type="pres">
      <dgm:prSet presAssocID="{53480C1B-1D42-497C-A13E-3C59137AE308}" presName="hierChild2" presStyleCnt="0"/>
      <dgm:spPr/>
    </dgm:pt>
    <dgm:pt modelId="{1F8EF3B2-8159-4794-85E3-1F61A0993F74}" type="pres">
      <dgm:prSet presAssocID="{53480C1B-1D42-497C-A13E-3C59137AE308}" presName="hierChild3" presStyleCnt="0"/>
      <dgm:spPr/>
    </dgm:pt>
    <dgm:pt modelId="{E8B939C1-A23B-4573-AD50-EF7D8F29496F}" type="pres">
      <dgm:prSet presAssocID="{D7800CB9-59C9-4F1F-B6AC-1D88CB7FCF48}" presName="hierRoot1" presStyleCnt="0">
        <dgm:presLayoutVars>
          <dgm:hierBranch val="init"/>
        </dgm:presLayoutVars>
      </dgm:prSet>
      <dgm:spPr/>
    </dgm:pt>
    <dgm:pt modelId="{0474FBED-393F-4A21-9A82-15C30FB5BC40}" type="pres">
      <dgm:prSet presAssocID="{D7800CB9-59C9-4F1F-B6AC-1D88CB7FCF48}" presName="rootComposite1" presStyleCnt="0"/>
      <dgm:spPr/>
    </dgm:pt>
    <dgm:pt modelId="{A5859C88-FB43-4617-A4A6-35BCFFD440E6}" type="pres">
      <dgm:prSet presAssocID="{D7800CB9-59C9-4F1F-B6AC-1D88CB7FCF48}" presName="rootText1" presStyleLbl="node0" presStyleIdx="2" presStyleCnt="4">
        <dgm:presLayoutVars>
          <dgm:chPref val="3"/>
        </dgm:presLayoutVars>
      </dgm:prSet>
      <dgm:spPr/>
      <dgm:t>
        <a:bodyPr/>
        <a:lstStyle/>
        <a:p>
          <a:endParaRPr lang="en-IN"/>
        </a:p>
      </dgm:t>
    </dgm:pt>
    <dgm:pt modelId="{A0CDA385-DBC8-4408-BAAA-0271C894B278}" type="pres">
      <dgm:prSet presAssocID="{D7800CB9-59C9-4F1F-B6AC-1D88CB7FCF48}" presName="rootConnector1" presStyleLbl="node1" presStyleIdx="0" presStyleCnt="0"/>
      <dgm:spPr/>
      <dgm:t>
        <a:bodyPr/>
        <a:lstStyle/>
        <a:p>
          <a:endParaRPr lang="en-IN"/>
        </a:p>
      </dgm:t>
    </dgm:pt>
    <dgm:pt modelId="{7D074D27-C401-4FE0-A28B-C2A7C608BA58}" type="pres">
      <dgm:prSet presAssocID="{D7800CB9-59C9-4F1F-B6AC-1D88CB7FCF48}" presName="hierChild2" presStyleCnt="0"/>
      <dgm:spPr/>
    </dgm:pt>
    <dgm:pt modelId="{4BE5686D-CAEF-4F70-871F-E9CF0E11F7A6}" type="pres">
      <dgm:prSet presAssocID="{D7800CB9-59C9-4F1F-B6AC-1D88CB7FCF48}" presName="hierChild3" presStyleCnt="0"/>
      <dgm:spPr/>
    </dgm:pt>
    <dgm:pt modelId="{73578A71-92E6-4F50-85EB-525AA5E0FB61}" type="pres">
      <dgm:prSet presAssocID="{613C16DD-EC26-4B58-A710-61DCB58D3A55}" presName="hierRoot1" presStyleCnt="0">
        <dgm:presLayoutVars>
          <dgm:hierBranch val="init"/>
        </dgm:presLayoutVars>
      </dgm:prSet>
      <dgm:spPr/>
    </dgm:pt>
    <dgm:pt modelId="{825D82DB-8D3C-4ED0-9EBC-2BD9501E43A3}" type="pres">
      <dgm:prSet presAssocID="{613C16DD-EC26-4B58-A710-61DCB58D3A55}" presName="rootComposite1" presStyleCnt="0"/>
      <dgm:spPr/>
    </dgm:pt>
    <dgm:pt modelId="{B03EDBF0-9E60-4DFD-A766-77FE5E0BD5A6}" type="pres">
      <dgm:prSet presAssocID="{613C16DD-EC26-4B58-A710-61DCB58D3A55}" presName="rootText1" presStyleLbl="node0" presStyleIdx="3" presStyleCnt="4">
        <dgm:presLayoutVars>
          <dgm:chPref val="3"/>
        </dgm:presLayoutVars>
      </dgm:prSet>
      <dgm:spPr/>
      <dgm:t>
        <a:bodyPr/>
        <a:lstStyle/>
        <a:p>
          <a:endParaRPr lang="en-IN"/>
        </a:p>
      </dgm:t>
    </dgm:pt>
    <dgm:pt modelId="{9F80363C-B29C-4731-A7E1-F3CE0EBD630D}" type="pres">
      <dgm:prSet presAssocID="{613C16DD-EC26-4B58-A710-61DCB58D3A55}" presName="rootConnector1" presStyleLbl="node1" presStyleIdx="0" presStyleCnt="0"/>
      <dgm:spPr/>
      <dgm:t>
        <a:bodyPr/>
        <a:lstStyle/>
        <a:p>
          <a:endParaRPr lang="en-IN"/>
        </a:p>
      </dgm:t>
    </dgm:pt>
    <dgm:pt modelId="{9BB0BE90-453F-4F85-B508-93FB207B6645}" type="pres">
      <dgm:prSet presAssocID="{613C16DD-EC26-4B58-A710-61DCB58D3A55}" presName="hierChild2" presStyleCnt="0"/>
      <dgm:spPr/>
    </dgm:pt>
    <dgm:pt modelId="{942D3C89-0D44-4319-BBAD-E5F16F6DF01C}" type="pres">
      <dgm:prSet presAssocID="{613C16DD-EC26-4B58-A710-61DCB58D3A55}" presName="hierChild3" presStyleCnt="0"/>
      <dgm:spPr/>
    </dgm:pt>
  </dgm:ptLst>
  <dgm:cxnLst>
    <dgm:cxn modelId="{6205AE50-A267-43AE-836D-64E79986D8CB}" type="presOf" srcId="{613C16DD-EC26-4B58-A710-61DCB58D3A55}" destId="{B03EDBF0-9E60-4DFD-A766-77FE5E0BD5A6}" srcOrd="0" destOrd="0" presId="urn:microsoft.com/office/officeart/2005/8/layout/orgChart1"/>
    <dgm:cxn modelId="{75A35117-867E-4D5A-A44F-1F11A6C19BE8}" type="presOf" srcId="{53480C1B-1D42-497C-A13E-3C59137AE308}" destId="{254754EA-433F-4C0C-A414-8A37CFDE9FF0}" srcOrd="1" destOrd="0" presId="urn:microsoft.com/office/officeart/2005/8/layout/orgChart1"/>
    <dgm:cxn modelId="{C984382F-6ADA-4F3B-9218-392CE8FD9C19}" type="presOf" srcId="{23DCD915-0958-4EB4-884F-9909988CCEAF}" destId="{27455545-47E7-45A8-8AE8-F4481C27DD45}" srcOrd="1" destOrd="0" presId="urn:microsoft.com/office/officeart/2005/8/layout/orgChart1"/>
    <dgm:cxn modelId="{BE82974E-EF6D-49DC-AA82-18FDE3AB5EBA}" type="presOf" srcId="{D7800CB9-59C9-4F1F-B6AC-1D88CB7FCF48}" destId="{A5859C88-FB43-4617-A4A6-35BCFFD440E6}" srcOrd="0" destOrd="0" presId="urn:microsoft.com/office/officeart/2005/8/layout/orgChart1"/>
    <dgm:cxn modelId="{B4D384F0-C8D0-4A10-A2DE-7D4DFCC17C49}" type="presOf" srcId="{F0B8E91A-4C64-4F6C-8AEF-5DD314A06C63}" destId="{234FAABA-1777-4D7F-8F0B-DDAB0AB6E04E}" srcOrd="0" destOrd="0" presId="urn:microsoft.com/office/officeart/2005/8/layout/orgChart1"/>
    <dgm:cxn modelId="{8DC707C8-3F19-4EE5-B14C-9C964CD52368}" srcId="{F0B8E91A-4C64-4F6C-8AEF-5DD314A06C63}" destId="{D7800CB9-59C9-4F1F-B6AC-1D88CB7FCF48}" srcOrd="2" destOrd="0" parTransId="{673D1829-A4F9-4980-BF2A-0E568A861A8D}" sibTransId="{F9D605A1-DF71-484E-87F9-CB077C3174D2}"/>
    <dgm:cxn modelId="{D87F5B38-C5B1-452D-84C0-A12B1AD13120}" srcId="{F0B8E91A-4C64-4F6C-8AEF-5DD314A06C63}" destId="{53480C1B-1D42-497C-A13E-3C59137AE308}" srcOrd="1" destOrd="0" parTransId="{E99BD3D5-8F58-412D-A4EF-3F6CC94B75D8}" sibTransId="{7DB3E87D-3BBE-40A2-9F21-AA81269CB718}"/>
    <dgm:cxn modelId="{45D38A90-0296-4818-AF59-AD59F37A07A6}" type="presOf" srcId="{53480C1B-1D42-497C-A13E-3C59137AE308}" destId="{68D0F512-ACBD-4DAB-ADF9-18661AC03ED1}" srcOrd="0" destOrd="0" presId="urn:microsoft.com/office/officeart/2005/8/layout/orgChart1"/>
    <dgm:cxn modelId="{DB48885E-95E7-4FDC-8664-8BE259CDB441}" type="presOf" srcId="{D7800CB9-59C9-4F1F-B6AC-1D88CB7FCF48}" destId="{A0CDA385-DBC8-4408-BAAA-0271C894B278}" srcOrd="1" destOrd="0" presId="urn:microsoft.com/office/officeart/2005/8/layout/orgChart1"/>
    <dgm:cxn modelId="{06C70A29-7AA7-4540-9572-CA8F0D9A9F98}" srcId="{F0B8E91A-4C64-4F6C-8AEF-5DD314A06C63}" destId="{23DCD915-0958-4EB4-884F-9909988CCEAF}" srcOrd="0" destOrd="0" parTransId="{DE44CF52-6751-47E1-AF99-8F5DAE1CBBB4}" sibTransId="{6CAD5964-7D14-49E8-B6E4-210D0C6E141B}"/>
    <dgm:cxn modelId="{CFB49C53-9408-428C-A250-B7BFFC2B0BC2}" type="presOf" srcId="{613C16DD-EC26-4B58-A710-61DCB58D3A55}" destId="{9F80363C-B29C-4731-A7E1-F3CE0EBD630D}" srcOrd="1" destOrd="0" presId="urn:microsoft.com/office/officeart/2005/8/layout/orgChart1"/>
    <dgm:cxn modelId="{58AC512F-CD66-49A8-A895-1BABDCCBF883}" srcId="{F0B8E91A-4C64-4F6C-8AEF-5DD314A06C63}" destId="{613C16DD-EC26-4B58-A710-61DCB58D3A55}" srcOrd="3" destOrd="0" parTransId="{1B0D2A4F-6529-4769-830C-5E19DC96227D}" sibTransId="{4979F027-83B8-47C7-91AF-4E06F9BA74C6}"/>
    <dgm:cxn modelId="{0A33B00C-3F77-4670-92CA-A783727E9FF8}" type="presOf" srcId="{23DCD915-0958-4EB4-884F-9909988CCEAF}" destId="{7AC5DF9C-EEC8-4C92-877B-973A6AC5DF30}" srcOrd="0" destOrd="0" presId="urn:microsoft.com/office/officeart/2005/8/layout/orgChart1"/>
    <dgm:cxn modelId="{A76A85DC-3E0A-4176-B054-379665C0BD7A}" type="presParOf" srcId="{234FAABA-1777-4D7F-8F0B-DDAB0AB6E04E}" destId="{86045D16-573D-4DBA-AB15-88BA2EB28C04}" srcOrd="0" destOrd="0" presId="urn:microsoft.com/office/officeart/2005/8/layout/orgChart1"/>
    <dgm:cxn modelId="{32E25388-9B67-4AB6-B6FB-5F96BB5CB37A}" type="presParOf" srcId="{86045D16-573D-4DBA-AB15-88BA2EB28C04}" destId="{2E57F2A3-EA30-4A1E-9C43-5BD4C1C88FE9}" srcOrd="0" destOrd="0" presId="urn:microsoft.com/office/officeart/2005/8/layout/orgChart1"/>
    <dgm:cxn modelId="{89F15E2C-8173-4D07-BE92-B703E46A4BC6}" type="presParOf" srcId="{2E57F2A3-EA30-4A1E-9C43-5BD4C1C88FE9}" destId="{7AC5DF9C-EEC8-4C92-877B-973A6AC5DF30}" srcOrd="0" destOrd="0" presId="urn:microsoft.com/office/officeart/2005/8/layout/orgChart1"/>
    <dgm:cxn modelId="{30619D51-180D-4F28-9053-CBDDB9BB559D}" type="presParOf" srcId="{2E57F2A3-EA30-4A1E-9C43-5BD4C1C88FE9}" destId="{27455545-47E7-45A8-8AE8-F4481C27DD45}" srcOrd="1" destOrd="0" presId="urn:microsoft.com/office/officeart/2005/8/layout/orgChart1"/>
    <dgm:cxn modelId="{D83D9BE7-59D6-488E-85D3-94B59B26F9E7}" type="presParOf" srcId="{86045D16-573D-4DBA-AB15-88BA2EB28C04}" destId="{5AFCD8AC-842D-4226-A9E7-7628122DAF19}" srcOrd="1" destOrd="0" presId="urn:microsoft.com/office/officeart/2005/8/layout/orgChart1"/>
    <dgm:cxn modelId="{FB5B18FE-A64D-4A8E-A5E4-38D5B5DA739E}" type="presParOf" srcId="{86045D16-573D-4DBA-AB15-88BA2EB28C04}" destId="{0287841F-00AF-45BB-9BEC-19765FF63EEF}" srcOrd="2" destOrd="0" presId="urn:microsoft.com/office/officeart/2005/8/layout/orgChart1"/>
    <dgm:cxn modelId="{B038EF8A-7CCA-4108-9938-1FA13C1B53B6}" type="presParOf" srcId="{234FAABA-1777-4D7F-8F0B-DDAB0AB6E04E}" destId="{7EE9FC0B-B9E5-458E-A61B-F418BFA9C35E}" srcOrd="1" destOrd="0" presId="urn:microsoft.com/office/officeart/2005/8/layout/orgChart1"/>
    <dgm:cxn modelId="{CDDBF6A1-3145-4471-97A6-119BE273DF2A}" type="presParOf" srcId="{7EE9FC0B-B9E5-458E-A61B-F418BFA9C35E}" destId="{B38D18DD-1A4D-4C4C-AF5C-B44DFC193F42}" srcOrd="0" destOrd="0" presId="urn:microsoft.com/office/officeart/2005/8/layout/orgChart1"/>
    <dgm:cxn modelId="{0029E000-0302-4B0B-9057-0F6E92EF9364}" type="presParOf" srcId="{B38D18DD-1A4D-4C4C-AF5C-B44DFC193F42}" destId="{68D0F512-ACBD-4DAB-ADF9-18661AC03ED1}" srcOrd="0" destOrd="0" presId="urn:microsoft.com/office/officeart/2005/8/layout/orgChart1"/>
    <dgm:cxn modelId="{D75043E2-D7A0-4984-A730-2CA44CE54EFC}" type="presParOf" srcId="{B38D18DD-1A4D-4C4C-AF5C-B44DFC193F42}" destId="{254754EA-433F-4C0C-A414-8A37CFDE9FF0}" srcOrd="1" destOrd="0" presId="urn:microsoft.com/office/officeart/2005/8/layout/orgChart1"/>
    <dgm:cxn modelId="{94F35771-9D34-4A95-8163-9D64AABED400}" type="presParOf" srcId="{7EE9FC0B-B9E5-458E-A61B-F418BFA9C35E}" destId="{A97E1249-B88C-486F-BF39-5E8F99EF4EBB}" srcOrd="1" destOrd="0" presId="urn:microsoft.com/office/officeart/2005/8/layout/orgChart1"/>
    <dgm:cxn modelId="{BB36E7E1-CB91-4B3B-9974-61E89F9C9704}" type="presParOf" srcId="{7EE9FC0B-B9E5-458E-A61B-F418BFA9C35E}" destId="{1F8EF3B2-8159-4794-85E3-1F61A0993F74}" srcOrd="2" destOrd="0" presId="urn:microsoft.com/office/officeart/2005/8/layout/orgChart1"/>
    <dgm:cxn modelId="{7DF7062F-7C7F-4197-8624-BA2440542587}" type="presParOf" srcId="{234FAABA-1777-4D7F-8F0B-DDAB0AB6E04E}" destId="{E8B939C1-A23B-4573-AD50-EF7D8F29496F}" srcOrd="2" destOrd="0" presId="urn:microsoft.com/office/officeart/2005/8/layout/orgChart1"/>
    <dgm:cxn modelId="{A06A608E-4CDD-411B-A5B8-AF2FE04274FE}" type="presParOf" srcId="{E8B939C1-A23B-4573-AD50-EF7D8F29496F}" destId="{0474FBED-393F-4A21-9A82-15C30FB5BC40}" srcOrd="0" destOrd="0" presId="urn:microsoft.com/office/officeart/2005/8/layout/orgChart1"/>
    <dgm:cxn modelId="{3A42F5F5-E65A-4635-A1D1-4AB52826981D}" type="presParOf" srcId="{0474FBED-393F-4A21-9A82-15C30FB5BC40}" destId="{A5859C88-FB43-4617-A4A6-35BCFFD440E6}" srcOrd="0" destOrd="0" presId="urn:microsoft.com/office/officeart/2005/8/layout/orgChart1"/>
    <dgm:cxn modelId="{B90C1973-FBB2-4B70-93D6-E2BF5A15DEDE}" type="presParOf" srcId="{0474FBED-393F-4A21-9A82-15C30FB5BC40}" destId="{A0CDA385-DBC8-4408-BAAA-0271C894B278}" srcOrd="1" destOrd="0" presId="urn:microsoft.com/office/officeart/2005/8/layout/orgChart1"/>
    <dgm:cxn modelId="{C5622C51-9BF7-4133-BEAF-8F2113A306FB}" type="presParOf" srcId="{E8B939C1-A23B-4573-AD50-EF7D8F29496F}" destId="{7D074D27-C401-4FE0-A28B-C2A7C608BA58}" srcOrd="1" destOrd="0" presId="urn:microsoft.com/office/officeart/2005/8/layout/orgChart1"/>
    <dgm:cxn modelId="{3FC9BE0B-FC4F-4930-8A1E-D37E0FDE95CB}" type="presParOf" srcId="{E8B939C1-A23B-4573-AD50-EF7D8F29496F}" destId="{4BE5686D-CAEF-4F70-871F-E9CF0E11F7A6}" srcOrd="2" destOrd="0" presId="urn:microsoft.com/office/officeart/2005/8/layout/orgChart1"/>
    <dgm:cxn modelId="{B5CB4841-1317-4042-AF6C-E3787FA27C4A}" type="presParOf" srcId="{234FAABA-1777-4D7F-8F0B-DDAB0AB6E04E}" destId="{73578A71-92E6-4F50-85EB-525AA5E0FB61}" srcOrd="3" destOrd="0" presId="urn:microsoft.com/office/officeart/2005/8/layout/orgChart1"/>
    <dgm:cxn modelId="{8B5A2195-7B73-40C5-9373-FE509F7B1716}" type="presParOf" srcId="{73578A71-92E6-4F50-85EB-525AA5E0FB61}" destId="{825D82DB-8D3C-4ED0-9EBC-2BD9501E43A3}" srcOrd="0" destOrd="0" presId="urn:microsoft.com/office/officeart/2005/8/layout/orgChart1"/>
    <dgm:cxn modelId="{D94E16E9-6140-4EFC-90EB-1D4D10E6DEF9}" type="presParOf" srcId="{825D82DB-8D3C-4ED0-9EBC-2BD9501E43A3}" destId="{B03EDBF0-9E60-4DFD-A766-77FE5E0BD5A6}" srcOrd="0" destOrd="0" presId="urn:microsoft.com/office/officeart/2005/8/layout/orgChart1"/>
    <dgm:cxn modelId="{C4960B50-B594-4D0B-8480-D31CCC5F1E21}" type="presParOf" srcId="{825D82DB-8D3C-4ED0-9EBC-2BD9501E43A3}" destId="{9F80363C-B29C-4731-A7E1-F3CE0EBD630D}" srcOrd="1" destOrd="0" presId="urn:microsoft.com/office/officeart/2005/8/layout/orgChart1"/>
    <dgm:cxn modelId="{80C06E9B-40D6-4B34-A9C9-D21C1BC2B9A4}" type="presParOf" srcId="{73578A71-92E6-4F50-85EB-525AA5E0FB61}" destId="{9BB0BE90-453F-4F85-B508-93FB207B6645}" srcOrd="1" destOrd="0" presId="urn:microsoft.com/office/officeart/2005/8/layout/orgChart1"/>
    <dgm:cxn modelId="{C676EF0B-A1A4-4AD6-8DB5-C3950E47BEAE}" type="presParOf" srcId="{73578A71-92E6-4F50-85EB-525AA5E0FB61}" destId="{942D3C89-0D44-4319-BBAD-E5F16F6DF01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1/30/2020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1/30/2020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p:cNvSpPr>
          <p:nvPr>
            <p:ph type="body" idx="1"/>
          </p:nvPr>
        </p:nvSpPr>
        <p:spPr bwMode="auto">
          <a:xfrm>
            <a:off x="974725" y="4560888"/>
            <a:ext cx="536575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598" tIns="47799" rIns="95598" bIns="47799" numCol="1" anchor="t" anchorCtr="0" compatLnSpc="1">
            <a:prstTxWarp prst="textNoShape">
              <a:avLst/>
            </a:prstTxWarp>
          </a:bodyPr>
          <a:lstStyle/>
          <a:p>
            <a:r>
              <a:rPr lang="en-US" altLang="en-US" smtClean="0"/>
              <a:t>Conduct mind mapping: Why do people take drugs? While noting the responses be careful to group responses into feeling good (i.e. positive) types and feeling better (i.e. negative types), as depicted on the slide. </a:t>
            </a:r>
          </a:p>
          <a:p>
            <a:r>
              <a:rPr lang="en-US" altLang="en-US" smtClean="0"/>
              <a:t>However does everyone who takes drugs turns into an addict? </a:t>
            </a:r>
          </a:p>
        </p:txBody>
      </p:sp>
    </p:spTree>
    <p:extLst>
      <p:ext uri="{BB962C8B-B14F-4D97-AF65-F5344CB8AC3E}">
        <p14:creationId xmlns:p14="http://schemas.microsoft.com/office/powerpoint/2010/main" val="4103131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3AAF0DE-43A6-427E-B1F7-38A0E98307F0}" type="slidenum">
              <a:rPr lang="en-US" altLang="en-US">
                <a:solidFill>
                  <a:prstClr val="black"/>
                </a:solidFill>
              </a:rPr>
              <a:pPr eaLnBrk="1" hangingPunct="1"/>
              <a:t>17</a:t>
            </a:fld>
            <a:endParaRPr lang="en-US" altLang="en-US">
              <a:solidFill>
                <a:prstClr val="black"/>
              </a:solidFill>
            </a:endParaRPr>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Similar to drug initiation, a number of factors both internal and external govern the progression of substance use from occasional use to regular and then dependent use. Any individual who experiments with a particular substance does not always become a regular or dependent user of the same. Many individuals may not use the substance again while some may only use it occasionally or in  moderation. </a:t>
            </a:r>
          </a:p>
        </p:txBody>
      </p:sp>
    </p:spTree>
    <p:extLst>
      <p:ext uri="{BB962C8B-B14F-4D97-AF65-F5344CB8AC3E}">
        <p14:creationId xmlns:p14="http://schemas.microsoft.com/office/powerpoint/2010/main" val="1770984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baseline="0" dirty="0" smtClean="0"/>
          </a:p>
          <a:p>
            <a:endParaRPr lang="en-IN" dirty="0"/>
          </a:p>
        </p:txBody>
      </p:sp>
      <p:sp>
        <p:nvSpPr>
          <p:cNvPr id="4" name="Slide Number Placeholder 3"/>
          <p:cNvSpPr>
            <a:spLocks noGrp="1"/>
          </p:cNvSpPr>
          <p:nvPr>
            <p:ph type="sldNum" sz="quarter" idx="10"/>
          </p:nvPr>
        </p:nvSpPr>
        <p:spPr/>
        <p:txBody>
          <a:bodyPr/>
          <a:lstStyle/>
          <a:p>
            <a:fld id="{CEE151F9-C478-4661-8D9B-E4EDE86FEE60}" type="slidenum">
              <a:rPr lang="en-IN" smtClean="0"/>
              <a:pPr/>
              <a:t>18</a:t>
            </a:fld>
            <a:endParaRPr lang="en-IN" dirty="0"/>
          </a:p>
        </p:txBody>
      </p:sp>
    </p:spTree>
    <p:extLst>
      <p:ext uri="{BB962C8B-B14F-4D97-AF65-F5344CB8AC3E}">
        <p14:creationId xmlns:p14="http://schemas.microsoft.com/office/powerpoint/2010/main" val="1302728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smtClean="0"/>
          </a:p>
          <a:p>
            <a:r>
              <a:rPr lang="en-IN" dirty="0" smtClean="0"/>
              <a:t>Dsm-iv emphasises</a:t>
            </a:r>
            <a:r>
              <a:rPr lang="en-IN" baseline="0" dirty="0" smtClean="0"/>
              <a:t> more on negative social consequences of subs abuse; while icd-10 on physical and psychological consequences.</a:t>
            </a:r>
          </a:p>
          <a:p>
            <a:r>
              <a:rPr lang="en-IN" baseline="0" dirty="0" smtClean="0"/>
              <a:t>Term misuse also carries the same meaning.</a:t>
            </a:r>
          </a:p>
        </p:txBody>
      </p:sp>
      <p:sp>
        <p:nvSpPr>
          <p:cNvPr id="4" name="Slide Number Placeholder 3"/>
          <p:cNvSpPr>
            <a:spLocks noGrp="1"/>
          </p:cNvSpPr>
          <p:nvPr>
            <p:ph type="sldNum" sz="quarter" idx="10"/>
          </p:nvPr>
        </p:nvSpPr>
        <p:spPr/>
        <p:txBody>
          <a:bodyPr/>
          <a:lstStyle/>
          <a:p>
            <a:fld id="{CEE151F9-C478-4661-8D9B-E4EDE86FEE60}" type="slidenum">
              <a:rPr lang="en-IN" smtClean="0"/>
              <a:pPr/>
              <a:t>20</a:t>
            </a:fld>
            <a:endParaRPr lang="en-IN" dirty="0"/>
          </a:p>
        </p:txBody>
      </p:sp>
    </p:spTree>
    <p:extLst>
      <p:ext uri="{BB962C8B-B14F-4D97-AF65-F5344CB8AC3E}">
        <p14:creationId xmlns:p14="http://schemas.microsoft.com/office/powerpoint/2010/main" val="1272725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CEE151F9-C478-4661-8D9B-E4EDE86FEE60}" type="slidenum">
              <a:rPr lang="en-IN" smtClean="0"/>
              <a:pPr/>
              <a:t>21</a:t>
            </a:fld>
            <a:endParaRPr lang="en-IN" dirty="0"/>
          </a:p>
        </p:txBody>
      </p:sp>
    </p:spTree>
    <p:extLst>
      <p:ext uri="{BB962C8B-B14F-4D97-AF65-F5344CB8AC3E}">
        <p14:creationId xmlns:p14="http://schemas.microsoft.com/office/powerpoint/2010/main" val="3975642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CEE151F9-C478-4661-8D9B-E4EDE86FEE60}" type="slidenum">
              <a:rPr lang="en-IN" smtClean="0"/>
              <a:pPr/>
              <a:t>22</a:t>
            </a:fld>
            <a:endParaRPr lang="en-IN" dirty="0"/>
          </a:p>
        </p:txBody>
      </p:sp>
    </p:spTree>
    <p:extLst>
      <p:ext uri="{BB962C8B-B14F-4D97-AF65-F5344CB8AC3E}">
        <p14:creationId xmlns:p14="http://schemas.microsoft.com/office/powerpoint/2010/main" val="1884398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b="1" dirty="0"/>
          </a:p>
        </p:txBody>
      </p:sp>
      <p:sp>
        <p:nvSpPr>
          <p:cNvPr id="4" name="Slide Number Placeholder 3"/>
          <p:cNvSpPr>
            <a:spLocks noGrp="1"/>
          </p:cNvSpPr>
          <p:nvPr>
            <p:ph type="sldNum" sz="quarter" idx="10"/>
          </p:nvPr>
        </p:nvSpPr>
        <p:spPr/>
        <p:txBody>
          <a:bodyPr/>
          <a:lstStyle/>
          <a:p>
            <a:fld id="{CEE151F9-C478-4661-8D9B-E4EDE86FEE60}" type="slidenum">
              <a:rPr lang="en-IN" smtClean="0"/>
              <a:pPr/>
              <a:t>23</a:t>
            </a:fld>
            <a:endParaRPr lang="en-IN" dirty="0"/>
          </a:p>
        </p:txBody>
      </p:sp>
    </p:spTree>
    <p:extLst>
      <p:ext uri="{BB962C8B-B14F-4D97-AF65-F5344CB8AC3E}">
        <p14:creationId xmlns:p14="http://schemas.microsoft.com/office/powerpoint/2010/main" val="811583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 typeface="Wingdings" pitchFamily="2" charset="2"/>
              <a:buChar char="§"/>
            </a:pPr>
            <a:r>
              <a:rPr lang="en-US" sz="1200" dirty="0" smtClean="0"/>
              <a:t>Alcohol enhances the effect of GABA on GABA-A neuroreceptors, resulting in decreased overall brain excitability. Chronic exposure to alcohol results in a compensatory decrease of GABA-A neuroreceptor response to GABA, evidenced by increasing tolerance of the effects of alcohol. </a:t>
            </a:r>
          </a:p>
          <a:p>
            <a:pPr eaLnBrk="1" hangingPunct="1">
              <a:buFont typeface="Wingdings" pitchFamily="2" charset="2"/>
              <a:buChar char="§"/>
            </a:pPr>
            <a:r>
              <a:rPr lang="en-US" sz="1200" dirty="0" smtClean="0"/>
              <a:t>Alcohol inhibits NMDA neuroreceptors, and chronic alcohol exposure results in up-regulation of these receptors. </a:t>
            </a:r>
          </a:p>
          <a:p>
            <a:pPr eaLnBrk="1" hangingPunct="1">
              <a:buFont typeface="Wingdings" pitchFamily="2" charset="2"/>
              <a:buChar char="§"/>
            </a:pPr>
            <a:r>
              <a:rPr lang="en-US" sz="1200" dirty="0" smtClean="0"/>
              <a:t>Abrupt cessation of alcohol exposure results in brain hyperexcitability, because receptors previously inhibited by alcohol are no longer inhibited. </a:t>
            </a:r>
          </a:p>
          <a:p>
            <a:pPr eaLnBrk="1" hangingPunct="1">
              <a:buFont typeface="Wingdings" pitchFamily="2" charset="2"/>
              <a:buChar char="§"/>
            </a:pPr>
            <a:r>
              <a:rPr lang="en-US" sz="1200" dirty="0" smtClean="0">
                <a:solidFill>
                  <a:srgbClr val="990000"/>
                </a:solidFill>
              </a:rPr>
              <a:t>An important concept in both alcohol craving and alcohol withdrawal is the "kindling" phenomenon; the term refers to long-term changes that occur in neurons after repeated detoxifications. </a:t>
            </a:r>
          </a:p>
          <a:p>
            <a:pPr eaLnBrk="1" hangingPunct="1">
              <a:buFont typeface="Wingdings" pitchFamily="2" charset="2"/>
              <a:buChar char="§"/>
            </a:pPr>
            <a:r>
              <a:rPr lang="en-US" sz="1200" dirty="0" smtClean="0">
                <a:solidFill>
                  <a:srgbClr val="990000"/>
                </a:solidFill>
              </a:rPr>
              <a:t>Recurrent detoxifications are postulated to increase obsessive thoughts or alcohol craving</a:t>
            </a:r>
            <a:endParaRPr lang="en-IN" dirty="0"/>
          </a:p>
        </p:txBody>
      </p:sp>
      <p:sp>
        <p:nvSpPr>
          <p:cNvPr id="4" name="Slide Number Placeholder 3"/>
          <p:cNvSpPr>
            <a:spLocks noGrp="1"/>
          </p:cNvSpPr>
          <p:nvPr>
            <p:ph type="sldNum" sz="quarter" idx="10"/>
          </p:nvPr>
        </p:nvSpPr>
        <p:spPr/>
        <p:txBody>
          <a:bodyPr/>
          <a:lstStyle/>
          <a:p>
            <a:fld id="{CEE151F9-C478-4661-8D9B-E4EDE86FEE60}" type="slidenum">
              <a:rPr lang="en-IN" smtClean="0"/>
              <a:pPr/>
              <a:t>25</a:t>
            </a:fld>
            <a:endParaRPr lang="en-IN" dirty="0"/>
          </a:p>
        </p:txBody>
      </p:sp>
    </p:spTree>
    <p:extLst>
      <p:ext uri="{BB962C8B-B14F-4D97-AF65-F5344CB8AC3E}">
        <p14:creationId xmlns:p14="http://schemas.microsoft.com/office/powerpoint/2010/main" val="736899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hangingPunct="1">
              <a:buFont typeface="Wingdings" pitchFamily="2" charset="2"/>
              <a:buChar char="§"/>
            </a:pPr>
            <a:r>
              <a:rPr lang="en-IN" b="1" dirty="0" smtClean="0"/>
              <a:t>KINDLING</a:t>
            </a:r>
            <a:r>
              <a:rPr lang="en-US" sz="1200" dirty="0" smtClean="0">
                <a:solidFill>
                  <a:srgbClr val="990000"/>
                </a:solidFill>
              </a:rPr>
              <a:t>An important concept in both alcohol craving and alcohol withdrawal is the "kindling" phenomenon; the term refers to long-term changes that occur in neurons after repeated detoxifications. </a:t>
            </a:r>
          </a:p>
          <a:p>
            <a:pPr eaLnBrk="1" hangingPunct="1">
              <a:buFont typeface="Wingdings" pitchFamily="2" charset="2"/>
              <a:buChar char="§"/>
            </a:pPr>
            <a:r>
              <a:rPr lang="en-US" sz="1200" dirty="0" smtClean="0">
                <a:solidFill>
                  <a:srgbClr val="990000"/>
                </a:solidFill>
              </a:rPr>
              <a:t>Recurrent detoxifications are postulated to increase obsessive thoughts or alcohol craving</a:t>
            </a:r>
            <a:endParaRPr lang="en-IN" dirty="0" smtClean="0"/>
          </a:p>
          <a:p>
            <a:endParaRPr lang="en-IN" b="1" dirty="0" smtClean="0"/>
          </a:p>
          <a:p>
            <a:r>
              <a:rPr lang="en-IN" dirty="0" smtClean="0"/>
              <a:t>In many alcoholics, the severity of withdrawal symptoms increases after repeated withdrawal</a:t>
            </a:r>
          </a:p>
          <a:p>
            <a:r>
              <a:rPr lang="en-IN" dirty="0" smtClean="0"/>
              <a:t>epi sodes .  Thi s  exacerbat ion may be at t r ibutable  to a kindl ing proces s .  Kindl ing  i s  a</a:t>
            </a:r>
          </a:p>
          <a:p>
            <a:r>
              <a:rPr lang="en-IN" dirty="0" smtClean="0"/>
              <a:t>phenomenon in which a weak electrical or chemical stimulus, which initially causes no overt</a:t>
            </a:r>
          </a:p>
          <a:p>
            <a:r>
              <a:rPr lang="en-IN" dirty="0" smtClean="0"/>
              <a:t>behavioral responses, results in the appearance of behavioral effects, such as seizures, when</a:t>
            </a:r>
          </a:p>
          <a:p>
            <a:r>
              <a:rPr lang="en-IN" dirty="0" smtClean="0"/>
              <a:t>it is administered repeatedly. Both clinical and experimental evidence support the existence</a:t>
            </a:r>
          </a:p>
          <a:p>
            <a:r>
              <a:rPr lang="en-IN" dirty="0" smtClean="0"/>
              <a:t>of a kindling mechanism during alcohol withdrawal. Withdrawal symptoms, such as seizures,</a:t>
            </a:r>
          </a:p>
          <a:p>
            <a:r>
              <a:rPr lang="en-IN" dirty="0" smtClean="0"/>
              <a:t>result from neurochemical imbalances in the brain of alcoholics who suddenly reduce or</a:t>
            </a:r>
          </a:p>
          <a:p>
            <a:r>
              <a:rPr lang="en-IN" dirty="0" smtClean="0"/>
              <a:t>cease alcohol consumption. These imbalances may be exacerbated after repeated withdrawal</a:t>
            </a:r>
          </a:p>
          <a:p>
            <a:r>
              <a:rPr lang="en-IN" dirty="0" smtClean="0"/>
              <a:t>experiences. The existence of kindling during withdrawal suggests that even patients</a:t>
            </a:r>
          </a:p>
          <a:p>
            <a:r>
              <a:rPr lang="en-IN" dirty="0" smtClean="0"/>
              <a:t>experiencing mild withdrawal should be treated aggressively to prevent the increase in</a:t>
            </a:r>
          </a:p>
          <a:p>
            <a:r>
              <a:rPr lang="en-IN" dirty="0" smtClean="0"/>
              <a:t>severity of subsequent withdrawal episodes. Kindling also may contribute to a patient’s</a:t>
            </a:r>
          </a:p>
          <a:p>
            <a:r>
              <a:rPr lang="en-IN" dirty="0" smtClean="0"/>
              <a:t>relapse risk and to alcohol-related brain damage and cognitive impairment</a:t>
            </a:r>
          </a:p>
          <a:p>
            <a:endParaRPr lang="en-IN" dirty="0"/>
          </a:p>
        </p:txBody>
      </p:sp>
      <p:sp>
        <p:nvSpPr>
          <p:cNvPr id="4" name="Slide Number Placeholder 3"/>
          <p:cNvSpPr>
            <a:spLocks noGrp="1"/>
          </p:cNvSpPr>
          <p:nvPr>
            <p:ph type="sldNum" sz="quarter" idx="10"/>
          </p:nvPr>
        </p:nvSpPr>
        <p:spPr/>
        <p:txBody>
          <a:bodyPr/>
          <a:lstStyle/>
          <a:p>
            <a:fld id="{CEE151F9-C478-4661-8D9B-E4EDE86FEE60}" type="slidenum">
              <a:rPr lang="en-IN" smtClean="0"/>
              <a:pPr/>
              <a:t>26</a:t>
            </a:fld>
            <a:endParaRPr lang="en-IN" dirty="0"/>
          </a:p>
        </p:txBody>
      </p:sp>
    </p:spTree>
    <p:extLst>
      <p:ext uri="{BB962C8B-B14F-4D97-AF65-F5344CB8AC3E}">
        <p14:creationId xmlns:p14="http://schemas.microsoft.com/office/powerpoint/2010/main" val="221604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Autonomic</a:t>
            </a:r>
            <a:r>
              <a:rPr lang="en-IN" baseline="0" dirty="0" smtClean="0"/>
              <a:t> dis include sweating,fever, tachycardia, high bp, dilated pupils.</a:t>
            </a:r>
          </a:p>
          <a:p>
            <a:endParaRPr lang="en-IN" baseline="0" dirty="0" smtClean="0"/>
          </a:p>
          <a:p>
            <a:r>
              <a:rPr lang="en-IN" baseline="0" dirty="0" smtClean="0"/>
              <a:t>CASE-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A 73-year-old professor emeritus at a university was believed to be in good health when he entered the hospital for an elective hernia repair. Perhaps reflecting his status in the community, the relatively brief history contained no detailed notes of his drinking pattern and made no mention of his γ-glutamyltransferase value of 55 U/L along with the MCV of 93.5 µm</a:t>
            </a:r>
            <a:r>
              <a:rPr lang="en-IN" baseline="30000" dirty="0" smtClean="0"/>
              <a:t>3</a:t>
            </a:r>
            <a:r>
              <a:rPr lang="en-IN" dirty="0" smtClean="0"/>
              <a:t>. Eight hours postsurgery, the nursing staff noted a sharp increase in the pulse rate to 110, an increase in blood pressure to 150/100, prominent diaphoresis, and a tremor to both hands, after which the patient demonstrated a brief but intense grand mal convulsion. He awoke extremely agitated and disoriented to time, place, and person. A reevaluation of the history and an interview with the wife documented alcohol dependence with a consumption of approximately six standard drinks per night. Over the following 4 days, the patient's autonomic nervous system dysfunction decreased as his cognitive impairment disappeared. His condition is classified as alcohol withdrawal delirium in DSM-IV-TR.</a:t>
            </a:r>
          </a:p>
          <a:p>
            <a:endParaRPr lang="en-IN" dirty="0"/>
          </a:p>
        </p:txBody>
      </p:sp>
      <p:sp>
        <p:nvSpPr>
          <p:cNvPr id="4" name="Slide Number Placeholder 3"/>
          <p:cNvSpPr>
            <a:spLocks noGrp="1"/>
          </p:cNvSpPr>
          <p:nvPr>
            <p:ph type="sldNum" sz="quarter" idx="10"/>
          </p:nvPr>
        </p:nvSpPr>
        <p:spPr/>
        <p:txBody>
          <a:bodyPr/>
          <a:lstStyle/>
          <a:p>
            <a:fld id="{CEE151F9-C478-4661-8D9B-E4EDE86FEE60}" type="slidenum">
              <a:rPr lang="en-IN" smtClean="0"/>
              <a:pPr/>
              <a:t>30</a:t>
            </a:fld>
            <a:endParaRPr lang="en-IN" dirty="0"/>
          </a:p>
        </p:txBody>
      </p:sp>
    </p:spTree>
    <p:extLst>
      <p:ext uri="{BB962C8B-B14F-4D97-AF65-F5344CB8AC3E}">
        <p14:creationId xmlns:p14="http://schemas.microsoft.com/office/powerpoint/2010/main" val="894404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Currently, there are three oral medications and one injectable medication that are FDA approved for the treatment of alcohol dependence: disulfiram, naltrexone, and acamprosate are administered orally, and naltrexone for extended-release injectable suspension is administered intramuscularly. Disulfiram, which has been in use the longest of these agents, is an aversive medication that works by making the drinking of alcohol an unpleasant experience. Acamprosate, oral naltrexone, and extended-release naltrexone, in contrast, work on neurotransmitter systems involved in alcohol intake.</a:t>
            </a:r>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FB8F0B5-1039-40BE-BDF0-003AAC696D2A}" type="slidenum">
              <a:rPr lang="en-US" sz="1200">
                <a:latin typeface="Calibri" pitchFamily="34" charset="0"/>
              </a:rPr>
              <a:pPr eaLnBrk="1" hangingPunct="1"/>
              <a:t>65</a:t>
            </a:fld>
            <a:endParaRPr lang="en-US" sz="1200">
              <a:latin typeface="Calibri" pitchFamily="34" charset="0"/>
            </a:endParaRPr>
          </a:p>
        </p:txBody>
      </p:sp>
    </p:spTree>
    <p:extLst>
      <p:ext uri="{BB962C8B-B14F-4D97-AF65-F5344CB8AC3E}">
        <p14:creationId xmlns:p14="http://schemas.microsoft.com/office/powerpoint/2010/main" val="2848246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p:cNvSpPr>
          <p:nvPr>
            <p:ph type="body" idx="1"/>
          </p:nvPr>
        </p:nvSpPr>
        <p:spPr bwMode="auto">
          <a:xfrm>
            <a:off x="974725" y="4560888"/>
            <a:ext cx="536575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598" tIns="47799" rIns="95598" bIns="47799" numCol="1" anchor="t" anchorCtr="0" compatLnSpc="1">
            <a:prstTxWarp prst="textNoShape">
              <a:avLst/>
            </a:prstTxWarp>
          </a:bodyPr>
          <a:lstStyle/>
          <a:p>
            <a:r>
              <a:rPr lang="en-US" altLang="en-US" b="1" smtClean="0"/>
              <a:t>What makes some people more vulnerable to drug addiction?  </a:t>
            </a:r>
            <a:r>
              <a:rPr lang="en-US" altLang="en-US" smtClean="0"/>
              <a:t>Many people try drugs without getting addicted, while others do become addicted</a:t>
            </a:r>
            <a:r>
              <a:rPr lang="en-US" altLang="en-US" smtClean="0">
                <a:sym typeface="Symbol" panose="05050102010706020507" pitchFamily="18" charset="2"/>
              </a:rPr>
              <a:t></a:t>
            </a:r>
            <a:r>
              <a:rPr lang="en-US" altLang="en-US" smtClean="0"/>
              <a:t>some quickly and easily. </a:t>
            </a:r>
          </a:p>
        </p:txBody>
      </p:sp>
    </p:spTree>
    <p:extLst>
      <p:ext uri="{BB962C8B-B14F-4D97-AF65-F5344CB8AC3E}">
        <p14:creationId xmlns:p14="http://schemas.microsoft.com/office/powerpoint/2010/main" val="3446972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Ondansetron = Odep 4 mg tab, Inj.</a:t>
            </a:r>
          </a:p>
          <a:p>
            <a:pPr eaLnBrk="1" hangingPunct="1">
              <a:spcBef>
                <a:spcPct val="0"/>
              </a:spcBef>
            </a:pPr>
            <a:r>
              <a:rPr lang="en-US" smtClean="0">
                <a:ea typeface="ＭＳ Ｐゴシック" pitchFamily="34" charset="-128"/>
              </a:rPr>
              <a:t>Nalmefene = </a:t>
            </a: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C6DCA84-A1D4-4C34-B530-01CEA8BA7B69}" type="slidenum">
              <a:rPr lang="en-US" sz="1200">
                <a:latin typeface="Calibri" pitchFamily="34" charset="0"/>
              </a:rPr>
              <a:pPr eaLnBrk="1" hangingPunct="1"/>
              <a:t>70</a:t>
            </a:fld>
            <a:endParaRPr lang="en-US" sz="1200">
              <a:latin typeface="Calibri" pitchFamily="34" charset="0"/>
            </a:endParaRPr>
          </a:p>
        </p:txBody>
      </p:sp>
    </p:spTree>
    <p:extLst>
      <p:ext uri="{BB962C8B-B14F-4D97-AF65-F5344CB8AC3E}">
        <p14:creationId xmlns:p14="http://schemas.microsoft.com/office/powerpoint/2010/main" val="61293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xfrm>
            <a:off x="458788" y="719138"/>
            <a:ext cx="6397625"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Rectangle 3"/>
          <p:cNvSpPr>
            <a:spLocks noGrp="1"/>
          </p:cNvSpPr>
          <p:nvPr>
            <p:ph type="body" idx="1"/>
          </p:nvPr>
        </p:nvSpPr>
        <p:spPr bwMode="auto">
          <a:xfrm>
            <a:off x="976313" y="4562475"/>
            <a:ext cx="5362575" cy="4319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Brain Regions and Their Functions</a:t>
            </a:r>
          </a:p>
          <a:p>
            <a:r>
              <a:rPr lang="en-US" altLang="en-US" smtClean="0">
                <a:cs typeface="Times New Roman" panose="02020603050405020304" pitchFamily="18" charset="0"/>
              </a:rPr>
              <a:t>Just like our house has different rooms devoted to different functions, certain parts of the brain govern specific functions.  For instance, vision, motion, balance etc. One such function is Reward. Explain reward by giving a simple example. </a:t>
            </a:r>
            <a:endParaRPr lang="en-US" altLang="en-US" b="1" smtClean="0"/>
          </a:p>
        </p:txBody>
      </p:sp>
    </p:spTree>
    <p:extLst>
      <p:ext uri="{BB962C8B-B14F-4D97-AF65-F5344CB8AC3E}">
        <p14:creationId xmlns:p14="http://schemas.microsoft.com/office/powerpoint/2010/main" val="2937821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xfrm>
            <a:off x="458788" y="719138"/>
            <a:ext cx="6397625"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Rectangle 3"/>
          <p:cNvSpPr>
            <a:spLocks noGrp="1"/>
          </p:cNvSpPr>
          <p:nvPr>
            <p:ph type="body" idx="1"/>
          </p:nvPr>
        </p:nvSpPr>
        <p:spPr bwMode="auto">
          <a:xfrm>
            <a:off x="976313" y="4562475"/>
            <a:ext cx="5362575" cy="4319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338" tIns="48669" rIns="97338" bIns="48669" numCol="1" anchor="t" anchorCtr="0" compatLnSpc="1">
            <a:prstTxWarp prst="textNoShape">
              <a:avLst/>
            </a:prstTxWarp>
          </a:bodyPr>
          <a:lstStyle/>
          <a:p>
            <a:r>
              <a:rPr lang="en-US" altLang="en-US" b="1" smtClean="0"/>
              <a:t>The Reward Pathway: </a:t>
            </a:r>
            <a:r>
              <a:rPr lang="en-US" altLang="en-US" smtClean="0"/>
              <a:t>Just an illustrative slide for transition. Facilitator should avoid spending much time on this slide. The question is, why do some people have a ‘defective’ reward system which makes them vulnerable to drug dependence? </a:t>
            </a:r>
          </a:p>
        </p:txBody>
      </p:sp>
    </p:spTree>
    <p:extLst>
      <p:ext uri="{BB962C8B-B14F-4D97-AF65-F5344CB8AC3E}">
        <p14:creationId xmlns:p14="http://schemas.microsoft.com/office/powerpoint/2010/main" val="1912835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Alcohol enhances the effect of GABA on GABA-A neuroreceptors, resulting in decreased overall brain excitability. Chronic exposure to alcohol results in a compensatory decrease of GABA-A neuroreceptor response to GABA, evidenced by increasing tolerance of the effects of alcohol</a:t>
            </a:r>
          </a:p>
        </p:txBody>
      </p:sp>
      <p:sp>
        <p:nvSpPr>
          <p:cNvPr id="4" name="Slide Number Placeholder 3"/>
          <p:cNvSpPr>
            <a:spLocks noGrp="1"/>
          </p:cNvSpPr>
          <p:nvPr>
            <p:ph type="sldNum" sz="quarter" idx="10"/>
          </p:nvPr>
        </p:nvSpPr>
        <p:spPr/>
        <p:txBody>
          <a:bodyPr/>
          <a:lstStyle/>
          <a:p>
            <a:fld id="{CEE151F9-C478-4661-8D9B-E4EDE86FEE60}" type="slidenum">
              <a:rPr lang="en-IN" smtClean="0"/>
              <a:pPr/>
              <a:t>11</a:t>
            </a:fld>
            <a:endParaRPr lang="en-IN" dirty="0"/>
          </a:p>
        </p:txBody>
      </p:sp>
    </p:spTree>
    <p:extLst>
      <p:ext uri="{BB962C8B-B14F-4D97-AF65-F5344CB8AC3E}">
        <p14:creationId xmlns:p14="http://schemas.microsoft.com/office/powerpoint/2010/main" val="998896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Alcohol inhibits NMDA neuroreceptors, and chronic alcohol exposure results in up-regulation of these receptors. </a:t>
            </a:r>
          </a:p>
          <a:p>
            <a:endParaRPr lang="en-IN" b="1" dirty="0"/>
          </a:p>
        </p:txBody>
      </p:sp>
      <p:sp>
        <p:nvSpPr>
          <p:cNvPr id="4" name="Slide Number Placeholder 3"/>
          <p:cNvSpPr>
            <a:spLocks noGrp="1"/>
          </p:cNvSpPr>
          <p:nvPr>
            <p:ph type="sldNum" sz="quarter" idx="10"/>
          </p:nvPr>
        </p:nvSpPr>
        <p:spPr/>
        <p:txBody>
          <a:bodyPr/>
          <a:lstStyle/>
          <a:p>
            <a:fld id="{CEE151F9-C478-4661-8D9B-E4EDE86FEE60}" type="slidenum">
              <a:rPr lang="en-IN" smtClean="0"/>
              <a:pPr/>
              <a:t>12</a:t>
            </a:fld>
            <a:endParaRPr lang="en-IN" dirty="0"/>
          </a:p>
        </p:txBody>
      </p:sp>
    </p:spTree>
    <p:extLst>
      <p:ext uri="{BB962C8B-B14F-4D97-AF65-F5344CB8AC3E}">
        <p14:creationId xmlns:p14="http://schemas.microsoft.com/office/powerpoint/2010/main" val="3624772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b="1" dirty="0" smtClean="0"/>
              <a:t>?????</a:t>
            </a:r>
            <a:endParaRPr lang="en-IN" b="1" dirty="0"/>
          </a:p>
        </p:txBody>
      </p:sp>
      <p:sp>
        <p:nvSpPr>
          <p:cNvPr id="4" name="Slide Number Placeholder 3"/>
          <p:cNvSpPr>
            <a:spLocks noGrp="1"/>
          </p:cNvSpPr>
          <p:nvPr>
            <p:ph type="sldNum" sz="quarter" idx="10"/>
          </p:nvPr>
        </p:nvSpPr>
        <p:spPr/>
        <p:txBody>
          <a:bodyPr/>
          <a:lstStyle/>
          <a:p>
            <a:fld id="{CEE151F9-C478-4661-8D9B-E4EDE86FEE60}" type="slidenum">
              <a:rPr lang="en-IN" smtClean="0"/>
              <a:pPr/>
              <a:t>13</a:t>
            </a:fld>
            <a:endParaRPr lang="en-IN" dirty="0"/>
          </a:p>
        </p:txBody>
      </p:sp>
    </p:spTree>
    <p:extLst>
      <p:ext uri="{BB962C8B-B14F-4D97-AF65-F5344CB8AC3E}">
        <p14:creationId xmlns:p14="http://schemas.microsoft.com/office/powerpoint/2010/main" val="632864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Abrupt cessation of alcohol exposure results in brain hyperexcitability, because receptors previously inhibited by alcohol are no longer inhibited. </a:t>
            </a:r>
          </a:p>
          <a:p>
            <a:endParaRPr lang="en-IN" dirty="0"/>
          </a:p>
        </p:txBody>
      </p:sp>
      <p:sp>
        <p:nvSpPr>
          <p:cNvPr id="4" name="Slide Number Placeholder 3"/>
          <p:cNvSpPr>
            <a:spLocks noGrp="1"/>
          </p:cNvSpPr>
          <p:nvPr>
            <p:ph type="sldNum" sz="quarter" idx="10"/>
          </p:nvPr>
        </p:nvSpPr>
        <p:spPr/>
        <p:txBody>
          <a:bodyPr/>
          <a:lstStyle/>
          <a:p>
            <a:fld id="{CEE151F9-C478-4661-8D9B-E4EDE86FEE60}" type="slidenum">
              <a:rPr lang="en-IN" smtClean="0"/>
              <a:pPr/>
              <a:t>14</a:t>
            </a:fld>
            <a:endParaRPr lang="en-IN" dirty="0"/>
          </a:p>
        </p:txBody>
      </p:sp>
    </p:spTree>
    <p:extLst>
      <p:ext uri="{BB962C8B-B14F-4D97-AF65-F5344CB8AC3E}">
        <p14:creationId xmlns:p14="http://schemas.microsoft.com/office/powerpoint/2010/main" val="2833108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Rectangle 3"/>
          <p:cNvSpPr>
            <a:spLocks noGrp="1"/>
          </p:cNvSpPr>
          <p:nvPr>
            <p:ph type="body" idx="1"/>
          </p:nvPr>
        </p:nvSpPr>
        <p:spPr bwMode="auto">
          <a:xfrm>
            <a:off x="974725" y="4560888"/>
            <a:ext cx="536575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Use this slide to explain the vicious cycle of drug use </a:t>
            </a:r>
            <a:r>
              <a:rPr lang="en-US" altLang="en-US" smtClean="0">
                <a:sym typeface="Wingdings" panose="05000000000000000000" pitchFamily="2" charset="2"/>
              </a:rPr>
              <a:t> </a:t>
            </a:r>
            <a:r>
              <a:rPr lang="en-US" altLang="en-US" smtClean="0"/>
              <a:t>euphoria </a:t>
            </a:r>
            <a:r>
              <a:rPr lang="en-US" altLang="en-US" smtClean="0">
                <a:sym typeface="Wingdings" panose="05000000000000000000" pitchFamily="2" charset="2"/>
              </a:rPr>
              <a:t> repeated drug use  Withdrawal repeated drug use </a:t>
            </a:r>
            <a:endParaRPr lang="en-GB" altLang="en-US" smtClean="0"/>
          </a:p>
        </p:txBody>
      </p:sp>
    </p:spTree>
    <p:extLst>
      <p:ext uri="{BB962C8B-B14F-4D97-AF65-F5344CB8AC3E}">
        <p14:creationId xmlns:p14="http://schemas.microsoft.com/office/powerpoint/2010/main" val="3245492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1/30/2020</a:t>
            </a:fld>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1/30/2020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1/30/2020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p>
            <a:r>
              <a:rPr lang="en-US" smtClean="0"/>
              <a:t>Click to edit Master title style</a:t>
            </a:r>
            <a:endParaRPr lang="en-IN"/>
          </a:p>
        </p:txBody>
      </p:sp>
      <p:sp>
        <p:nvSpPr>
          <p:cNvPr id="3" name="Table Placeholder 2"/>
          <p:cNvSpPr>
            <a:spLocks noGrp="1"/>
          </p:cNvSpPr>
          <p:nvPr>
            <p:ph type="tbl" idx="1"/>
          </p:nvPr>
        </p:nvSpPr>
        <p:spPr>
          <a:xfrm>
            <a:off x="609441" y="1600201"/>
            <a:ext cx="10969943" cy="4525963"/>
          </a:xfrm>
        </p:spPr>
        <p:txBody>
          <a:bodyPr/>
          <a:lstStyle/>
          <a:p>
            <a:pPr lvl="0"/>
            <a:endParaRPr lang="en-IN"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77EACD0-793B-4B87-893B-E100ECB2C252}" type="slidenum">
              <a:rPr lang="en-US"/>
              <a:pPr>
                <a:defRPr/>
              </a:pPr>
              <a:t>‹#›</a:t>
            </a:fld>
            <a:endParaRPr lang="en-US" dirty="0"/>
          </a:p>
        </p:txBody>
      </p:sp>
    </p:spTree>
    <p:extLst>
      <p:ext uri="{BB962C8B-B14F-4D97-AF65-F5344CB8AC3E}">
        <p14:creationId xmlns:p14="http://schemas.microsoft.com/office/powerpoint/2010/main" val="2491827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61368" y="2362200"/>
            <a:ext cx="7313295" cy="1981200"/>
          </a:xfrm>
          <a:prstGeom prst="rect">
            <a:avLst/>
          </a:prstGeom>
        </p:spPr>
        <p:txBody>
          <a:bodyPr/>
          <a:lstStyle>
            <a:lvl1pPr algn="l">
              <a:defRPr>
                <a:solidFill>
                  <a:schemeClr val="tx1"/>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000000"/>
                </a:solidFill>
              </a:defRPr>
            </a:lvl1pPr>
          </a:lstStyle>
          <a:p>
            <a:fld id="{8B3F72D7-0356-7745-93C9-11F7505F54FA}" type="datetime1">
              <a:rPr lang="en-US"/>
              <a:pPr/>
              <a:t>1/30/2020</a:t>
            </a:fld>
            <a:endParaRPr lang="en-US"/>
          </a:p>
        </p:txBody>
      </p:sp>
      <p:sp>
        <p:nvSpPr>
          <p:cNvPr id="4" name="Footer Placeholder 4"/>
          <p:cNvSpPr>
            <a:spLocks noGrp="1"/>
          </p:cNvSpPr>
          <p:nvPr>
            <p:ph type="ftr" sz="quarter" idx="11"/>
          </p:nvPr>
        </p:nvSpPr>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5" name="Slide Number Placeholder 5"/>
          <p:cNvSpPr>
            <a:spLocks noGrp="1"/>
          </p:cNvSpPr>
          <p:nvPr>
            <p:ph type="sldNum" sz="quarter" idx="12"/>
          </p:nvPr>
        </p:nvSpPr>
        <p:spPr/>
        <p:txBody>
          <a:bodyPr/>
          <a:lstStyle>
            <a:lvl1pPr>
              <a:defRPr>
                <a:solidFill>
                  <a:srgbClr val="000000"/>
                </a:solidFill>
              </a:defRPr>
            </a:lvl1pPr>
          </a:lstStyle>
          <a:p>
            <a:fld id="{4A38A5DF-9999-FC45-8681-F6162A6810B2}" type="slidenum">
              <a:rPr lang="en-US"/>
              <a:pPr/>
              <a:t>‹#›</a:t>
            </a:fld>
            <a:endParaRPr lang="en-US"/>
          </a:p>
        </p:txBody>
      </p:sp>
    </p:spTree>
    <p:extLst>
      <p:ext uri="{BB962C8B-B14F-4D97-AF65-F5344CB8AC3E}">
        <p14:creationId xmlns:p14="http://schemas.microsoft.com/office/powerpoint/2010/main" val="104090596"/>
      </p:ext>
    </p:extLst>
  </p:cSld>
  <p:clrMapOvr>
    <a:masterClrMapping/>
  </p:clrMapOvr>
  <p:transition spd="med">
    <p:newsfla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FFFF789-0CDE-4EBF-BD1A-AB03816072A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8559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bg1"/>
                </a:solidFill>
              </a:defRPr>
            </a:lvl1pPr>
            <a:lvl2pPr>
              <a:buFont typeface="Wingdings" pitchFamily="2" charset="2"/>
              <a:buChar char="§"/>
              <a:defRPr>
                <a:solidFill>
                  <a:schemeClr val="accent2">
                    <a:lumMod val="20000"/>
                    <a:lumOff val="80000"/>
                  </a:schemeClr>
                </a:solidFill>
              </a:defRPr>
            </a:lvl2pPr>
            <a:lvl3pPr>
              <a:defRPr b="1">
                <a:solidFill>
                  <a:srgbClr val="FFFF00"/>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296AE38C-5F4B-4D5C-86B1-3A27FD7BCF4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8493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3E80E24-F55C-4F9C-ABC5-228CAD5A610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4232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3F05F8D-33B6-4370-9AEF-9AC190202D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7935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B55DC98-D898-43A2-A0F6-472E481147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4605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C8450FD-0E50-48B8-AE56-746A800EF63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7937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1/30/2020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2D831D0-175C-4AEB-AA35-359E2019831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72403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26AD448-DE9F-4D93-87B2-871A2445023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1799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085CE7C-0FC6-4EE4-811B-59533BE68E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2750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1E764B4-2B22-4F5A-BB9C-FF775A5A278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31766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80381C3-F4BB-4CBC-9F9A-1D367808039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5492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162" y="609600"/>
            <a:ext cx="10360501"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4162" y="1981200"/>
            <a:ext cx="507867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5986" y="1981200"/>
            <a:ext cx="507867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914162" y="4114800"/>
            <a:ext cx="507867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5986" y="4114800"/>
            <a:ext cx="507867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r>
              <a:rPr lang="en-US" altLang="en-US">
                <a:solidFill>
                  <a:srgbClr val="000000"/>
                </a:solidFill>
              </a:rPr>
              <a:t>-</a:t>
            </a:r>
            <a:fld id="{00280369-0DD4-49E1-9F71-EF6EF63A6E4A}" type="slidenum">
              <a:rPr lang="en-US" altLang="en-US">
                <a:solidFill>
                  <a:srgbClr val="000000"/>
                </a:solidFill>
              </a:rPr>
              <a:pPr/>
              <a:t>‹#›</a:t>
            </a:fld>
            <a:r>
              <a:rPr lang="en-US" altLang="en-US">
                <a:solidFill>
                  <a:srgbClr val="000000"/>
                </a:solidFill>
              </a:rPr>
              <a:t>-</a:t>
            </a:r>
          </a:p>
        </p:txBody>
      </p:sp>
    </p:spTree>
    <p:extLst>
      <p:ext uri="{BB962C8B-B14F-4D97-AF65-F5344CB8AC3E}">
        <p14:creationId xmlns:p14="http://schemas.microsoft.com/office/powerpoint/2010/main" val="20533851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FFFF789-0CDE-4EBF-BD1A-AB03816072A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5723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bg1"/>
                </a:solidFill>
              </a:defRPr>
            </a:lvl1pPr>
            <a:lvl2pPr>
              <a:buFont typeface="Wingdings" pitchFamily="2" charset="2"/>
              <a:buChar char="§"/>
              <a:defRPr>
                <a:solidFill>
                  <a:schemeClr val="accent2">
                    <a:lumMod val="20000"/>
                    <a:lumOff val="80000"/>
                  </a:schemeClr>
                </a:solidFill>
              </a:defRPr>
            </a:lvl2pPr>
            <a:lvl3pPr>
              <a:defRPr b="1">
                <a:solidFill>
                  <a:srgbClr val="FFFF00"/>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296AE38C-5F4B-4D5C-86B1-3A27FD7BCF4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20110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3E80E24-F55C-4F9C-ABC5-228CAD5A610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68665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3F05F8D-33B6-4370-9AEF-9AC190202D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5006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a:pPr/>
              <a:t>1/30/2020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B55DC98-D898-43A2-A0F6-472E481147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2737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C8450FD-0E50-48B8-AE56-746A800EF63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98496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2D831D0-175C-4AEB-AA35-359E2019831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86462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26AD448-DE9F-4D93-87B2-871A2445023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37882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085CE7C-0FC6-4EE4-811B-59533BE68E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83408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1E764B4-2B22-4F5A-BB9C-FF775A5A278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14311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80381C3-F4BB-4CBC-9F9A-1D367808039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56265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162" y="609600"/>
            <a:ext cx="10360501"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4162" y="1981200"/>
            <a:ext cx="507867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5986" y="1981200"/>
            <a:ext cx="507867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914162" y="4114800"/>
            <a:ext cx="507867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5986" y="4114800"/>
            <a:ext cx="507867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r>
              <a:rPr lang="en-US" altLang="en-US">
                <a:solidFill>
                  <a:srgbClr val="000000"/>
                </a:solidFill>
              </a:rPr>
              <a:t>-</a:t>
            </a:r>
            <a:fld id="{00280369-0DD4-49E1-9F71-EF6EF63A6E4A}" type="slidenum">
              <a:rPr lang="en-US" altLang="en-US">
                <a:solidFill>
                  <a:srgbClr val="000000"/>
                </a:solidFill>
              </a:rPr>
              <a:pPr/>
              <a:t>‹#›</a:t>
            </a:fld>
            <a:r>
              <a:rPr lang="en-US" altLang="en-US">
                <a:solidFill>
                  <a:srgbClr val="000000"/>
                </a:solidFill>
              </a:rPr>
              <a:t>-</a:t>
            </a:r>
          </a:p>
        </p:txBody>
      </p:sp>
    </p:spTree>
    <p:extLst>
      <p:ext uri="{BB962C8B-B14F-4D97-AF65-F5344CB8AC3E}">
        <p14:creationId xmlns:p14="http://schemas.microsoft.com/office/powerpoint/2010/main" val="8524475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FFFF789-0CDE-4EBF-BD1A-AB03816072A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47982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bg1"/>
                </a:solidFill>
              </a:defRPr>
            </a:lvl1pPr>
            <a:lvl2pPr>
              <a:buFont typeface="Wingdings" pitchFamily="2" charset="2"/>
              <a:buChar char="§"/>
              <a:defRPr>
                <a:solidFill>
                  <a:schemeClr val="accent2">
                    <a:lumMod val="20000"/>
                    <a:lumOff val="80000"/>
                  </a:schemeClr>
                </a:solidFill>
              </a:defRPr>
            </a:lvl2pPr>
            <a:lvl3pPr>
              <a:defRPr b="1">
                <a:solidFill>
                  <a:srgbClr val="FFFF00"/>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296AE38C-5F4B-4D5C-86B1-3A27FD7BCF4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4488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E36636D-D922-432D-A958-524484B5923D}" type="datetimeFigureOut">
              <a:rPr lang="en-US"/>
              <a:pPr/>
              <a:t>1/30/2020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3E80E24-F55C-4F9C-ABC5-228CAD5A610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84211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3F05F8D-33B6-4370-9AEF-9AC190202D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98572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B55DC98-D898-43A2-A0F6-472E481147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115143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C8450FD-0E50-48B8-AE56-746A800EF63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75273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2D831D0-175C-4AEB-AA35-359E2019831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97626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26AD448-DE9F-4D93-87B2-871A2445023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43788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085CE7C-0FC6-4EE4-811B-59533BE68E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7547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1E764B4-2B22-4F5A-BB9C-FF775A5A278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55298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80381C3-F4BB-4CBC-9F9A-1D367808039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44381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162" y="609600"/>
            <a:ext cx="10360501"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4162" y="1981200"/>
            <a:ext cx="507867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5986" y="1981200"/>
            <a:ext cx="507867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914162" y="4114800"/>
            <a:ext cx="507867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5986" y="4114800"/>
            <a:ext cx="507867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r>
              <a:rPr lang="en-US" altLang="en-US">
                <a:solidFill>
                  <a:srgbClr val="000000"/>
                </a:solidFill>
              </a:rPr>
              <a:t>-</a:t>
            </a:r>
            <a:fld id="{00280369-0DD4-49E1-9F71-EF6EF63A6E4A}" type="slidenum">
              <a:rPr lang="en-US" altLang="en-US">
                <a:solidFill>
                  <a:srgbClr val="000000"/>
                </a:solidFill>
              </a:rPr>
              <a:pPr/>
              <a:t>‹#›</a:t>
            </a:fld>
            <a:r>
              <a:rPr lang="en-US" altLang="en-US">
                <a:solidFill>
                  <a:srgbClr val="000000"/>
                </a:solidFill>
              </a:rPr>
              <a:t>-</a:t>
            </a:r>
          </a:p>
        </p:txBody>
      </p:sp>
    </p:spTree>
    <p:extLst>
      <p:ext uri="{BB962C8B-B14F-4D97-AF65-F5344CB8AC3E}">
        <p14:creationId xmlns:p14="http://schemas.microsoft.com/office/powerpoint/2010/main" val="761966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E36636D-D922-432D-A958-524484B5923D}" type="datetimeFigureOut">
              <a:rPr lang="en-US"/>
              <a:pPr/>
              <a:t>1/30/2020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FFFF789-0CDE-4EBF-BD1A-AB03816072A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62389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bg1"/>
                </a:solidFill>
              </a:defRPr>
            </a:lvl1pPr>
            <a:lvl2pPr>
              <a:buFont typeface="Wingdings" pitchFamily="2" charset="2"/>
              <a:buChar char="§"/>
              <a:defRPr>
                <a:solidFill>
                  <a:schemeClr val="accent2">
                    <a:lumMod val="20000"/>
                    <a:lumOff val="80000"/>
                  </a:schemeClr>
                </a:solidFill>
              </a:defRPr>
            </a:lvl2pPr>
            <a:lvl3pPr>
              <a:defRPr b="1">
                <a:solidFill>
                  <a:srgbClr val="FFFF00"/>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296AE38C-5F4B-4D5C-86B1-3A27FD7BCF4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37519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3E80E24-F55C-4F9C-ABC5-228CAD5A610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91670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3F05F8D-33B6-4370-9AEF-9AC190202D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635313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B55DC98-D898-43A2-A0F6-472E481147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72506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C8450FD-0E50-48B8-AE56-746A800EF63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24185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2D831D0-175C-4AEB-AA35-359E2019831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598092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26AD448-DE9F-4D93-87B2-871A2445023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78814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085CE7C-0FC6-4EE4-811B-59533BE68E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35743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1E764B4-2B22-4F5A-BB9C-FF775A5A278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1811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E36636D-D922-432D-A958-524484B5923D}" type="datetimeFigureOut">
              <a:rPr lang="en-US"/>
              <a:pPr/>
              <a:t>1/30/2020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80381C3-F4BB-4CBC-9F9A-1D367808039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948212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162" y="609600"/>
            <a:ext cx="10360501"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4162" y="1981200"/>
            <a:ext cx="507867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5986" y="1981200"/>
            <a:ext cx="507867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914162" y="4114800"/>
            <a:ext cx="507867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5986" y="4114800"/>
            <a:ext cx="507867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r>
              <a:rPr lang="en-US" altLang="en-US">
                <a:solidFill>
                  <a:srgbClr val="000000"/>
                </a:solidFill>
              </a:rPr>
              <a:t>-</a:t>
            </a:r>
            <a:fld id="{00280369-0DD4-49E1-9F71-EF6EF63A6E4A}" type="slidenum">
              <a:rPr lang="en-US" altLang="en-US">
                <a:solidFill>
                  <a:srgbClr val="000000"/>
                </a:solidFill>
              </a:rPr>
              <a:pPr/>
              <a:t>‹#›</a:t>
            </a:fld>
            <a:r>
              <a:rPr lang="en-US" altLang="en-US">
                <a:solidFill>
                  <a:srgbClr val="000000"/>
                </a:solidFill>
              </a:rPr>
              <a:t>-</a:t>
            </a:r>
          </a:p>
        </p:txBody>
      </p:sp>
    </p:spTree>
    <p:extLst>
      <p:ext uri="{BB962C8B-B14F-4D97-AF65-F5344CB8AC3E}">
        <p14:creationId xmlns:p14="http://schemas.microsoft.com/office/powerpoint/2010/main" val="962160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FFFF789-0CDE-4EBF-BD1A-AB03816072A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61990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bg1"/>
                </a:solidFill>
              </a:defRPr>
            </a:lvl1pPr>
            <a:lvl2pPr>
              <a:buFont typeface="Wingdings" pitchFamily="2" charset="2"/>
              <a:buChar char="§"/>
              <a:defRPr>
                <a:solidFill>
                  <a:schemeClr val="accent2">
                    <a:lumMod val="20000"/>
                    <a:lumOff val="80000"/>
                  </a:schemeClr>
                </a:solidFill>
              </a:defRPr>
            </a:lvl2pPr>
            <a:lvl3pPr>
              <a:defRPr b="1">
                <a:solidFill>
                  <a:srgbClr val="FFFF00"/>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296AE38C-5F4B-4D5C-86B1-3A27FD7BCF4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8608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3E80E24-F55C-4F9C-ABC5-228CAD5A610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03525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3F05F8D-33B6-4370-9AEF-9AC190202D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35094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B55DC98-D898-43A2-A0F6-472E481147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41442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C8450FD-0E50-48B8-AE56-746A800EF63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49109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2D831D0-175C-4AEB-AA35-359E2019831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30586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26AD448-DE9F-4D93-87B2-871A2445023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6130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a:pPr/>
              <a:t>1/30/2020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085CE7C-0FC6-4EE4-811B-59533BE68E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40173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1E764B4-2B22-4F5A-BB9C-FF775A5A278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8663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80381C3-F4BB-4CBC-9F9A-1D367808039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148867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162" y="609600"/>
            <a:ext cx="10360501"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4162" y="1981200"/>
            <a:ext cx="507867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5986" y="1981200"/>
            <a:ext cx="507867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914162" y="4114800"/>
            <a:ext cx="507867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5986" y="4114800"/>
            <a:ext cx="507867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r>
              <a:rPr lang="en-US" altLang="en-US">
                <a:solidFill>
                  <a:srgbClr val="000000"/>
                </a:solidFill>
              </a:rPr>
              <a:t>-</a:t>
            </a:r>
            <a:fld id="{00280369-0DD4-49E1-9F71-EF6EF63A6E4A}" type="slidenum">
              <a:rPr lang="en-US" altLang="en-US">
                <a:solidFill>
                  <a:srgbClr val="000000"/>
                </a:solidFill>
              </a:rPr>
              <a:pPr/>
              <a:t>‹#›</a:t>
            </a:fld>
            <a:r>
              <a:rPr lang="en-US" altLang="en-US">
                <a:solidFill>
                  <a:srgbClr val="000000"/>
                </a:solidFill>
              </a:rPr>
              <a:t>-</a:t>
            </a:r>
          </a:p>
        </p:txBody>
      </p:sp>
    </p:spTree>
    <p:extLst>
      <p:ext uri="{BB962C8B-B14F-4D97-AF65-F5344CB8AC3E}">
        <p14:creationId xmlns:p14="http://schemas.microsoft.com/office/powerpoint/2010/main" val="4025623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a:pPr/>
              <a:t>1/30/2020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p:txBody>
          <a:bodyPr anchor="b">
            <a:norm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a:pPr/>
              <a:t>1/30/2020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1/30/2020</a:t>
            </a:fld>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441" y="274638"/>
            <a:ext cx="109699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441" y="1600201"/>
            <a:ext cx="109699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3012" name="Rectangle 4"/>
          <p:cNvSpPr>
            <a:spLocks noGrp="1" noChangeArrowheads="1"/>
          </p:cNvSpPr>
          <p:nvPr>
            <p:ph type="dt" sz="half" idx="2"/>
          </p:nvPr>
        </p:nvSpPr>
        <p:spPr bwMode="auto">
          <a:xfrm>
            <a:off x="609441" y="6245225"/>
            <a:ext cx="28440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cs typeface="Arial" panose="020B0604020202020204" pitchFamily="34" charset="0"/>
            </a:endParaRPr>
          </a:p>
        </p:txBody>
      </p:sp>
      <p:sp>
        <p:nvSpPr>
          <p:cNvPr id="43013" name="Rectangle 5"/>
          <p:cNvSpPr>
            <a:spLocks noGrp="1" noChangeArrowheads="1"/>
          </p:cNvSpPr>
          <p:nvPr>
            <p:ph type="ftr" sz="quarter" idx="3"/>
          </p:nvPr>
        </p:nvSpPr>
        <p:spPr bwMode="auto">
          <a:xfrm>
            <a:off x="4164515" y="6245225"/>
            <a:ext cx="385979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cs typeface="Arial" panose="020B0604020202020204" pitchFamily="34" charset="0"/>
            </a:endParaRPr>
          </a:p>
        </p:txBody>
      </p:sp>
      <p:sp>
        <p:nvSpPr>
          <p:cNvPr id="43014" name="Rectangle 6"/>
          <p:cNvSpPr>
            <a:spLocks noGrp="1" noChangeArrowheads="1"/>
          </p:cNvSpPr>
          <p:nvPr>
            <p:ph type="sldNum" sz="quarter" idx="4"/>
          </p:nvPr>
        </p:nvSpPr>
        <p:spPr bwMode="auto">
          <a:xfrm>
            <a:off x="8735325" y="6245225"/>
            <a:ext cx="28440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417BE17-1071-411A-B550-A58BDAAD3F4B}" type="slidenum">
              <a:rPr lang="en-US" altLang="en-US" smtClean="0">
                <a:solidFill>
                  <a:srgbClr val="000000"/>
                </a:solidFill>
                <a:cs typeface="Arial" panose="020B0604020202020204" pitchFamily="34" charset="0"/>
              </a:rPr>
              <a:pPr fontAlgn="base">
                <a:spcBef>
                  <a:spcPct val="0"/>
                </a:spcBef>
                <a:spcAft>
                  <a:spcPct val="0"/>
                </a:spcAft>
              </a:pPr>
              <a:t>‹#›</a:t>
            </a:fld>
            <a:endParaRPr lang="en-US" altLang="en-US" smtClean="0">
              <a:solidFill>
                <a:srgbClr val="000000"/>
              </a:solidFill>
              <a:cs typeface="Arial" panose="020B0604020202020204" pitchFamily="34" charset="0"/>
            </a:endParaRPr>
          </a:p>
        </p:txBody>
      </p:sp>
    </p:spTree>
    <p:extLst>
      <p:ext uri="{BB962C8B-B14F-4D97-AF65-F5344CB8AC3E}">
        <p14:creationId xmlns:p14="http://schemas.microsoft.com/office/powerpoint/2010/main" val="2651237328"/>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441" y="274638"/>
            <a:ext cx="109699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441" y="1600201"/>
            <a:ext cx="109699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3012" name="Rectangle 4"/>
          <p:cNvSpPr>
            <a:spLocks noGrp="1" noChangeArrowheads="1"/>
          </p:cNvSpPr>
          <p:nvPr>
            <p:ph type="dt" sz="half" idx="2"/>
          </p:nvPr>
        </p:nvSpPr>
        <p:spPr bwMode="auto">
          <a:xfrm>
            <a:off x="609441" y="6245225"/>
            <a:ext cx="28440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cs typeface="Arial" panose="020B0604020202020204" pitchFamily="34" charset="0"/>
            </a:endParaRPr>
          </a:p>
        </p:txBody>
      </p:sp>
      <p:sp>
        <p:nvSpPr>
          <p:cNvPr id="43013" name="Rectangle 5"/>
          <p:cNvSpPr>
            <a:spLocks noGrp="1" noChangeArrowheads="1"/>
          </p:cNvSpPr>
          <p:nvPr>
            <p:ph type="ftr" sz="quarter" idx="3"/>
          </p:nvPr>
        </p:nvSpPr>
        <p:spPr bwMode="auto">
          <a:xfrm>
            <a:off x="4164515" y="6245225"/>
            <a:ext cx="385979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cs typeface="Arial" panose="020B0604020202020204" pitchFamily="34" charset="0"/>
            </a:endParaRPr>
          </a:p>
        </p:txBody>
      </p:sp>
      <p:sp>
        <p:nvSpPr>
          <p:cNvPr id="43014" name="Rectangle 6"/>
          <p:cNvSpPr>
            <a:spLocks noGrp="1" noChangeArrowheads="1"/>
          </p:cNvSpPr>
          <p:nvPr>
            <p:ph type="sldNum" sz="quarter" idx="4"/>
          </p:nvPr>
        </p:nvSpPr>
        <p:spPr bwMode="auto">
          <a:xfrm>
            <a:off x="8735325" y="6245225"/>
            <a:ext cx="28440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417BE17-1071-411A-B550-A58BDAAD3F4B}" type="slidenum">
              <a:rPr lang="en-US" altLang="en-US" smtClean="0">
                <a:solidFill>
                  <a:srgbClr val="000000"/>
                </a:solidFill>
                <a:cs typeface="Arial" panose="020B0604020202020204" pitchFamily="34" charset="0"/>
              </a:rPr>
              <a:pPr fontAlgn="base">
                <a:spcBef>
                  <a:spcPct val="0"/>
                </a:spcBef>
                <a:spcAft>
                  <a:spcPct val="0"/>
                </a:spcAft>
              </a:pPr>
              <a:t>‹#›</a:t>
            </a:fld>
            <a:endParaRPr lang="en-US" altLang="en-US" smtClean="0">
              <a:solidFill>
                <a:srgbClr val="000000"/>
              </a:solidFill>
              <a:cs typeface="Arial" panose="020B0604020202020204" pitchFamily="34" charset="0"/>
            </a:endParaRPr>
          </a:p>
        </p:txBody>
      </p:sp>
    </p:spTree>
    <p:extLst>
      <p:ext uri="{BB962C8B-B14F-4D97-AF65-F5344CB8AC3E}">
        <p14:creationId xmlns:p14="http://schemas.microsoft.com/office/powerpoint/2010/main" val="2642095104"/>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441" y="274638"/>
            <a:ext cx="109699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441" y="1600201"/>
            <a:ext cx="109699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3012" name="Rectangle 4"/>
          <p:cNvSpPr>
            <a:spLocks noGrp="1" noChangeArrowheads="1"/>
          </p:cNvSpPr>
          <p:nvPr>
            <p:ph type="dt" sz="half" idx="2"/>
          </p:nvPr>
        </p:nvSpPr>
        <p:spPr bwMode="auto">
          <a:xfrm>
            <a:off x="609441" y="6245225"/>
            <a:ext cx="28440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cs typeface="Arial" panose="020B0604020202020204" pitchFamily="34" charset="0"/>
            </a:endParaRPr>
          </a:p>
        </p:txBody>
      </p:sp>
      <p:sp>
        <p:nvSpPr>
          <p:cNvPr id="43013" name="Rectangle 5"/>
          <p:cNvSpPr>
            <a:spLocks noGrp="1" noChangeArrowheads="1"/>
          </p:cNvSpPr>
          <p:nvPr>
            <p:ph type="ftr" sz="quarter" idx="3"/>
          </p:nvPr>
        </p:nvSpPr>
        <p:spPr bwMode="auto">
          <a:xfrm>
            <a:off x="4164515" y="6245225"/>
            <a:ext cx="385979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cs typeface="Arial" panose="020B0604020202020204" pitchFamily="34" charset="0"/>
            </a:endParaRPr>
          </a:p>
        </p:txBody>
      </p:sp>
      <p:sp>
        <p:nvSpPr>
          <p:cNvPr id="43014" name="Rectangle 6"/>
          <p:cNvSpPr>
            <a:spLocks noGrp="1" noChangeArrowheads="1"/>
          </p:cNvSpPr>
          <p:nvPr>
            <p:ph type="sldNum" sz="quarter" idx="4"/>
          </p:nvPr>
        </p:nvSpPr>
        <p:spPr bwMode="auto">
          <a:xfrm>
            <a:off x="8735325" y="6245225"/>
            <a:ext cx="28440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417BE17-1071-411A-B550-A58BDAAD3F4B}" type="slidenum">
              <a:rPr lang="en-US" altLang="en-US" smtClean="0">
                <a:solidFill>
                  <a:srgbClr val="000000"/>
                </a:solidFill>
                <a:cs typeface="Arial" panose="020B0604020202020204" pitchFamily="34" charset="0"/>
              </a:rPr>
              <a:pPr fontAlgn="base">
                <a:spcBef>
                  <a:spcPct val="0"/>
                </a:spcBef>
                <a:spcAft>
                  <a:spcPct val="0"/>
                </a:spcAft>
              </a:pPr>
              <a:t>‹#›</a:t>
            </a:fld>
            <a:endParaRPr lang="en-US" altLang="en-US" smtClean="0">
              <a:solidFill>
                <a:srgbClr val="000000"/>
              </a:solidFill>
              <a:cs typeface="Arial" panose="020B0604020202020204" pitchFamily="34" charset="0"/>
            </a:endParaRPr>
          </a:p>
        </p:txBody>
      </p:sp>
    </p:spTree>
    <p:extLst>
      <p:ext uri="{BB962C8B-B14F-4D97-AF65-F5344CB8AC3E}">
        <p14:creationId xmlns:p14="http://schemas.microsoft.com/office/powerpoint/2010/main" val="2939121630"/>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441" y="274638"/>
            <a:ext cx="109699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441" y="1600201"/>
            <a:ext cx="109699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3012" name="Rectangle 4"/>
          <p:cNvSpPr>
            <a:spLocks noGrp="1" noChangeArrowheads="1"/>
          </p:cNvSpPr>
          <p:nvPr>
            <p:ph type="dt" sz="half" idx="2"/>
          </p:nvPr>
        </p:nvSpPr>
        <p:spPr bwMode="auto">
          <a:xfrm>
            <a:off x="609441" y="6245225"/>
            <a:ext cx="28440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cs typeface="Arial" panose="020B0604020202020204" pitchFamily="34" charset="0"/>
            </a:endParaRPr>
          </a:p>
        </p:txBody>
      </p:sp>
      <p:sp>
        <p:nvSpPr>
          <p:cNvPr id="43013" name="Rectangle 5"/>
          <p:cNvSpPr>
            <a:spLocks noGrp="1" noChangeArrowheads="1"/>
          </p:cNvSpPr>
          <p:nvPr>
            <p:ph type="ftr" sz="quarter" idx="3"/>
          </p:nvPr>
        </p:nvSpPr>
        <p:spPr bwMode="auto">
          <a:xfrm>
            <a:off x="4164515" y="6245225"/>
            <a:ext cx="385979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cs typeface="Arial" panose="020B0604020202020204" pitchFamily="34" charset="0"/>
            </a:endParaRPr>
          </a:p>
        </p:txBody>
      </p:sp>
      <p:sp>
        <p:nvSpPr>
          <p:cNvPr id="43014" name="Rectangle 6"/>
          <p:cNvSpPr>
            <a:spLocks noGrp="1" noChangeArrowheads="1"/>
          </p:cNvSpPr>
          <p:nvPr>
            <p:ph type="sldNum" sz="quarter" idx="4"/>
          </p:nvPr>
        </p:nvSpPr>
        <p:spPr bwMode="auto">
          <a:xfrm>
            <a:off x="8735325" y="6245225"/>
            <a:ext cx="28440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417BE17-1071-411A-B550-A58BDAAD3F4B}" type="slidenum">
              <a:rPr lang="en-US" altLang="en-US" smtClean="0">
                <a:solidFill>
                  <a:srgbClr val="000000"/>
                </a:solidFill>
                <a:cs typeface="Arial" panose="020B0604020202020204" pitchFamily="34" charset="0"/>
              </a:rPr>
              <a:pPr fontAlgn="base">
                <a:spcBef>
                  <a:spcPct val="0"/>
                </a:spcBef>
                <a:spcAft>
                  <a:spcPct val="0"/>
                </a:spcAft>
              </a:pPr>
              <a:t>‹#›</a:t>
            </a:fld>
            <a:endParaRPr lang="en-US" altLang="en-US" smtClean="0">
              <a:solidFill>
                <a:srgbClr val="000000"/>
              </a:solidFill>
              <a:cs typeface="Arial" panose="020B0604020202020204" pitchFamily="34" charset="0"/>
            </a:endParaRPr>
          </a:p>
        </p:txBody>
      </p:sp>
    </p:spTree>
    <p:extLst>
      <p:ext uri="{BB962C8B-B14F-4D97-AF65-F5344CB8AC3E}">
        <p14:creationId xmlns:p14="http://schemas.microsoft.com/office/powerpoint/2010/main" val="136052334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441" y="274638"/>
            <a:ext cx="109699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441" y="1600201"/>
            <a:ext cx="109699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3012" name="Rectangle 4"/>
          <p:cNvSpPr>
            <a:spLocks noGrp="1" noChangeArrowheads="1"/>
          </p:cNvSpPr>
          <p:nvPr>
            <p:ph type="dt" sz="half" idx="2"/>
          </p:nvPr>
        </p:nvSpPr>
        <p:spPr bwMode="auto">
          <a:xfrm>
            <a:off x="609441" y="6245225"/>
            <a:ext cx="28440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cs typeface="Arial" panose="020B0604020202020204" pitchFamily="34" charset="0"/>
            </a:endParaRPr>
          </a:p>
        </p:txBody>
      </p:sp>
      <p:sp>
        <p:nvSpPr>
          <p:cNvPr id="43013" name="Rectangle 5"/>
          <p:cNvSpPr>
            <a:spLocks noGrp="1" noChangeArrowheads="1"/>
          </p:cNvSpPr>
          <p:nvPr>
            <p:ph type="ftr" sz="quarter" idx="3"/>
          </p:nvPr>
        </p:nvSpPr>
        <p:spPr bwMode="auto">
          <a:xfrm>
            <a:off x="4164515" y="6245225"/>
            <a:ext cx="385979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cs typeface="Arial" panose="020B0604020202020204" pitchFamily="34" charset="0"/>
            </a:endParaRPr>
          </a:p>
        </p:txBody>
      </p:sp>
      <p:sp>
        <p:nvSpPr>
          <p:cNvPr id="43014" name="Rectangle 6"/>
          <p:cNvSpPr>
            <a:spLocks noGrp="1" noChangeArrowheads="1"/>
          </p:cNvSpPr>
          <p:nvPr>
            <p:ph type="sldNum" sz="quarter" idx="4"/>
          </p:nvPr>
        </p:nvSpPr>
        <p:spPr bwMode="auto">
          <a:xfrm>
            <a:off x="8735325" y="6245225"/>
            <a:ext cx="28440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417BE17-1071-411A-B550-A58BDAAD3F4B}" type="slidenum">
              <a:rPr lang="en-US" altLang="en-US" smtClean="0">
                <a:solidFill>
                  <a:srgbClr val="000000"/>
                </a:solidFill>
                <a:cs typeface="Arial" panose="020B0604020202020204" pitchFamily="34" charset="0"/>
              </a:rPr>
              <a:pPr fontAlgn="base">
                <a:spcBef>
                  <a:spcPct val="0"/>
                </a:spcBef>
                <a:spcAft>
                  <a:spcPct val="0"/>
                </a:spcAft>
              </a:pPr>
              <a:t>‹#›</a:t>
            </a:fld>
            <a:endParaRPr lang="en-US" altLang="en-US" smtClean="0">
              <a:solidFill>
                <a:srgbClr val="000000"/>
              </a:solidFill>
              <a:cs typeface="Arial" panose="020B0604020202020204" pitchFamily="34" charset="0"/>
            </a:endParaRPr>
          </a:p>
        </p:txBody>
      </p:sp>
    </p:spTree>
    <p:extLst>
      <p:ext uri="{BB962C8B-B14F-4D97-AF65-F5344CB8AC3E}">
        <p14:creationId xmlns:p14="http://schemas.microsoft.com/office/powerpoint/2010/main" val="844735365"/>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javascript:showslide('active','hiddenslidep1se1su2sl3fi1');"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9.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780" y="431800"/>
            <a:ext cx="11449272" cy="2565152"/>
          </a:xfrm>
        </p:spPr>
        <p:txBody>
          <a:bodyPr>
            <a:noAutofit/>
          </a:bodyPr>
          <a:lstStyle/>
          <a:p>
            <a:pPr algn="ctr"/>
            <a:r>
              <a:rPr lang="en-IN" sz="6600" dirty="0" smtClean="0"/>
              <a:t>ALCOHOL RELATED DISORDERS</a:t>
            </a:r>
            <a:endParaRPr lang="en-IN" sz="6600" dirty="0"/>
          </a:p>
        </p:txBody>
      </p:sp>
      <p:sp>
        <p:nvSpPr>
          <p:cNvPr id="3" name="Content Placeholder 2"/>
          <p:cNvSpPr>
            <a:spLocks noGrp="1"/>
          </p:cNvSpPr>
          <p:nvPr>
            <p:ph idx="1"/>
          </p:nvPr>
        </p:nvSpPr>
        <p:spPr>
          <a:xfrm>
            <a:off x="3790155" y="3595712"/>
            <a:ext cx="7179787" cy="2425576"/>
          </a:xfrm>
        </p:spPr>
        <p:txBody>
          <a:bodyPr>
            <a:noAutofit/>
          </a:bodyPr>
          <a:lstStyle/>
          <a:p>
            <a:pPr marL="0" indent="0" algn="r">
              <a:lnSpc>
                <a:spcPct val="100000"/>
              </a:lnSpc>
              <a:buNone/>
            </a:pPr>
            <a:r>
              <a:rPr lang="en-US" sz="2800" dirty="0" smtClean="0"/>
              <a:t>Dr. Amit Arya MD.</a:t>
            </a:r>
          </a:p>
          <a:p>
            <a:pPr marL="0" indent="0" algn="r">
              <a:lnSpc>
                <a:spcPct val="100000"/>
              </a:lnSpc>
              <a:buNone/>
            </a:pPr>
            <a:r>
              <a:rPr lang="en-US" sz="2800" smtClean="0"/>
              <a:t>Additional  </a:t>
            </a:r>
            <a:r>
              <a:rPr lang="en-US" sz="2800" dirty="0" smtClean="0"/>
              <a:t>Professor</a:t>
            </a:r>
          </a:p>
          <a:p>
            <a:pPr marL="0" indent="0" algn="r">
              <a:lnSpc>
                <a:spcPct val="100000"/>
              </a:lnSpc>
              <a:buNone/>
            </a:pPr>
            <a:r>
              <a:rPr lang="en-US" sz="2800" dirty="0" smtClean="0"/>
              <a:t>DEPARTMENT OF PSYCHIATRY</a:t>
            </a:r>
          </a:p>
          <a:p>
            <a:pPr marL="0" indent="0" algn="r">
              <a:lnSpc>
                <a:spcPct val="100000"/>
              </a:lnSpc>
              <a:buNone/>
            </a:pPr>
            <a:r>
              <a:rPr lang="en-US" sz="2800" dirty="0" smtClean="0"/>
              <a:t>K.G.M.U.,LUCKNOW</a:t>
            </a:r>
          </a:p>
          <a:p>
            <a:pPr marL="0" indent="0">
              <a:lnSpc>
                <a:spcPct val="100000"/>
              </a:lnSpc>
              <a:buNone/>
            </a:pPr>
            <a:endParaRPr lang="en-IN" sz="2800" dirty="0"/>
          </a:p>
        </p:txBody>
      </p:sp>
    </p:spTree>
    <p:extLst>
      <p:ext uri="{BB962C8B-B14F-4D97-AF65-F5344CB8AC3E}">
        <p14:creationId xmlns:p14="http://schemas.microsoft.com/office/powerpoint/2010/main" val="405550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b="1" dirty="0"/>
              <a:t>EFFECT ON BRAIN</a:t>
            </a:r>
          </a:p>
        </p:txBody>
      </p:sp>
      <p:sp>
        <p:nvSpPr>
          <p:cNvPr id="3" name="Content Placeholder 2"/>
          <p:cNvSpPr>
            <a:spLocks noGrp="1"/>
          </p:cNvSpPr>
          <p:nvPr>
            <p:ph idx="1"/>
          </p:nvPr>
        </p:nvSpPr>
        <p:spPr>
          <a:xfrm>
            <a:off x="1218883" y="1556792"/>
            <a:ext cx="4877117" cy="4832092"/>
          </a:xfrm>
          <a:solidFill>
            <a:schemeClr val="bg2"/>
          </a:solidFill>
        </p:spPr>
        <p:txBody>
          <a:bodyPr>
            <a:normAutofit lnSpcReduction="10000"/>
          </a:bodyPr>
          <a:lstStyle/>
          <a:p>
            <a:r>
              <a:rPr lang="en-IN" dirty="0" smtClean="0"/>
              <a:t>Dopamine </a:t>
            </a:r>
            <a:r>
              <a:rPr lang="en-IN" dirty="0"/>
              <a:t>increase in limbic system- </a:t>
            </a:r>
            <a:r>
              <a:rPr lang="en-IN" dirty="0" smtClean="0"/>
              <a:t>pleasure(alcohol </a:t>
            </a:r>
            <a:r>
              <a:rPr lang="en-IN" dirty="0"/>
              <a:t>acutely increase dopamine levels in brain)</a:t>
            </a:r>
          </a:p>
          <a:p>
            <a:endParaRPr lang="en-IN" dirty="0" smtClean="0"/>
          </a:p>
          <a:p>
            <a:r>
              <a:rPr lang="en-IN" dirty="0" smtClean="0"/>
              <a:t>Serotonin- </a:t>
            </a:r>
            <a:r>
              <a:rPr lang="en-IN" dirty="0"/>
              <a:t>related to amount of intake</a:t>
            </a:r>
          </a:p>
          <a:p>
            <a:endParaRPr lang="en-IN" dirty="0" smtClean="0"/>
          </a:p>
          <a:p>
            <a:r>
              <a:rPr lang="en-IN" dirty="0" smtClean="0"/>
              <a:t>GABA-A  </a:t>
            </a:r>
            <a:r>
              <a:rPr lang="en-IN" dirty="0"/>
              <a:t>receptors</a:t>
            </a:r>
          </a:p>
          <a:p>
            <a:endParaRPr lang="en-IN" dirty="0" smtClean="0"/>
          </a:p>
          <a:p>
            <a:r>
              <a:rPr lang="en-IN" dirty="0" smtClean="0"/>
              <a:t>NMDA </a:t>
            </a:r>
            <a:r>
              <a:rPr lang="en-IN" dirty="0"/>
              <a:t>receptors</a:t>
            </a:r>
          </a:p>
          <a:p>
            <a:endParaRPr lang="en-IN" dirty="0"/>
          </a:p>
        </p:txBody>
      </p:sp>
      <p:sp>
        <p:nvSpPr>
          <p:cNvPr id="4" name="Rectangle 3"/>
          <p:cNvSpPr/>
          <p:nvPr/>
        </p:nvSpPr>
        <p:spPr>
          <a:xfrm>
            <a:off x="6310435" y="1556792"/>
            <a:ext cx="5400601" cy="4832092"/>
          </a:xfrm>
          <a:prstGeom prst="rect">
            <a:avLst/>
          </a:prstGeom>
          <a:solidFill>
            <a:srgbClr val="FFC000"/>
          </a:solidFill>
        </p:spPr>
        <p:txBody>
          <a:bodyPr wrap="square">
            <a:spAutoFit/>
          </a:bodyPr>
          <a:lstStyle/>
          <a:p>
            <a:pPr marL="457200" indent="-457200">
              <a:buFont typeface="Arial" panose="020B0604020202020204" pitchFamily="34" charset="0"/>
              <a:buChar char="•"/>
            </a:pPr>
            <a:r>
              <a:rPr lang="en-IN" sz="2800" dirty="0"/>
              <a:t>Alcohol is a brain depressant.</a:t>
            </a:r>
          </a:p>
          <a:p>
            <a:pPr marL="457200" indent="-457200">
              <a:buFont typeface="Arial" panose="020B0604020202020204" pitchFamily="34" charset="0"/>
              <a:buChar char="•"/>
            </a:pPr>
            <a:r>
              <a:rPr lang="en-IN" sz="2800" dirty="0"/>
              <a:t>In small amounts it relieves anxiety. </a:t>
            </a:r>
          </a:p>
          <a:p>
            <a:pPr marL="457200" indent="-457200">
              <a:buFont typeface="Arial" panose="020B0604020202020204" pitchFamily="34" charset="0"/>
              <a:buChar char="•"/>
            </a:pPr>
            <a:r>
              <a:rPr lang="en-IN" sz="2800" dirty="0"/>
              <a:t>it may also give a sense of strength and result in boisterous behaviour</a:t>
            </a:r>
          </a:p>
          <a:p>
            <a:pPr marL="457200" indent="-457200">
              <a:buFont typeface="Arial" panose="020B0604020202020204" pitchFamily="34" charset="0"/>
              <a:buChar char="•"/>
            </a:pPr>
            <a:r>
              <a:rPr lang="en-IN" sz="2800" dirty="0"/>
              <a:t>It heightens the mood prior to intake, be it sadness or happiness.</a:t>
            </a:r>
          </a:p>
          <a:p>
            <a:pPr marL="457200" indent="-457200">
              <a:buFont typeface="Arial" panose="020B0604020202020204" pitchFamily="34" charset="0"/>
              <a:buChar char="•"/>
            </a:pPr>
            <a:r>
              <a:rPr lang="en-IN" sz="2800" dirty="0"/>
              <a:t>Impairs judgement and performance </a:t>
            </a:r>
          </a:p>
        </p:txBody>
      </p:sp>
    </p:spTree>
    <p:extLst>
      <p:ext uri="{BB962C8B-B14F-4D97-AF65-F5344CB8AC3E}">
        <p14:creationId xmlns:p14="http://schemas.microsoft.com/office/powerpoint/2010/main" val="3198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srcRect/>
          <a:stretch>
            <a:fillRect/>
          </a:stretch>
        </p:blipFill>
        <p:spPr>
          <a:xfrm>
            <a:off x="1656183" y="476672"/>
            <a:ext cx="9118749" cy="4289185"/>
          </a:xfrm>
          <a:prstGeom prst="rect">
            <a:avLst/>
          </a:prstGeom>
          <a:noFill/>
        </p:spPr>
      </p:pic>
      <p:sp>
        <p:nvSpPr>
          <p:cNvPr id="3" name="TextBox 2"/>
          <p:cNvSpPr txBox="1"/>
          <p:nvPr/>
        </p:nvSpPr>
        <p:spPr>
          <a:xfrm>
            <a:off x="405780" y="4593902"/>
            <a:ext cx="11017224" cy="1938992"/>
          </a:xfrm>
          <a:prstGeom prst="rect">
            <a:avLst/>
          </a:prstGeom>
          <a:noFill/>
        </p:spPr>
        <p:txBody>
          <a:bodyPr wrap="square" rtlCol="0">
            <a:spAutoFit/>
          </a:bodyPr>
          <a:lstStyle/>
          <a:p>
            <a:r>
              <a:rPr lang="en-US" sz="2400" dirty="0">
                <a:latin typeface="Times New Roman" pitchFamily="18" charset="0"/>
                <a:cs typeface="Times New Roman" pitchFamily="18" charset="0"/>
              </a:rPr>
              <a:t>Alcohol enhances the effect of GABA on GABA-A </a:t>
            </a:r>
            <a:r>
              <a:rPr lang="en-US" sz="2400" dirty="0" err="1">
                <a:latin typeface="Times New Roman" pitchFamily="18" charset="0"/>
                <a:cs typeface="Times New Roman" pitchFamily="18" charset="0"/>
              </a:rPr>
              <a:t>neuroreceptors</a:t>
            </a:r>
            <a:r>
              <a:rPr lang="en-US" sz="2400" dirty="0">
                <a:latin typeface="Times New Roman" pitchFamily="18" charset="0"/>
                <a:cs typeface="Times New Roman" pitchFamily="18" charset="0"/>
              </a:rPr>
              <a:t>, resulting in decreased overall brain excitability</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Chronic </a:t>
            </a:r>
            <a:r>
              <a:rPr lang="en-US" sz="2400" dirty="0">
                <a:latin typeface="Times New Roman" pitchFamily="18" charset="0"/>
                <a:cs typeface="Times New Roman" pitchFamily="18" charset="0"/>
              </a:rPr>
              <a:t>exposure to alcohol results in a compensatory decrease of GABA-A </a:t>
            </a:r>
            <a:r>
              <a:rPr lang="en-US" sz="2400" dirty="0" err="1">
                <a:latin typeface="Times New Roman" pitchFamily="18" charset="0"/>
                <a:cs typeface="Times New Roman" pitchFamily="18" charset="0"/>
              </a:rPr>
              <a:t>neuroreceptor</a:t>
            </a:r>
            <a:r>
              <a:rPr lang="en-US" sz="2400" dirty="0">
                <a:latin typeface="Times New Roman" pitchFamily="18" charset="0"/>
                <a:cs typeface="Times New Roman" pitchFamily="18" charset="0"/>
              </a:rPr>
              <a:t> response to GABA, evidenced by increasing tolerance of the effects of </a:t>
            </a:r>
            <a:r>
              <a:rPr lang="en-US" sz="2400" dirty="0" smtClean="0">
                <a:latin typeface="Times New Roman" pitchFamily="18" charset="0"/>
                <a:cs typeface="Times New Roman" pitchFamily="18" charset="0"/>
              </a:rPr>
              <a:t>alcohol.</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99904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srcRect/>
          <a:stretch>
            <a:fillRect/>
          </a:stretch>
        </p:blipFill>
        <p:spPr>
          <a:xfrm>
            <a:off x="1269876" y="332657"/>
            <a:ext cx="9649072" cy="4176464"/>
          </a:xfrm>
          <a:prstGeom prst="rect">
            <a:avLst/>
          </a:prstGeom>
          <a:noFill/>
        </p:spPr>
      </p:pic>
      <p:sp>
        <p:nvSpPr>
          <p:cNvPr id="3" name="TextBox 2"/>
          <p:cNvSpPr txBox="1"/>
          <p:nvPr/>
        </p:nvSpPr>
        <p:spPr>
          <a:xfrm>
            <a:off x="981844" y="4851157"/>
            <a:ext cx="10729192" cy="954107"/>
          </a:xfrm>
          <a:prstGeom prst="rect">
            <a:avLst/>
          </a:prstGeom>
          <a:noFill/>
        </p:spPr>
        <p:txBody>
          <a:bodyPr wrap="square" rtlCol="0">
            <a:spAutoFit/>
          </a:bodyPr>
          <a:lstStyle/>
          <a:p>
            <a:pPr>
              <a:defRPr/>
            </a:pPr>
            <a:r>
              <a:rPr lang="en-US" sz="2800" dirty="0">
                <a:latin typeface="Times New Roman" pitchFamily="18" charset="0"/>
                <a:cs typeface="Times New Roman" pitchFamily="18" charset="0"/>
              </a:rPr>
              <a:t>Alcohol inhibits NMDA </a:t>
            </a:r>
            <a:r>
              <a:rPr lang="en-US" sz="2800" dirty="0" err="1">
                <a:latin typeface="Times New Roman" pitchFamily="18" charset="0"/>
                <a:cs typeface="Times New Roman" pitchFamily="18" charset="0"/>
              </a:rPr>
              <a:t>neuroreceptors</a:t>
            </a:r>
            <a:r>
              <a:rPr lang="en-US" sz="2800" dirty="0">
                <a:latin typeface="Times New Roman" pitchFamily="18" charset="0"/>
                <a:cs typeface="Times New Roman" pitchFamily="18" charset="0"/>
              </a:rPr>
              <a:t>, and chronic alcohol exposure results in up-regulation of these receptors. </a:t>
            </a:r>
          </a:p>
        </p:txBody>
      </p:sp>
    </p:spTree>
    <p:extLst>
      <p:ext uri="{BB962C8B-B14F-4D97-AF65-F5344CB8AC3E}">
        <p14:creationId xmlns:p14="http://schemas.microsoft.com/office/powerpoint/2010/main" val="238484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srcRect/>
          <a:stretch>
            <a:fillRect/>
          </a:stretch>
        </p:blipFill>
        <p:spPr>
          <a:xfrm>
            <a:off x="765820" y="476672"/>
            <a:ext cx="10778678" cy="4824536"/>
          </a:xfrm>
          <a:prstGeom prst="rect">
            <a:avLst/>
          </a:prstGeom>
          <a:noFill/>
        </p:spPr>
      </p:pic>
    </p:spTree>
    <p:extLst>
      <p:ext uri="{BB962C8B-B14F-4D97-AF65-F5344CB8AC3E}">
        <p14:creationId xmlns:p14="http://schemas.microsoft.com/office/powerpoint/2010/main" val="239950084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srcRect/>
          <a:stretch>
            <a:fillRect/>
          </a:stretch>
        </p:blipFill>
        <p:spPr>
          <a:xfrm>
            <a:off x="693812" y="332656"/>
            <a:ext cx="10585176" cy="4680520"/>
          </a:xfrm>
          <a:prstGeom prst="rect">
            <a:avLst/>
          </a:prstGeom>
          <a:noFill/>
        </p:spPr>
      </p:pic>
      <p:sp>
        <p:nvSpPr>
          <p:cNvPr id="3" name="TextBox 2"/>
          <p:cNvSpPr txBox="1"/>
          <p:nvPr/>
        </p:nvSpPr>
        <p:spPr>
          <a:xfrm>
            <a:off x="693812" y="5013176"/>
            <a:ext cx="10729193" cy="954107"/>
          </a:xfrm>
          <a:prstGeom prst="rect">
            <a:avLst/>
          </a:prstGeom>
          <a:noFill/>
        </p:spPr>
        <p:txBody>
          <a:bodyPr wrap="square" rtlCol="0">
            <a:spAutoFit/>
          </a:bodyPr>
          <a:lstStyle/>
          <a:p>
            <a:pPr>
              <a:defRPr/>
            </a:pPr>
            <a:r>
              <a:rPr lang="en-US" sz="2800" dirty="0">
                <a:latin typeface="Times New Roman" pitchFamily="18" charset="0"/>
                <a:cs typeface="Times New Roman" pitchFamily="18" charset="0"/>
              </a:rPr>
              <a:t>Abrupt cessation of alcohol exposure results in brain </a:t>
            </a:r>
            <a:r>
              <a:rPr lang="en-US" sz="2800" dirty="0" err="1">
                <a:latin typeface="Times New Roman" pitchFamily="18" charset="0"/>
                <a:cs typeface="Times New Roman" pitchFamily="18" charset="0"/>
              </a:rPr>
              <a:t>hyperexcitability</a:t>
            </a:r>
            <a:r>
              <a:rPr lang="en-US" sz="2800" dirty="0">
                <a:latin typeface="Times New Roman" pitchFamily="18" charset="0"/>
                <a:cs typeface="Times New Roman" pitchFamily="18" charset="0"/>
              </a:rPr>
              <a:t>, because receptors previously inhibited by alcohol are no longer inhibited. </a:t>
            </a:r>
          </a:p>
        </p:txBody>
      </p:sp>
    </p:spTree>
    <p:extLst>
      <p:ext uri="{BB962C8B-B14F-4D97-AF65-F5344CB8AC3E}">
        <p14:creationId xmlns:p14="http://schemas.microsoft.com/office/powerpoint/2010/main" val="404046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r>
              <a:rPr lang="en-US" altLang="en-US" smtClean="0">
                <a:solidFill>
                  <a:schemeClr val="bg1"/>
                </a:solidFill>
              </a:rPr>
              <a:t>Drugs as reinforcers</a:t>
            </a:r>
          </a:p>
        </p:txBody>
      </p:sp>
      <p:sp>
        <p:nvSpPr>
          <p:cNvPr id="38915" name="AutoShape 3"/>
          <p:cNvSpPr>
            <a:spLocks noChangeArrowheads="1"/>
          </p:cNvSpPr>
          <p:nvPr/>
        </p:nvSpPr>
        <p:spPr bwMode="auto">
          <a:xfrm>
            <a:off x="2436812" y="3200400"/>
            <a:ext cx="1905000" cy="609600"/>
          </a:xfrm>
          <a:prstGeom prst="roundRect">
            <a:avLst>
              <a:gd name="adj" fmla="val 16667"/>
            </a:avLst>
          </a:prstGeom>
          <a:solidFill>
            <a:srgbClr val="CCECFF"/>
          </a:solidFill>
          <a:ln>
            <a:noFill/>
          </a:ln>
          <a:effectLst>
            <a:prstShdw prst="shdw17" dist="17961" dir="2700000">
              <a:srgbClr val="7A8E99"/>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2000" b="1">
                <a:solidFill>
                  <a:srgbClr val="000000"/>
                </a:solidFill>
                <a:latin typeface="Arial Narrow" panose="020B0606020202030204" pitchFamily="34" charset="0"/>
              </a:rPr>
              <a:t>Taking drugs…</a:t>
            </a:r>
          </a:p>
        </p:txBody>
      </p:sp>
      <p:sp>
        <p:nvSpPr>
          <p:cNvPr id="166916" name="AutoShape 4"/>
          <p:cNvSpPr>
            <a:spLocks noChangeArrowheads="1"/>
          </p:cNvSpPr>
          <p:nvPr/>
        </p:nvSpPr>
        <p:spPr bwMode="auto">
          <a:xfrm>
            <a:off x="2741612" y="4572000"/>
            <a:ext cx="1905000" cy="609600"/>
          </a:xfrm>
          <a:prstGeom prst="roundRect">
            <a:avLst>
              <a:gd name="adj" fmla="val 16667"/>
            </a:avLst>
          </a:prstGeom>
          <a:solidFill>
            <a:srgbClr val="CC0000"/>
          </a:solidFill>
          <a:ln w="9525">
            <a:solidFill>
              <a:srgbClr val="FFFF00"/>
            </a:solidFill>
            <a:miter lim="800000"/>
            <a:headEnd/>
            <a:tailEnd/>
          </a:ln>
          <a:effectLst>
            <a:prstShdw prst="shdw17" dist="17961" dir="2700000">
              <a:srgbClr val="999900"/>
            </a:prst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2000" b="1">
                <a:solidFill>
                  <a:srgbClr val="FFFF00"/>
                </a:solidFill>
                <a:latin typeface="Arial Narrow" panose="020B0606020202030204" pitchFamily="34" charset="0"/>
              </a:rPr>
              <a:t>NOT </a:t>
            </a:r>
          </a:p>
          <a:p>
            <a:pPr algn="ctr" eaLnBrk="1" fontAlgn="base" hangingPunct="1">
              <a:spcBef>
                <a:spcPct val="0"/>
              </a:spcBef>
              <a:spcAft>
                <a:spcPct val="0"/>
              </a:spcAft>
            </a:pPr>
            <a:r>
              <a:rPr lang="en-US" altLang="en-US" sz="2000" b="1">
                <a:solidFill>
                  <a:srgbClr val="FFFF00"/>
                </a:solidFill>
                <a:latin typeface="Arial Narrow" panose="020B0606020202030204" pitchFamily="34" charset="0"/>
              </a:rPr>
              <a:t>Taking drugs…</a:t>
            </a:r>
          </a:p>
        </p:txBody>
      </p:sp>
      <p:sp>
        <p:nvSpPr>
          <p:cNvPr id="166917" name="WordArt 5"/>
          <p:cNvSpPr>
            <a:spLocks noChangeArrowheads="1" noChangeShapeType="1" noTextEdit="1"/>
          </p:cNvSpPr>
          <p:nvPr/>
        </p:nvSpPr>
        <p:spPr bwMode="auto">
          <a:xfrm>
            <a:off x="6170612" y="1905000"/>
            <a:ext cx="4267200" cy="495300"/>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en-IN" sz="2800" kern="10">
                <a:gradFill rotWithShape="1">
                  <a:gsLst>
                    <a:gs pos="0">
                      <a:srgbClr val="007600"/>
                    </a:gs>
                    <a:gs pos="50000">
                      <a:srgbClr val="00FF00"/>
                    </a:gs>
                    <a:gs pos="100000">
                      <a:srgbClr val="007600"/>
                    </a:gs>
                  </a:gsLst>
                  <a:lin ang="5400000" scaled="1"/>
                </a:gradFill>
                <a:effectLst>
                  <a:outerShdw dist="35921" dir="2700000" algn="ctr" rotWithShape="0">
                    <a:srgbClr val="C0C0C0"/>
                  </a:outerShdw>
                </a:effectLst>
                <a:latin typeface="Comic Sans MS" panose="030F0702030302020204" pitchFamily="66" charset="0"/>
                <a:cs typeface="Arial" panose="020B0604020202020204" pitchFamily="34" charset="0"/>
              </a:rPr>
              <a:t>Positive reinforcement</a:t>
            </a:r>
          </a:p>
        </p:txBody>
      </p:sp>
      <p:sp>
        <p:nvSpPr>
          <p:cNvPr id="166918" name="WordArt 6"/>
          <p:cNvSpPr>
            <a:spLocks noChangeArrowheads="1" noChangeShapeType="1" noTextEdit="1"/>
          </p:cNvSpPr>
          <p:nvPr/>
        </p:nvSpPr>
        <p:spPr bwMode="auto">
          <a:xfrm>
            <a:off x="6094412" y="5829300"/>
            <a:ext cx="4267200" cy="495300"/>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en-IN" sz="2800" kern="10">
                <a:gradFill rotWithShape="1">
                  <a:gsLst>
                    <a:gs pos="0">
                      <a:srgbClr val="765E47"/>
                    </a:gs>
                    <a:gs pos="50000">
                      <a:srgbClr val="FFCC99"/>
                    </a:gs>
                    <a:gs pos="100000">
                      <a:srgbClr val="765E47"/>
                    </a:gs>
                  </a:gsLst>
                  <a:lin ang="5400000" scaled="1"/>
                </a:gradFill>
                <a:effectLst>
                  <a:outerShdw dist="35921" dir="2700000" algn="ctr" rotWithShape="0">
                    <a:srgbClr val="C0C0C0"/>
                  </a:outerShdw>
                </a:effectLst>
                <a:latin typeface="Comic Sans MS" panose="030F0702030302020204" pitchFamily="66" charset="0"/>
                <a:cs typeface="Arial" panose="020B0604020202020204" pitchFamily="34" charset="0"/>
              </a:rPr>
              <a:t>Negative reinforcement</a:t>
            </a:r>
          </a:p>
        </p:txBody>
      </p:sp>
      <p:grpSp>
        <p:nvGrpSpPr>
          <p:cNvPr id="2" name="Group 7"/>
          <p:cNvGrpSpPr>
            <a:grpSpLocks/>
          </p:cNvGrpSpPr>
          <p:nvPr/>
        </p:nvGrpSpPr>
        <p:grpSpPr bwMode="auto">
          <a:xfrm>
            <a:off x="4418012" y="2819400"/>
            <a:ext cx="4114800" cy="1066800"/>
            <a:chOff x="1824" y="1776"/>
            <a:chExt cx="2592" cy="672"/>
          </a:xfrm>
        </p:grpSpPr>
        <p:sp>
          <p:nvSpPr>
            <p:cNvPr id="166920" name="AutoShape 8"/>
            <p:cNvSpPr>
              <a:spLocks noChangeArrowheads="1"/>
            </p:cNvSpPr>
            <p:nvPr/>
          </p:nvSpPr>
          <p:spPr bwMode="auto">
            <a:xfrm>
              <a:off x="2448" y="1776"/>
              <a:ext cx="1968" cy="384"/>
            </a:xfrm>
            <a:prstGeom prst="roundRect">
              <a:avLst>
                <a:gd name="adj" fmla="val 16667"/>
              </a:avLst>
            </a:prstGeom>
            <a:solidFill>
              <a:srgbClr val="00FF00"/>
            </a:solidFill>
            <a:ln w="9525">
              <a:solidFill>
                <a:schemeClr val="bg1"/>
              </a:solidFill>
              <a:miter lim="800000"/>
              <a:headEnd/>
              <a:tailEnd/>
            </a:ln>
            <a:effectLst>
              <a:prstShdw prst="shdw17" dist="17961" dir="2700000">
                <a:schemeClr val="bg1">
                  <a:gamma/>
                  <a:shade val="60000"/>
                  <a:invGamma/>
                </a:schemeClr>
              </a:prstShdw>
            </a:effectLst>
          </p:spPr>
          <p:txBody>
            <a:bodyPr wrap="none" anchor="ctr"/>
            <a:lstStyle/>
            <a:p>
              <a:pPr algn="ctr" fontAlgn="base">
                <a:spcBef>
                  <a:spcPct val="0"/>
                </a:spcBef>
                <a:spcAft>
                  <a:spcPct val="0"/>
                </a:spcAft>
                <a:defRPr/>
              </a:pPr>
              <a:r>
                <a:rPr lang="en-US" sz="2000" b="1">
                  <a:solidFill>
                    <a:srgbClr val="000000"/>
                  </a:solidFill>
                  <a:latin typeface="Arial Narrow" pitchFamily="34" charset="0"/>
                  <a:cs typeface="Arial" panose="020B0604020202020204" pitchFamily="34" charset="0"/>
                </a:rPr>
                <a:t>..makes you </a:t>
              </a:r>
            </a:p>
            <a:p>
              <a:pPr algn="ctr" fontAlgn="base">
                <a:spcBef>
                  <a:spcPct val="0"/>
                </a:spcBef>
                <a:spcAft>
                  <a:spcPct val="0"/>
                </a:spcAft>
                <a:defRPr/>
              </a:pPr>
              <a:r>
                <a:rPr lang="en-US" sz="2000" b="1">
                  <a:solidFill>
                    <a:srgbClr val="000000"/>
                  </a:solidFill>
                  <a:latin typeface="Arial Narrow" pitchFamily="34" charset="0"/>
                  <a:cs typeface="Arial" panose="020B0604020202020204" pitchFamily="34" charset="0"/>
                </a:rPr>
                <a:t>feel good… (euphoria)</a:t>
              </a:r>
            </a:p>
          </p:txBody>
        </p:sp>
        <p:sp>
          <p:nvSpPr>
            <p:cNvPr id="38932" name="AutoShape 9"/>
            <p:cNvSpPr>
              <a:spLocks noChangeArrowheads="1"/>
            </p:cNvSpPr>
            <p:nvPr/>
          </p:nvSpPr>
          <p:spPr bwMode="auto">
            <a:xfrm flipV="1">
              <a:off x="1824" y="2064"/>
              <a:ext cx="624" cy="3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grpSp>
      <p:grpSp>
        <p:nvGrpSpPr>
          <p:cNvPr id="3" name="Group 10"/>
          <p:cNvGrpSpPr>
            <a:grpSpLocks/>
          </p:cNvGrpSpPr>
          <p:nvPr/>
        </p:nvGrpSpPr>
        <p:grpSpPr bwMode="auto">
          <a:xfrm>
            <a:off x="3198812" y="1828800"/>
            <a:ext cx="2971800" cy="838200"/>
            <a:chOff x="1056" y="1152"/>
            <a:chExt cx="1872" cy="528"/>
          </a:xfrm>
        </p:grpSpPr>
        <p:sp>
          <p:nvSpPr>
            <p:cNvPr id="166923" name="AutoShape 11"/>
            <p:cNvSpPr>
              <a:spLocks noChangeArrowheads="1"/>
            </p:cNvSpPr>
            <p:nvPr/>
          </p:nvSpPr>
          <p:spPr bwMode="auto">
            <a:xfrm>
              <a:off x="1056" y="1152"/>
              <a:ext cx="1200" cy="384"/>
            </a:xfrm>
            <a:prstGeom prst="roundRect">
              <a:avLst>
                <a:gd name="adj" fmla="val 16667"/>
              </a:avLst>
            </a:prstGeom>
            <a:solidFill>
              <a:srgbClr val="006600"/>
            </a:solidFill>
            <a:ln w="9525">
              <a:solidFill>
                <a:schemeClr val="bg1"/>
              </a:solidFill>
              <a:miter lim="800000"/>
              <a:headEnd/>
              <a:tailEnd/>
            </a:ln>
            <a:effectLst>
              <a:prstShdw prst="shdw17" dist="17961" dir="2700000">
                <a:schemeClr val="bg1">
                  <a:gamma/>
                  <a:shade val="60000"/>
                  <a:invGamma/>
                </a:schemeClr>
              </a:prstShdw>
            </a:effectLst>
          </p:spPr>
          <p:txBody>
            <a:bodyPr wrap="none" anchor="ctr"/>
            <a:lstStyle/>
            <a:p>
              <a:pPr algn="ctr" fontAlgn="base">
                <a:spcBef>
                  <a:spcPct val="0"/>
                </a:spcBef>
                <a:spcAft>
                  <a:spcPct val="0"/>
                </a:spcAft>
                <a:defRPr/>
              </a:pPr>
              <a:r>
                <a:rPr lang="en-US" sz="2000" b="1">
                  <a:solidFill>
                    <a:srgbClr val="FFFFFF"/>
                  </a:solidFill>
                  <a:latin typeface="Arial Narrow" pitchFamily="34" charset="0"/>
                  <a:cs typeface="Arial" panose="020B0604020202020204" pitchFamily="34" charset="0"/>
                </a:rPr>
                <a:t>likely that you </a:t>
              </a:r>
            </a:p>
            <a:p>
              <a:pPr algn="ctr" fontAlgn="base">
                <a:spcBef>
                  <a:spcPct val="0"/>
                </a:spcBef>
                <a:spcAft>
                  <a:spcPct val="0"/>
                </a:spcAft>
                <a:defRPr/>
              </a:pPr>
              <a:r>
                <a:rPr lang="en-US" sz="2000" b="1">
                  <a:solidFill>
                    <a:srgbClr val="FFFFFF"/>
                  </a:solidFill>
                  <a:latin typeface="Arial Narrow" pitchFamily="34" charset="0"/>
                  <a:cs typeface="Arial" panose="020B0604020202020204" pitchFamily="34" charset="0"/>
                </a:rPr>
                <a:t>will continue..</a:t>
              </a:r>
            </a:p>
          </p:txBody>
        </p:sp>
        <p:sp>
          <p:nvSpPr>
            <p:cNvPr id="38930" name="AutoShape 12"/>
            <p:cNvSpPr>
              <a:spLocks noChangeArrowheads="1"/>
            </p:cNvSpPr>
            <p:nvPr/>
          </p:nvSpPr>
          <p:spPr bwMode="auto">
            <a:xfrm rot="12609453" flipV="1">
              <a:off x="2304" y="1296"/>
              <a:ext cx="624" cy="3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grpSp>
      <p:sp>
        <p:nvSpPr>
          <p:cNvPr id="166925" name="AutoShape 13"/>
          <p:cNvSpPr>
            <a:spLocks noChangeArrowheads="1"/>
          </p:cNvSpPr>
          <p:nvPr/>
        </p:nvSpPr>
        <p:spPr bwMode="auto">
          <a:xfrm rot="7496226" flipV="1">
            <a:off x="2322512" y="2247900"/>
            <a:ext cx="990600" cy="609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grpSp>
        <p:nvGrpSpPr>
          <p:cNvPr id="4" name="Group 14"/>
          <p:cNvGrpSpPr>
            <a:grpSpLocks/>
          </p:cNvGrpSpPr>
          <p:nvPr/>
        </p:nvGrpSpPr>
        <p:grpSpPr bwMode="auto">
          <a:xfrm>
            <a:off x="4722812" y="4343400"/>
            <a:ext cx="4114800" cy="1066800"/>
            <a:chOff x="2016" y="2736"/>
            <a:chExt cx="2592" cy="672"/>
          </a:xfrm>
        </p:grpSpPr>
        <p:sp>
          <p:nvSpPr>
            <p:cNvPr id="166927" name="AutoShape 15"/>
            <p:cNvSpPr>
              <a:spLocks noChangeArrowheads="1"/>
            </p:cNvSpPr>
            <p:nvPr/>
          </p:nvSpPr>
          <p:spPr bwMode="auto">
            <a:xfrm>
              <a:off x="2640" y="3024"/>
              <a:ext cx="1968" cy="384"/>
            </a:xfrm>
            <a:prstGeom prst="roundRect">
              <a:avLst>
                <a:gd name="adj" fmla="val 16667"/>
              </a:avLst>
            </a:prstGeom>
            <a:solidFill>
              <a:srgbClr val="FFCC99"/>
            </a:solidFill>
            <a:ln w="9525">
              <a:solidFill>
                <a:schemeClr val="bg1"/>
              </a:solidFill>
              <a:miter lim="800000"/>
              <a:headEnd/>
              <a:tailEnd/>
            </a:ln>
            <a:effectLst>
              <a:prstShdw prst="shdw17" dist="17961" dir="2700000">
                <a:schemeClr val="bg1">
                  <a:gamma/>
                  <a:shade val="60000"/>
                  <a:invGamma/>
                </a:schemeClr>
              </a:prstShdw>
            </a:effectLst>
          </p:spPr>
          <p:txBody>
            <a:bodyPr wrap="none" anchor="ctr"/>
            <a:lstStyle/>
            <a:p>
              <a:pPr algn="ctr" fontAlgn="base">
                <a:spcBef>
                  <a:spcPct val="0"/>
                </a:spcBef>
                <a:spcAft>
                  <a:spcPct val="0"/>
                </a:spcAft>
                <a:defRPr/>
              </a:pPr>
              <a:r>
                <a:rPr lang="en-US" sz="2000" b="1">
                  <a:solidFill>
                    <a:srgbClr val="000000"/>
                  </a:solidFill>
                  <a:latin typeface="Arial Narrow" pitchFamily="34" charset="0"/>
                  <a:cs typeface="Arial" panose="020B0604020202020204" pitchFamily="34" charset="0"/>
                </a:rPr>
                <a:t>..makes you </a:t>
              </a:r>
            </a:p>
            <a:p>
              <a:pPr algn="ctr" fontAlgn="base">
                <a:spcBef>
                  <a:spcPct val="0"/>
                </a:spcBef>
                <a:spcAft>
                  <a:spcPct val="0"/>
                </a:spcAft>
                <a:defRPr/>
              </a:pPr>
              <a:r>
                <a:rPr lang="en-US" sz="2000" b="1">
                  <a:solidFill>
                    <a:srgbClr val="000000"/>
                  </a:solidFill>
                  <a:latin typeface="Arial Narrow" pitchFamily="34" charset="0"/>
                  <a:cs typeface="Arial" panose="020B0604020202020204" pitchFamily="34" charset="0"/>
                </a:rPr>
                <a:t>feel miserable… (withdrawal)</a:t>
              </a:r>
            </a:p>
          </p:txBody>
        </p:sp>
        <p:sp>
          <p:nvSpPr>
            <p:cNvPr id="38928" name="AutoShape 16"/>
            <p:cNvSpPr>
              <a:spLocks noChangeArrowheads="1"/>
            </p:cNvSpPr>
            <p:nvPr/>
          </p:nvSpPr>
          <p:spPr bwMode="auto">
            <a:xfrm>
              <a:off x="2016" y="2736"/>
              <a:ext cx="624" cy="3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grpSp>
      <p:grpSp>
        <p:nvGrpSpPr>
          <p:cNvPr id="5" name="Group 17"/>
          <p:cNvGrpSpPr>
            <a:grpSpLocks/>
          </p:cNvGrpSpPr>
          <p:nvPr/>
        </p:nvGrpSpPr>
        <p:grpSpPr bwMode="auto">
          <a:xfrm>
            <a:off x="3046412" y="5562600"/>
            <a:ext cx="3048000" cy="685800"/>
            <a:chOff x="1056" y="3504"/>
            <a:chExt cx="1824" cy="432"/>
          </a:xfrm>
        </p:grpSpPr>
        <p:sp>
          <p:nvSpPr>
            <p:cNvPr id="166930" name="AutoShape 18"/>
            <p:cNvSpPr>
              <a:spLocks noChangeArrowheads="1"/>
            </p:cNvSpPr>
            <p:nvPr/>
          </p:nvSpPr>
          <p:spPr bwMode="auto">
            <a:xfrm>
              <a:off x="1056" y="3552"/>
              <a:ext cx="1200" cy="384"/>
            </a:xfrm>
            <a:prstGeom prst="roundRect">
              <a:avLst>
                <a:gd name="adj" fmla="val 16667"/>
              </a:avLst>
            </a:prstGeom>
            <a:solidFill>
              <a:srgbClr val="006600"/>
            </a:solidFill>
            <a:ln w="9525">
              <a:solidFill>
                <a:schemeClr val="bg1"/>
              </a:solidFill>
              <a:miter lim="800000"/>
              <a:headEnd/>
              <a:tailEnd/>
            </a:ln>
            <a:effectLst>
              <a:prstShdw prst="shdw17" dist="17961" dir="2700000">
                <a:schemeClr val="bg1">
                  <a:gamma/>
                  <a:shade val="60000"/>
                  <a:invGamma/>
                </a:schemeClr>
              </a:prstShdw>
            </a:effectLst>
          </p:spPr>
          <p:txBody>
            <a:bodyPr wrap="none" anchor="ctr"/>
            <a:lstStyle/>
            <a:p>
              <a:pPr algn="ctr" fontAlgn="base">
                <a:spcBef>
                  <a:spcPct val="0"/>
                </a:spcBef>
                <a:spcAft>
                  <a:spcPct val="0"/>
                </a:spcAft>
                <a:defRPr/>
              </a:pPr>
              <a:r>
                <a:rPr lang="en-US" sz="2000" b="1">
                  <a:solidFill>
                    <a:srgbClr val="FFFFFF"/>
                  </a:solidFill>
                  <a:latin typeface="Arial Narrow" pitchFamily="34" charset="0"/>
                  <a:cs typeface="Arial" panose="020B0604020202020204" pitchFamily="34" charset="0"/>
                </a:rPr>
                <a:t>..to avoid which you </a:t>
              </a:r>
            </a:p>
            <a:p>
              <a:pPr algn="ctr" fontAlgn="base">
                <a:spcBef>
                  <a:spcPct val="0"/>
                </a:spcBef>
                <a:spcAft>
                  <a:spcPct val="0"/>
                </a:spcAft>
                <a:defRPr/>
              </a:pPr>
              <a:r>
                <a:rPr lang="en-US" sz="2000" b="1">
                  <a:solidFill>
                    <a:srgbClr val="FFFFFF"/>
                  </a:solidFill>
                  <a:latin typeface="Arial Narrow" pitchFamily="34" charset="0"/>
                  <a:cs typeface="Arial" panose="020B0604020202020204" pitchFamily="34" charset="0"/>
                </a:rPr>
                <a:t>will continue..</a:t>
              </a:r>
            </a:p>
          </p:txBody>
        </p:sp>
        <p:sp>
          <p:nvSpPr>
            <p:cNvPr id="38926" name="AutoShape 19"/>
            <p:cNvSpPr>
              <a:spLocks noChangeArrowheads="1"/>
            </p:cNvSpPr>
            <p:nvPr/>
          </p:nvSpPr>
          <p:spPr bwMode="auto">
            <a:xfrm rot="8476712">
              <a:off x="2256" y="3504"/>
              <a:ext cx="624" cy="3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grpSp>
      <p:sp>
        <p:nvSpPr>
          <p:cNvPr id="166932" name="AutoShape 20"/>
          <p:cNvSpPr>
            <a:spLocks noChangeArrowheads="1"/>
          </p:cNvSpPr>
          <p:nvPr/>
        </p:nvSpPr>
        <p:spPr bwMode="auto">
          <a:xfrm rot="-6615111">
            <a:off x="1556544" y="4475957"/>
            <a:ext cx="2201863" cy="11811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34" y="11056"/>
                </a:moveTo>
                <a:cubicBezTo>
                  <a:pt x="17537" y="10971"/>
                  <a:pt x="17539" y="10885"/>
                  <a:pt x="17539" y="10800"/>
                </a:cubicBezTo>
                <a:cubicBezTo>
                  <a:pt x="17539" y="7078"/>
                  <a:pt x="14521" y="4061"/>
                  <a:pt x="10800" y="4061"/>
                </a:cubicBezTo>
                <a:cubicBezTo>
                  <a:pt x="7078" y="4061"/>
                  <a:pt x="4061" y="7078"/>
                  <a:pt x="4061" y="10800"/>
                </a:cubicBezTo>
                <a:lnTo>
                  <a:pt x="0" y="10800"/>
                </a:lnTo>
                <a:cubicBezTo>
                  <a:pt x="0" y="4835"/>
                  <a:pt x="4835" y="0"/>
                  <a:pt x="10800" y="0"/>
                </a:cubicBezTo>
                <a:cubicBezTo>
                  <a:pt x="16764" y="0"/>
                  <a:pt x="21600" y="4835"/>
                  <a:pt x="21600" y="10800"/>
                </a:cubicBezTo>
                <a:cubicBezTo>
                  <a:pt x="21600" y="10937"/>
                  <a:pt x="21597" y="11074"/>
                  <a:pt x="21592" y="11211"/>
                </a:cubicBezTo>
                <a:lnTo>
                  <a:pt x="24290" y="11314"/>
                </a:lnTo>
                <a:lnTo>
                  <a:pt x="19383" y="15861"/>
                </a:lnTo>
                <a:lnTo>
                  <a:pt x="14836" y="10954"/>
                </a:lnTo>
                <a:lnTo>
                  <a:pt x="17534" y="11056"/>
                </a:lnTo>
                <a:close/>
              </a:path>
            </a:pathLst>
          </a:cu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Tree>
    <p:extLst>
      <p:ext uri="{BB962C8B-B14F-4D97-AF65-F5344CB8AC3E}">
        <p14:creationId xmlns:p14="http://schemas.microsoft.com/office/powerpoint/2010/main" val="25425479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6925"/>
                                        </p:tgtEl>
                                        <p:attrNameLst>
                                          <p:attrName>style.visibility</p:attrName>
                                        </p:attrNameLst>
                                      </p:cBhvr>
                                      <p:to>
                                        <p:strVal val="visible"/>
                                      </p:to>
                                    </p:set>
                                    <p:animEffect transition="in" filter="wipe(up)">
                                      <p:cBhvr>
                                        <p:cTn id="17" dur="500"/>
                                        <p:tgtEl>
                                          <p:spTgt spid="16692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6917"/>
                                        </p:tgtEl>
                                        <p:attrNameLst>
                                          <p:attrName>style.visibility</p:attrName>
                                        </p:attrNameLst>
                                      </p:cBhvr>
                                      <p:to>
                                        <p:strVal val="visible"/>
                                      </p:to>
                                    </p:set>
                                    <p:animEffect transition="in" filter="dissolve">
                                      <p:cBhvr>
                                        <p:cTn id="22" dur="500"/>
                                        <p:tgtEl>
                                          <p:spTgt spid="16691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66916"/>
                                        </p:tgtEl>
                                        <p:attrNameLst>
                                          <p:attrName>style.visibility</p:attrName>
                                        </p:attrNameLst>
                                      </p:cBhvr>
                                      <p:to>
                                        <p:strVal val="visible"/>
                                      </p:to>
                                    </p:set>
                                    <p:anim calcmode="lin" valueType="num">
                                      <p:cBhvr>
                                        <p:cTn id="27" dur="500" fill="hold"/>
                                        <p:tgtEl>
                                          <p:spTgt spid="166916"/>
                                        </p:tgtEl>
                                        <p:attrNameLst>
                                          <p:attrName>ppt_w</p:attrName>
                                        </p:attrNameLst>
                                      </p:cBhvr>
                                      <p:tavLst>
                                        <p:tav tm="0">
                                          <p:val>
                                            <p:fltVal val="0"/>
                                          </p:val>
                                        </p:tav>
                                        <p:tav tm="100000">
                                          <p:val>
                                            <p:strVal val="#ppt_w"/>
                                          </p:val>
                                        </p:tav>
                                      </p:tavLst>
                                    </p:anim>
                                    <p:anim calcmode="lin" valueType="num">
                                      <p:cBhvr>
                                        <p:cTn id="28" dur="500" fill="hold"/>
                                        <p:tgtEl>
                                          <p:spTgt spid="166916"/>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2"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right)">
                                      <p:cBhvr>
                                        <p:cTn id="38" dur="500"/>
                                        <p:tgtEl>
                                          <p:spTgt spid="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66932"/>
                                        </p:tgtEl>
                                        <p:attrNameLst>
                                          <p:attrName>style.visibility</p:attrName>
                                        </p:attrNameLst>
                                      </p:cBhvr>
                                      <p:to>
                                        <p:strVal val="visible"/>
                                      </p:to>
                                    </p:set>
                                    <p:animEffect transition="in" filter="wipe(down)">
                                      <p:cBhvr>
                                        <p:cTn id="43" dur="500"/>
                                        <p:tgtEl>
                                          <p:spTgt spid="16693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66918"/>
                                        </p:tgtEl>
                                        <p:attrNameLst>
                                          <p:attrName>style.visibility</p:attrName>
                                        </p:attrNameLst>
                                      </p:cBhvr>
                                      <p:to>
                                        <p:strVal val="visible"/>
                                      </p:to>
                                    </p:set>
                                    <p:animEffect transition="in" filter="dissolve">
                                      <p:cBhvr>
                                        <p:cTn id="48" dur="500"/>
                                        <p:tgtEl>
                                          <p:spTgt spid="166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animBg="1" autoUpdateAnimBg="0"/>
      <p:bldP spid="166917" grpId="0" animBg="1"/>
      <p:bldP spid="166918" grpId="0" animBg="1"/>
      <p:bldP spid="166925" grpId="0" animBg="1"/>
      <p:bldP spid="1669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820" y="35305"/>
            <a:ext cx="10369152" cy="908720"/>
          </a:xfrm>
        </p:spPr>
        <p:txBody>
          <a:bodyPr>
            <a:noAutofit/>
          </a:bodyPr>
          <a:lstStyle/>
          <a:p>
            <a:r>
              <a:rPr lang="en-IN" b="1" dirty="0" smtClean="0">
                <a:latin typeface="Times New Roman" pitchFamily="18" charset="0"/>
                <a:cs typeface="Times New Roman" pitchFamily="18" charset="0"/>
              </a:rPr>
              <a:t>INTERNATIONAL CLASSIFICATION OF DISEASE -10</a:t>
            </a:r>
            <a:endParaRPr lang="en-IN" b="1" dirty="0">
              <a:latin typeface="Times New Roman" pitchFamily="18" charset="0"/>
              <a:cs typeface="Times New Roman" pitchFamily="18" charset="0"/>
            </a:endParaRPr>
          </a:p>
        </p:txBody>
      </p:sp>
      <p:sp>
        <p:nvSpPr>
          <p:cNvPr id="3" name="Content Placeholder 2"/>
          <p:cNvSpPr>
            <a:spLocks noGrp="1"/>
          </p:cNvSpPr>
          <p:nvPr>
            <p:ph idx="1"/>
          </p:nvPr>
        </p:nvSpPr>
        <p:spPr>
          <a:xfrm>
            <a:off x="549796" y="1196752"/>
            <a:ext cx="11173603" cy="5386536"/>
          </a:xfrm>
        </p:spPr>
        <p:txBody>
          <a:bodyPr>
            <a:normAutofit fontScale="85000" lnSpcReduction="20000"/>
          </a:bodyPr>
          <a:lstStyle/>
          <a:p>
            <a:pPr>
              <a:buNone/>
            </a:pPr>
            <a:r>
              <a:rPr lang="en-IN" sz="3300" dirty="0" smtClean="0">
                <a:solidFill>
                  <a:srgbClr val="00B0F0"/>
                </a:solidFill>
              </a:rPr>
              <a:t>  </a:t>
            </a:r>
            <a:r>
              <a:rPr lang="en-IN" sz="3300" b="1" dirty="0" smtClean="0">
                <a:solidFill>
                  <a:srgbClr val="00B0F0"/>
                </a:solidFill>
                <a:latin typeface="Times New Roman" pitchFamily="18" charset="0"/>
                <a:cs typeface="Times New Roman" pitchFamily="18" charset="0"/>
              </a:rPr>
              <a:t>F10--F19 </a:t>
            </a:r>
            <a:r>
              <a:rPr lang="en-IN" sz="3300" b="1" dirty="0" smtClean="0">
                <a:latin typeface="Times New Roman" pitchFamily="18" charset="0"/>
                <a:cs typeface="Times New Roman" pitchFamily="18" charset="0"/>
              </a:rPr>
              <a:t>Mental and behavioural disorders due to psychoactive substance use </a:t>
            </a:r>
          </a:p>
          <a:p>
            <a:r>
              <a:rPr lang="en-IN" sz="2600" dirty="0" smtClean="0">
                <a:latin typeface="Times New Roman" pitchFamily="18" charset="0"/>
                <a:cs typeface="Times New Roman" pitchFamily="18" charset="0"/>
              </a:rPr>
              <a:t>F10. -Alcohol </a:t>
            </a:r>
          </a:p>
          <a:p>
            <a:pPr marL="493776" indent="-457200">
              <a:buFont typeface="+mj-lt"/>
              <a:buAutoNum type="arabicPeriod"/>
            </a:pPr>
            <a:r>
              <a:rPr lang="en-IN" sz="2600" dirty="0">
                <a:latin typeface="Times New Roman" pitchFamily="18" charset="0"/>
                <a:cs typeface="Times New Roman" pitchFamily="18" charset="0"/>
              </a:rPr>
              <a:t>F10.0 Intoxication</a:t>
            </a:r>
          </a:p>
          <a:p>
            <a:pPr marL="493776" indent="-457200">
              <a:buFont typeface="+mj-lt"/>
              <a:buAutoNum type="arabicPeriod"/>
            </a:pPr>
            <a:r>
              <a:rPr lang="en-IN" sz="2600" dirty="0">
                <a:latin typeface="Times New Roman" pitchFamily="18" charset="0"/>
                <a:cs typeface="Times New Roman" pitchFamily="18" charset="0"/>
              </a:rPr>
              <a:t>F10.1 Harmful use</a:t>
            </a:r>
          </a:p>
          <a:p>
            <a:pPr marL="493776" indent="-457200">
              <a:buFont typeface="+mj-lt"/>
              <a:buAutoNum type="arabicPeriod"/>
            </a:pPr>
            <a:r>
              <a:rPr lang="en-IN" sz="2600" dirty="0">
                <a:latin typeface="Times New Roman" pitchFamily="18" charset="0"/>
                <a:cs typeface="Times New Roman" pitchFamily="18" charset="0"/>
              </a:rPr>
              <a:t>F10.2 Dependence syndrome</a:t>
            </a:r>
          </a:p>
          <a:p>
            <a:pPr marL="493776" indent="-457200">
              <a:buFont typeface="+mj-lt"/>
              <a:buAutoNum type="arabicPeriod"/>
            </a:pPr>
            <a:r>
              <a:rPr lang="en-IN" sz="2600" dirty="0">
                <a:latin typeface="Times New Roman" pitchFamily="18" charset="0"/>
                <a:cs typeface="Times New Roman" pitchFamily="18" charset="0"/>
              </a:rPr>
              <a:t>F10.3 Withdrawal state</a:t>
            </a:r>
          </a:p>
          <a:p>
            <a:pPr marL="493776" indent="-457200">
              <a:buFont typeface="+mj-lt"/>
              <a:buAutoNum type="arabicPeriod"/>
            </a:pPr>
            <a:r>
              <a:rPr lang="en-IN" sz="2600" dirty="0">
                <a:latin typeface="Times New Roman" pitchFamily="18" charset="0"/>
                <a:cs typeface="Times New Roman" pitchFamily="18" charset="0"/>
              </a:rPr>
              <a:t>F10.4 Withdrawal state with delirium</a:t>
            </a:r>
          </a:p>
          <a:p>
            <a:pPr marL="493776" indent="-457200">
              <a:buFont typeface="+mj-lt"/>
              <a:buAutoNum type="arabicPeriod"/>
            </a:pPr>
            <a:r>
              <a:rPr lang="en-IN" sz="2600" dirty="0">
                <a:latin typeface="Times New Roman" pitchFamily="18" charset="0"/>
                <a:cs typeface="Times New Roman" pitchFamily="18" charset="0"/>
              </a:rPr>
              <a:t>F10.5 Psychotic disorders</a:t>
            </a:r>
          </a:p>
          <a:p>
            <a:pPr marL="493776" indent="-457200">
              <a:buFont typeface="+mj-lt"/>
              <a:buAutoNum type="arabicPeriod"/>
            </a:pPr>
            <a:r>
              <a:rPr lang="en-IN" sz="2600" dirty="0">
                <a:latin typeface="Times New Roman" pitchFamily="18" charset="0"/>
                <a:cs typeface="Times New Roman" pitchFamily="18" charset="0"/>
              </a:rPr>
              <a:t>F10.6 Amnestic syndrome</a:t>
            </a:r>
          </a:p>
          <a:p>
            <a:pPr marL="493776" indent="-457200">
              <a:buFont typeface="+mj-lt"/>
              <a:buAutoNum type="arabicPeriod"/>
            </a:pPr>
            <a:r>
              <a:rPr lang="en-IN" sz="2600" dirty="0">
                <a:latin typeface="Times New Roman" pitchFamily="18" charset="0"/>
                <a:cs typeface="Times New Roman" pitchFamily="18" charset="0"/>
              </a:rPr>
              <a:t>F10.7 Residual and late onset psychotic disorder</a:t>
            </a:r>
          </a:p>
          <a:p>
            <a:pPr marL="493776" indent="-457200">
              <a:buFont typeface="+mj-lt"/>
              <a:buAutoNum type="arabicPeriod"/>
            </a:pPr>
            <a:r>
              <a:rPr lang="en-IN" sz="2600" dirty="0">
                <a:latin typeface="Times New Roman" pitchFamily="18" charset="0"/>
                <a:cs typeface="Times New Roman" pitchFamily="18" charset="0"/>
              </a:rPr>
              <a:t>F10.8 Other mental and </a:t>
            </a:r>
            <a:r>
              <a:rPr lang="en-IN" sz="2600" dirty="0" err="1">
                <a:latin typeface="Times New Roman" pitchFamily="18" charset="0"/>
                <a:cs typeface="Times New Roman" pitchFamily="18" charset="0"/>
              </a:rPr>
              <a:t>behavioral</a:t>
            </a:r>
            <a:r>
              <a:rPr lang="en-IN" sz="2600" dirty="0">
                <a:latin typeface="Times New Roman" pitchFamily="18" charset="0"/>
                <a:cs typeface="Times New Roman" pitchFamily="18" charset="0"/>
              </a:rPr>
              <a:t> disorders</a:t>
            </a:r>
          </a:p>
          <a:p>
            <a:endParaRPr lang="en-IN"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967151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000000"/>
                </a:solidFill>
              </a:rPr>
              <a:t>-</a:t>
            </a:r>
            <a:fld id="{D2B7B1A9-3DA2-4053-9ADC-CC0C4873D17D}" type="slidenum">
              <a:rPr lang="en-US" altLang="en-US">
                <a:solidFill>
                  <a:srgbClr val="000000"/>
                </a:solidFill>
              </a:rPr>
              <a:pPr eaLnBrk="1" hangingPunct="1"/>
              <a:t>17</a:t>
            </a:fld>
            <a:r>
              <a:rPr lang="en-US" altLang="en-US">
                <a:solidFill>
                  <a:srgbClr val="000000"/>
                </a:solidFill>
              </a:rPr>
              <a:t>-</a:t>
            </a:r>
          </a:p>
        </p:txBody>
      </p:sp>
      <p:sp>
        <p:nvSpPr>
          <p:cNvPr id="55299" name="AutoShape 2"/>
          <p:cNvSpPr>
            <a:spLocks noChangeArrowheads="1"/>
          </p:cNvSpPr>
          <p:nvPr/>
        </p:nvSpPr>
        <p:spPr bwMode="auto">
          <a:xfrm>
            <a:off x="2360612" y="5181600"/>
            <a:ext cx="2133600" cy="609600"/>
          </a:xfrm>
          <a:prstGeom prst="roundRect">
            <a:avLst>
              <a:gd name="adj" fmla="val 16667"/>
            </a:avLst>
          </a:prstGeom>
          <a:gradFill rotWithShape="0">
            <a:gsLst>
              <a:gs pos="0">
                <a:srgbClr val="4D0808"/>
              </a:gs>
              <a:gs pos="14999">
                <a:srgbClr val="FF0300"/>
              </a:gs>
              <a:gs pos="27499">
                <a:srgbClr val="FF7A00"/>
              </a:gs>
              <a:gs pos="50000">
                <a:srgbClr val="FFF200"/>
              </a:gs>
              <a:gs pos="72501">
                <a:srgbClr val="FF7A00"/>
              </a:gs>
              <a:gs pos="85001">
                <a:srgbClr val="FF0300"/>
              </a:gs>
              <a:gs pos="100000">
                <a:srgbClr val="4D0808"/>
              </a:gs>
            </a:gsLst>
            <a:lin ang="5400000" scaled="1"/>
          </a:gradFill>
          <a:ln w="9525">
            <a:round/>
            <a:headEnd/>
            <a:tailEnd/>
          </a:ln>
          <a:scene3d>
            <a:camera prst="legacyObliqueTopRight"/>
            <a:lightRig rig="legacyFlat3" dir="b"/>
          </a:scene3d>
          <a:sp3d extrusionH="277800" prstMaterial="legacyMatte">
            <a:bevelT w="13500" h="13500" prst="angle"/>
            <a:bevelB w="13500" h="13500" prst="angle"/>
            <a:extrusionClr>
              <a:srgbClr val="FFF200"/>
            </a:extrusionClr>
            <a:contourClr>
              <a:srgbClr val="4D0808"/>
            </a:contourClr>
          </a:sp3d>
        </p:spPr>
        <p:txBody>
          <a:bodyPr wrap="none"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b="1">
                <a:solidFill>
                  <a:srgbClr val="000000"/>
                </a:solidFill>
              </a:rPr>
              <a:t>Experimentation</a:t>
            </a:r>
          </a:p>
        </p:txBody>
      </p:sp>
      <p:grpSp>
        <p:nvGrpSpPr>
          <p:cNvPr id="55300" name="Group 3"/>
          <p:cNvGrpSpPr>
            <a:grpSpLocks/>
          </p:cNvGrpSpPr>
          <p:nvPr/>
        </p:nvGrpSpPr>
        <p:grpSpPr bwMode="auto">
          <a:xfrm>
            <a:off x="2817812" y="3810000"/>
            <a:ext cx="3352800" cy="1066800"/>
            <a:chOff x="528" y="2400"/>
            <a:chExt cx="2112" cy="672"/>
          </a:xfrm>
        </p:grpSpPr>
        <p:sp>
          <p:nvSpPr>
            <p:cNvPr id="55308" name="AutoShape 4"/>
            <p:cNvSpPr>
              <a:spLocks noChangeArrowheads="1"/>
            </p:cNvSpPr>
            <p:nvPr/>
          </p:nvSpPr>
          <p:spPr bwMode="auto">
            <a:xfrm>
              <a:off x="1056" y="2400"/>
              <a:ext cx="1584" cy="672"/>
            </a:xfrm>
            <a:prstGeom prst="roundRect">
              <a:avLst>
                <a:gd name="adj" fmla="val 16667"/>
              </a:avLst>
            </a:prstGeom>
            <a:gradFill rotWithShape="0">
              <a:gsLst>
                <a:gs pos="0">
                  <a:srgbClr val="4D0808"/>
                </a:gs>
                <a:gs pos="14999">
                  <a:srgbClr val="FF0300"/>
                </a:gs>
                <a:gs pos="27499">
                  <a:srgbClr val="FF7A00"/>
                </a:gs>
                <a:gs pos="50000">
                  <a:srgbClr val="FFF200"/>
                </a:gs>
                <a:gs pos="72501">
                  <a:srgbClr val="FF7A00"/>
                </a:gs>
                <a:gs pos="85001">
                  <a:srgbClr val="FF0300"/>
                </a:gs>
                <a:gs pos="100000">
                  <a:srgbClr val="4D0808"/>
                </a:gs>
              </a:gsLst>
              <a:lin ang="5400000" scaled="1"/>
            </a:gradFill>
            <a:ln w="9525">
              <a:round/>
              <a:headEnd/>
              <a:tailEnd/>
            </a:ln>
            <a:scene3d>
              <a:camera prst="legacyObliqueTopRight"/>
              <a:lightRig rig="legacyFlat3" dir="b"/>
            </a:scene3d>
            <a:sp3d extrusionH="277800" prstMaterial="legacyMatte">
              <a:bevelT w="13500" h="13500" prst="angle"/>
              <a:bevelB w="13500" h="13500" prst="angle"/>
              <a:extrusionClr>
                <a:srgbClr val="FFF200"/>
              </a:extrusionClr>
              <a:contourClr>
                <a:srgbClr val="4D0808"/>
              </a:contourClr>
            </a:sp3d>
          </p:spPr>
          <p:txBody>
            <a:bodyPr wrap="none"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b="1">
                  <a:solidFill>
                    <a:srgbClr val="000000"/>
                  </a:solidFill>
                </a:rPr>
                <a:t>Occasional / Irregular</a:t>
              </a:r>
            </a:p>
            <a:p>
              <a:pPr algn="ctr" eaLnBrk="1" fontAlgn="base" hangingPunct="1">
                <a:spcBef>
                  <a:spcPct val="0"/>
                </a:spcBef>
                <a:spcAft>
                  <a:spcPct val="0"/>
                </a:spcAft>
              </a:pPr>
              <a:r>
                <a:rPr lang="en-US" altLang="en-US" b="1">
                  <a:solidFill>
                    <a:srgbClr val="000000"/>
                  </a:solidFill>
                </a:rPr>
                <a:t> use</a:t>
              </a:r>
            </a:p>
          </p:txBody>
        </p:sp>
        <p:sp>
          <p:nvSpPr>
            <p:cNvPr id="55309" name="AutoShape 5"/>
            <p:cNvSpPr>
              <a:spLocks noChangeArrowheads="1"/>
            </p:cNvSpPr>
            <p:nvPr/>
          </p:nvSpPr>
          <p:spPr bwMode="auto">
            <a:xfrm>
              <a:off x="528" y="2640"/>
              <a:ext cx="384" cy="33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31 w 21600"/>
                <a:gd name="T13" fmla="*/ 2893 h 21600"/>
                <a:gd name="T14" fmla="*/ 18225 w 21600"/>
                <a:gd name="T15" fmla="*/ 925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0">
              <a:gsLst>
                <a:gs pos="0">
                  <a:srgbClr val="4D0808"/>
                </a:gs>
                <a:gs pos="14999">
                  <a:srgbClr val="FF0300"/>
                </a:gs>
                <a:gs pos="27499">
                  <a:srgbClr val="FF7A00"/>
                </a:gs>
                <a:gs pos="50000">
                  <a:srgbClr val="FFF200"/>
                </a:gs>
                <a:gs pos="72501">
                  <a:srgbClr val="FF7A00"/>
                </a:gs>
                <a:gs pos="85001">
                  <a:srgbClr val="FF0300"/>
                </a:gs>
                <a:gs pos="100000">
                  <a:srgbClr val="4D0808"/>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grpSp>
      <p:grpSp>
        <p:nvGrpSpPr>
          <p:cNvPr id="55301" name="Group 6"/>
          <p:cNvGrpSpPr>
            <a:grpSpLocks/>
          </p:cNvGrpSpPr>
          <p:nvPr/>
        </p:nvGrpSpPr>
        <p:grpSpPr bwMode="auto">
          <a:xfrm>
            <a:off x="4494212" y="2438400"/>
            <a:ext cx="3276600" cy="1066800"/>
            <a:chOff x="1584" y="1536"/>
            <a:chExt cx="2064" cy="672"/>
          </a:xfrm>
        </p:grpSpPr>
        <p:sp>
          <p:nvSpPr>
            <p:cNvPr id="55306" name="AutoShape 7"/>
            <p:cNvSpPr>
              <a:spLocks noChangeArrowheads="1"/>
            </p:cNvSpPr>
            <p:nvPr/>
          </p:nvSpPr>
          <p:spPr bwMode="auto">
            <a:xfrm>
              <a:off x="2064" y="1536"/>
              <a:ext cx="1584" cy="672"/>
            </a:xfrm>
            <a:prstGeom prst="roundRect">
              <a:avLst>
                <a:gd name="adj" fmla="val 16667"/>
              </a:avLst>
            </a:prstGeom>
            <a:gradFill rotWithShape="0">
              <a:gsLst>
                <a:gs pos="0">
                  <a:srgbClr val="4D0808"/>
                </a:gs>
                <a:gs pos="14999">
                  <a:srgbClr val="FF0300"/>
                </a:gs>
                <a:gs pos="27499">
                  <a:srgbClr val="FF7A00"/>
                </a:gs>
                <a:gs pos="50000">
                  <a:srgbClr val="FFF200"/>
                </a:gs>
                <a:gs pos="72501">
                  <a:srgbClr val="FF7A00"/>
                </a:gs>
                <a:gs pos="85001">
                  <a:srgbClr val="FF0300"/>
                </a:gs>
                <a:gs pos="100000">
                  <a:srgbClr val="4D0808"/>
                </a:gs>
              </a:gsLst>
              <a:lin ang="5400000" scaled="1"/>
            </a:gradFill>
            <a:ln w="9525">
              <a:round/>
              <a:headEnd/>
              <a:tailEnd/>
            </a:ln>
            <a:scene3d>
              <a:camera prst="legacyObliqueTopRight"/>
              <a:lightRig rig="legacyFlat3" dir="b"/>
            </a:scene3d>
            <a:sp3d extrusionH="277800" prstMaterial="legacyMatte">
              <a:bevelT w="13500" h="13500" prst="angle"/>
              <a:bevelB w="13500" h="13500" prst="angle"/>
              <a:extrusionClr>
                <a:srgbClr val="FFF200"/>
              </a:extrusionClr>
              <a:contourClr>
                <a:srgbClr val="4D0808"/>
              </a:contourClr>
            </a:sp3d>
          </p:spPr>
          <p:txBody>
            <a:bodyPr wrap="none"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b="1">
                  <a:solidFill>
                    <a:srgbClr val="000000"/>
                  </a:solidFill>
                </a:rPr>
                <a:t>Regular</a:t>
              </a:r>
            </a:p>
            <a:p>
              <a:pPr algn="ctr" eaLnBrk="1" fontAlgn="base" hangingPunct="1">
                <a:spcBef>
                  <a:spcPct val="0"/>
                </a:spcBef>
                <a:spcAft>
                  <a:spcPct val="0"/>
                </a:spcAft>
              </a:pPr>
              <a:r>
                <a:rPr lang="en-US" altLang="en-US" b="1">
                  <a:solidFill>
                    <a:srgbClr val="000000"/>
                  </a:solidFill>
                </a:rPr>
                <a:t> use</a:t>
              </a:r>
            </a:p>
          </p:txBody>
        </p:sp>
        <p:sp>
          <p:nvSpPr>
            <p:cNvPr id="55307" name="AutoShape 8"/>
            <p:cNvSpPr>
              <a:spLocks noChangeArrowheads="1"/>
            </p:cNvSpPr>
            <p:nvPr/>
          </p:nvSpPr>
          <p:spPr bwMode="auto">
            <a:xfrm>
              <a:off x="1584" y="1776"/>
              <a:ext cx="384" cy="33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31 w 21600"/>
                <a:gd name="T13" fmla="*/ 2893 h 21600"/>
                <a:gd name="T14" fmla="*/ 18225 w 21600"/>
                <a:gd name="T15" fmla="*/ 925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0">
              <a:gsLst>
                <a:gs pos="0">
                  <a:srgbClr val="4D0808"/>
                </a:gs>
                <a:gs pos="14999">
                  <a:srgbClr val="FF0300"/>
                </a:gs>
                <a:gs pos="27499">
                  <a:srgbClr val="FF7A00"/>
                </a:gs>
                <a:gs pos="50000">
                  <a:srgbClr val="FFF200"/>
                </a:gs>
                <a:gs pos="72501">
                  <a:srgbClr val="FF7A00"/>
                </a:gs>
                <a:gs pos="85001">
                  <a:srgbClr val="FF0300"/>
                </a:gs>
                <a:gs pos="100000">
                  <a:srgbClr val="4D0808"/>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grpSp>
      <p:grpSp>
        <p:nvGrpSpPr>
          <p:cNvPr id="4" name="Group 9"/>
          <p:cNvGrpSpPr>
            <a:grpSpLocks/>
          </p:cNvGrpSpPr>
          <p:nvPr/>
        </p:nvGrpSpPr>
        <p:grpSpPr bwMode="auto">
          <a:xfrm>
            <a:off x="6551612" y="1143000"/>
            <a:ext cx="3733800" cy="1066800"/>
            <a:chOff x="2880" y="720"/>
            <a:chExt cx="2352" cy="672"/>
          </a:xfrm>
        </p:grpSpPr>
        <p:sp>
          <p:nvSpPr>
            <p:cNvPr id="55304" name="AutoShape 10"/>
            <p:cNvSpPr>
              <a:spLocks noChangeArrowheads="1"/>
            </p:cNvSpPr>
            <p:nvPr/>
          </p:nvSpPr>
          <p:spPr bwMode="auto">
            <a:xfrm>
              <a:off x="3648" y="720"/>
              <a:ext cx="1584" cy="672"/>
            </a:xfrm>
            <a:prstGeom prst="roundRect">
              <a:avLst>
                <a:gd name="adj" fmla="val 16667"/>
              </a:avLst>
            </a:prstGeom>
            <a:gradFill rotWithShape="0">
              <a:gsLst>
                <a:gs pos="0">
                  <a:srgbClr val="4D0808"/>
                </a:gs>
                <a:gs pos="14999">
                  <a:srgbClr val="FF0300"/>
                </a:gs>
                <a:gs pos="27499">
                  <a:srgbClr val="FF7A00"/>
                </a:gs>
                <a:gs pos="50000">
                  <a:srgbClr val="FFF200"/>
                </a:gs>
                <a:gs pos="72501">
                  <a:srgbClr val="FF7A00"/>
                </a:gs>
                <a:gs pos="85001">
                  <a:srgbClr val="FF0300"/>
                </a:gs>
                <a:gs pos="100000">
                  <a:srgbClr val="4D0808"/>
                </a:gs>
              </a:gsLst>
              <a:lin ang="5400000" scaled="1"/>
            </a:gradFill>
            <a:ln w="9525">
              <a:round/>
              <a:headEnd/>
              <a:tailEnd/>
            </a:ln>
            <a:scene3d>
              <a:camera prst="legacyObliqueTopRight"/>
              <a:lightRig rig="legacyFlat3" dir="b"/>
            </a:scene3d>
            <a:sp3d extrusionH="277800" prstMaterial="legacyMatte">
              <a:bevelT w="13500" h="13500" prst="angle"/>
              <a:bevelB w="13500" h="13500" prst="angle"/>
              <a:extrusionClr>
                <a:srgbClr val="FFF200"/>
              </a:extrusionClr>
              <a:contourClr>
                <a:srgbClr val="4D0808"/>
              </a:contourClr>
            </a:sp3d>
          </p:spPr>
          <p:txBody>
            <a:bodyPr wrap="none"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b="1">
                  <a:solidFill>
                    <a:srgbClr val="000000"/>
                  </a:solidFill>
                </a:rPr>
                <a:t>Dependence / </a:t>
              </a:r>
            </a:p>
            <a:p>
              <a:pPr algn="ctr" eaLnBrk="1" fontAlgn="base" hangingPunct="1">
                <a:spcBef>
                  <a:spcPct val="0"/>
                </a:spcBef>
                <a:spcAft>
                  <a:spcPct val="0"/>
                </a:spcAft>
              </a:pPr>
              <a:r>
                <a:rPr lang="en-US" altLang="en-US" b="1">
                  <a:solidFill>
                    <a:srgbClr val="000000"/>
                  </a:solidFill>
                </a:rPr>
                <a:t>Addiction</a:t>
              </a:r>
            </a:p>
          </p:txBody>
        </p:sp>
        <p:sp>
          <p:nvSpPr>
            <p:cNvPr id="55305" name="AutoShape 11"/>
            <p:cNvSpPr>
              <a:spLocks noChangeArrowheads="1"/>
            </p:cNvSpPr>
            <p:nvPr/>
          </p:nvSpPr>
          <p:spPr bwMode="auto">
            <a:xfrm>
              <a:off x="2880" y="912"/>
              <a:ext cx="384" cy="33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31 w 21600"/>
                <a:gd name="T13" fmla="*/ 2893 h 21600"/>
                <a:gd name="T14" fmla="*/ 18225 w 21600"/>
                <a:gd name="T15" fmla="*/ 925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0">
              <a:gsLst>
                <a:gs pos="0">
                  <a:srgbClr val="4D0808"/>
                </a:gs>
                <a:gs pos="14999">
                  <a:srgbClr val="FF0300"/>
                </a:gs>
                <a:gs pos="27499">
                  <a:srgbClr val="FF7A00"/>
                </a:gs>
                <a:gs pos="50000">
                  <a:srgbClr val="FFF200"/>
                </a:gs>
                <a:gs pos="72501">
                  <a:srgbClr val="FF7A00"/>
                </a:gs>
                <a:gs pos="85001">
                  <a:srgbClr val="FF0300"/>
                </a:gs>
                <a:gs pos="100000">
                  <a:srgbClr val="4D0808"/>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grpSp>
      <p:sp>
        <p:nvSpPr>
          <p:cNvPr id="55303" name="Rectangle 12"/>
          <p:cNvSpPr>
            <a:spLocks noGrp="1" noChangeArrowheads="1"/>
          </p:cNvSpPr>
          <p:nvPr>
            <p:ph type="title"/>
          </p:nvPr>
        </p:nvSpPr>
        <p:spPr>
          <a:xfrm>
            <a:off x="2817812" y="0"/>
            <a:ext cx="7620000" cy="1143000"/>
          </a:xfrm>
          <a:noFill/>
          <a:extLst>
            <a:ext uri="{909E8E84-426E-40DD-AFC4-6F175D3DCCD1}">
              <a14:hiddenFill xmlns:a14="http://schemas.microsoft.com/office/drawing/2010/main">
                <a:solidFill>
                  <a:srgbClr val="FFFFFF"/>
                </a:solidFill>
              </a14:hiddenFill>
            </a:ext>
          </a:extLst>
        </p:spPr>
        <p:txBody>
          <a:bodyPr anchor="b"/>
          <a:lstStyle/>
          <a:p>
            <a:pPr eaLnBrk="1" hangingPunct="1"/>
            <a:r>
              <a:rPr lang="en-US" altLang="en-US" smtClean="0"/>
              <a:t>The usual drug-use ‘career’</a:t>
            </a:r>
          </a:p>
        </p:txBody>
      </p:sp>
    </p:spTree>
    <p:extLst>
      <p:ext uri="{BB962C8B-B14F-4D97-AF65-F5344CB8AC3E}">
        <p14:creationId xmlns:p14="http://schemas.microsoft.com/office/powerpoint/2010/main" val="1445450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96" y="404664"/>
            <a:ext cx="9954207" cy="944562"/>
          </a:xfrm>
        </p:spPr>
        <p:txBody>
          <a:bodyPr>
            <a:normAutofit/>
          </a:bodyPr>
          <a:lstStyle/>
          <a:p>
            <a:r>
              <a:rPr lang="en-IN" sz="4400" b="1" dirty="0" smtClean="0">
                <a:latin typeface="Times New Roman" pitchFamily="18" charset="0"/>
                <a:cs typeface="Times New Roman" pitchFamily="18" charset="0"/>
              </a:rPr>
              <a:t>F10.0 ACUTE INTOXICATION</a:t>
            </a:r>
            <a:endParaRPr lang="en-IN" b="1" dirty="0">
              <a:latin typeface="Times New Roman" pitchFamily="18" charset="0"/>
              <a:cs typeface="Times New Roman" pitchFamily="18" charset="0"/>
            </a:endParaRPr>
          </a:p>
        </p:txBody>
      </p:sp>
      <p:sp>
        <p:nvSpPr>
          <p:cNvPr id="3" name="Content Placeholder 2"/>
          <p:cNvSpPr>
            <a:spLocks noGrp="1"/>
          </p:cNvSpPr>
          <p:nvPr>
            <p:ph idx="1"/>
          </p:nvPr>
        </p:nvSpPr>
        <p:spPr>
          <a:xfrm>
            <a:off x="549796" y="1356123"/>
            <a:ext cx="7056784" cy="4737173"/>
          </a:xfrm>
        </p:spPr>
        <p:txBody>
          <a:bodyPr>
            <a:normAutofit fontScale="92500" lnSpcReduction="20000"/>
          </a:bodyPr>
          <a:lstStyle/>
          <a:p>
            <a:pPr>
              <a:buNone/>
            </a:pPr>
            <a:r>
              <a:rPr lang="en-IN" sz="2800" dirty="0" smtClean="0">
                <a:solidFill>
                  <a:srgbClr val="92D050"/>
                </a:solidFill>
              </a:rPr>
              <a:t>  </a:t>
            </a:r>
            <a:r>
              <a:rPr lang="en-IN" sz="2800" dirty="0" smtClean="0">
                <a:solidFill>
                  <a:schemeClr val="tx2"/>
                </a:solidFill>
                <a:latin typeface="Times New Roman" pitchFamily="18" charset="0"/>
                <a:cs typeface="Times New Roman" pitchFamily="18" charset="0"/>
              </a:rPr>
              <a:t>A transient syndrome</a:t>
            </a:r>
          </a:p>
          <a:p>
            <a:pPr>
              <a:buNone/>
            </a:pPr>
            <a:r>
              <a:rPr lang="en-IN" sz="2800" dirty="0" smtClean="0">
                <a:solidFill>
                  <a:schemeClr val="tx2"/>
                </a:solidFill>
                <a:latin typeface="Times New Roman" pitchFamily="18" charset="0"/>
                <a:cs typeface="Times New Roman" pitchFamily="18" charset="0"/>
              </a:rPr>
              <a:t> -due to recent substance ingestion </a:t>
            </a:r>
          </a:p>
          <a:p>
            <a:pPr>
              <a:buNone/>
            </a:pPr>
            <a:r>
              <a:rPr lang="en-IN" sz="2800" dirty="0" smtClean="0">
                <a:solidFill>
                  <a:schemeClr val="tx2"/>
                </a:solidFill>
                <a:latin typeface="Times New Roman" pitchFamily="18" charset="0"/>
                <a:cs typeface="Times New Roman" pitchFamily="18" charset="0"/>
              </a:rPr>
              <a:t> -that produces clinically significant psychological and physical impairment.</a:t>
            </a:r>
          </a:p>
          <a:p>
            <a:pPr>
              <a:buFont typeface="Wingdings" pitchFamily="2" charset="2"/>
              <a:buChar char="Ø"/>
            </a:pPr>
            <a:endParaRPr lang="en-IN" sz="2800" dirty="0" smtClean="0">
              <a:solidFill>
                <a:schemeClr val="tx2"/>
              </a:solidFill>
              <a:latin typeface="Times New Roman" pitchFamily="18" charset="0"/>
              <a:cs typeface="Times New Roman" pitchFamily="18" charset="0"/>
            </a:endParaRPr>
          </a:p>
          <a:p>
            <a:pPr>
              <a:buFont typeface="Wingdings" pitchFamily="2" charset="2"/>
              <a:buChar char="Ø"/>
            </a:pPr>
            <a:r>
              <a:rPr lang="en-IN" sz="2800" dirty="0" smtClean="0">
                <a:solidFill>
                  <a:schemeClr val="tx2"/>
                </a:solidFill>
                <a:latin typeface="Times New Roman" pitchFamily="18" charset="0"/>
                <a:cs typeface="Times New Roman" pitchFamily="18" charset="0"/>
              </a:rPr>
              <a:t>Changes are reversible upon elimination of substance from the body.</a:t>
            </a:r>
          </a:p>
          <a:p>
            <a:pPr>
              <a:buFont typeface="Wingdings" pitchFamily="2" charset="2"/>
              <a:buChar char="Ø"/>
            </a:pPr>
            <a:r>
              <a:rPr lang="en-IN" sz="2800" dirty="0" smtClean="0">
                <a:solidFill>
                  <a:schemeClr val="tx2"/>
                </a:solidFill>
                <a:latin typeface="Times New Roman" pitchFamily="18" charset="0"/>
                <a:cs typeface="Times New Roman" pitchFamily="18" charset="0"/>
              </a:rPr>
              <a:t>Legal definition of intoxication in USA is alcohol conc. 80-100 mg/dl of blood</a:t>
            </a:r>
            <a:r>
              <a:rPr lang="en-IN" sz="2800" dirty="0" smtClean="0">
                <a:latin typeface="Times New Roman" pitchFamily="18" charset="0"/>
                <a:cs typeface="Times New Roman" pitchFamily="18" charset="0"/>
              </a:rPr>
              <a:t>.</a:t>
            </a:r>
          </a:p>
          <a:p>
            <a:pPr>
              <a:buFont typeface="Wingdings" pitchFamily="2" charset="2"/>
              <a:buChar char="Ø"/>
            </a:pPr>
            <a:r>
              <a:rPr lang="en-IN" sz="2800" dirty="0">
                <a:latin typeface="Times New Roman" pitchFamily="18" charset="0"/>
                <a:cs typeface="Times New Roman" pitchFamily="18" charset="0"/>
              </a:rPr>
              <a:t>The blood alcohol content (BAC) legal </a:t>
            </a:r>
            <a:r>
              <a:rPr lang="en-IN" sz="2800" dirty="0" smtClean="0">
                <a:latin typeface="Times New Roman" pitchFamily="18" charset="0"/>
                <a:cs typeface="Times New Roman" pitchFamily="18" charset="0"/>
              </a:rPr>
              <a:t>limit in INDIA  </a:t>
            </a:r>
            <a:r>
              <a:rPr lang="en-IN" sz="2800" dirty="0">
                <a:latin typeface="Times New Roman" pitchFamily="18" charset="0"/>
                <a:cs typeface="Times New Roman" pitchFamily="18" charset="0"/>
              </a:rPr>
              <a:t>is 0.03% or 30 </a:t>
            </a:r>
            <a:r>
              <a:rPr lang="en-IN" sz="2800" dirty="0" smtClean="0">
                <a:latin typeface="Times New Roman" pitchFamily="18" charset="0"/>
                <a:cs typeface="Times New Roman" pitchFamily="18" charset="0"/>
              </a:rPr>
              <a:t>mg/dl</a:t>
            </a:r>
            <a:endParaRPr lang="en-IN" sz="2800" dirty="0">
              <a:latin typeface="Times New Roman" pitchFamily="18" charset="0"/>
              <a:cs typeface="Times New Roman" pitchFamily="18" charset="0"/>
            </a:endParaRPr>
          </a:p>
        </p:txBody>
      </p:sp>
      <p:pic>
        <p:nvPicPr>
          <p:cNvPr id="1028" name="Picture 4" descr="Image result for alcohol content in different beverages in in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6580" y="1349226"/>
            <a:ext cx="4060726" cy="4744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36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1804" y="476672"/>
            <a:ext cx="3828788" cy="6192688"/>
          </a:xfrm>
        </p:spPr>
        <p:txBody>
          <a:bodyPr>
            <a:normAutofit lnSpcReduction="10000"/>
          </a:bodyPr>
          <a:lstStyle/>
          <a:p>
            <a:pPr algn="ctr">
              <a:buNone/>
            </a:pPr>
            <a:r>
              <a:rPr lang="en-IN" sz="2800" b="1" dirty="0" smtClean="0">
                <a:solidFill>
                  <a:schemeClr val="tx2"/>
                </a:solidFill>
              </a:rPr>
              <a:t>LEVEL</a:t>
            </a:r>
          </a:p>
          <a:p>
            <a:pPr>
              <a:buFont typeface="Wingdings" pitchFamily="2" charset="2"/>
              <a:buChar char="Ø"/>
            </a:pPr>
            <a:r>
              <a:rPr lang="en-IN" dirty="0" smtClean="0">
                <a:latin typeface="Times New Roman" pitchFamily="18" charset="0"/>
                <a:cs typeface="Times New Roman" pitchFamily="18" charset="0"/>
              </a:rPr>
              <a:t>20-30 mg/dl</a:t>
            </a:r>
          </a:p>
          <a:p>
            <a:pPr>
              <a:buFont typeface="Wingdings" pitchFamily="2" charset="2"/>
              <a:buChar char="Ø"/>
            </a:pPr>
            <a:endParaRPr lang="en-IN" dirty="0" smtClean="0">
              <a:latin typeface="Times New Roman" pitchFamily="18" charset="0"/>
              <a:cs typeface="Times New Roman" pitchFamily="18" charset="0"/>
            </a:endParaRPr>
          </a:p>
          <a:p>
            <a:pPr>
              <a:buFont typeface="Wingdings" pitchFamily="2" charset="2"/>
              <a:buChar char="Ø"/>
            </a:pPr>
            <a:r>
              <a:rPr lang="en-IN" dirty="0" smtClean="0">
                <a:latin typeface="Times New Roman" pitchFamily="18" charset="0"/>
                <a:cs typeface="Times New Roman" pitchFamily="18" charset="0"/>
              </a:rPr>
              <a:t>30-80 mg/dl</a:t>
            </a:r>
          </a:p>
          <a:p>
            <a:pPr>
              <a:buFont typeface="Wingdings" pitchFamily="2" charset="2"/>
              <a:buChar char="Ø"/>
            </a:pPr>
            <a:endParaRPr lang="en-IN" dirty="0" smtClean="0">
              <a:latin typeface="Times New Roman" pitchFamily="18" charset="0"/>
              <a:cs typeface="Times New Roman" pitchFamily="18" charset="0"/>
            </a:endParaRPr>
          </a:p>
          <a:p>
            <a:pPr>
              <a:buFont typeface="Wingdings" pitchFamily="2" charset="2"/>
              <a:buChar char="Ø"/>
            </a:pPr>
            <a:r>
              <a:rPr lang="en-IN" dirty="0" smtClean="0">
                <a:latin typeface="Times New Roman" pitchFamily="18" charset="0"/>
                <a:cs typeface="Times New Roman" pitchFamily="18" charset="0"/>
              </a:rPr>
              <a:t>80-200 mg/dl</a:t>
            </a:r>
          </a:p>
          <a:p>
            <a:pPr>
              <a:buFont typeface="Wingdings" pitchFamily="2" charset="2"/>
              <a:buChar char="Ø"/>
            </a:pPr>
            <a:endParaRPr lang="en-IN" dirty="0" smtClean="0">
              <a:latin typeface="Times New Roman" pitchFamily="18" charset="0"/>
              <a:cs typeface="Times New Roman" pitchFamily="18" charset="0"/>
            </a:endParaRPr>
          </a:p>
          <a:p>
            <a:pPr>
              <a:buFont typeface="Wingdings" pitchFamily="2" charset="2"/>
              <a:buChar char="Ø"/>
            </a:pPr>
            <a:endParaRPr lang="en-IN" dirty="0" smtClean="0">
              <a:latin typeface="Times New Roman" pitchFamily="18" charset="0"/>
              <a:cs typeface="Times New Roman" pitchFamily="18" charset="0"/>
            </a:endParaRPr>
          </a:p>
          <a:p>
            <a:pPr>
              <a:buFont typeface="Wingdings" pitchFamily="2" charset="2"/>
              <a:buChar char="Ø"/>
            </a:pPr>
            <a:r>
              <a:rPr lang="en-IN" dirty="0" smtClean="0">
                <a:latin typeface="Times New Roman" pitchFamily="18" charset="0"/>
                <a:cs typeface="Times New Roman" pitchFamily="18" charset="0"/>
              </a:rPr>
              <a:t>200-300 mg/dl</a:t>
            </a:r>
          </a:p>
          <a:p>
            <a:pPr>
              <a:buFont typeface="Wingdings" pitchFamily="2" charset="2"/>
              <a:buChar char="Ø"/>
            </a:pPr>
            <a:endParaRPr lang="en-IN" dirty="0" smtClean="0">
              <a:latin typeface="Times New Roman" pitchFamily="18" charset="0"/>
              <a:cs typeface="Times New Roman" pitchFamily="18" charset="0"/>
            </a:endParaRPr>
          </a:p>
          <a:p>
            <a:pPr>
              <a:buFont typeface="Wingdings" pitchFamily="2" charset="2"/>
              <a:buChar char="Ø"/>
            </a:pPr>
            <a:r>
              <a:rPr lang="en-IN" dirty="0" smtClean="0">
                <a:latin typeface="Times New Roman" pitchFamily="18" charset="0"/>
                <a:cs typeface="Times New Roman" pitchFamily="18" charset="0"/>
              </a:rPr>
              <a:t>&gt;300 mg/dl</a:t>
            </a:r>
          </a:p>
          <a:p>
            <a:pPr>
              <a:buFont typeface="Wingdings" pitchFamily="2" charset="2"/>
              <a:buChar char="Ø"/>
            </a:pPr>
            <a:endParaRPr lang="en-IN" dirty="0" smtClean="0"/>
          </a:p>
          <a:p>
            <a:pPr>
              <a:buFont typeface="Wingdings" pitchFamily="2" charset="2"/>
              <a:buChar char="Ø"/>
            </a:pPr>
            <a:endParaRPr lang="en-IN" dirty="0" smtClean="0"/>
          </a:p>
          <a:p>
            <a:pPr>
              <a:buNone/>
            </a:pPr>
            <a:endParaRPr lang="en-IN" dirty="0" smtClean="0"/>
          </a:p>
          <a:p>
            <a:pPr>
              <a:buNone/>
            </a:pPr>
            <a:endParaRPr lang="en-IN" dirty="0" smtClean="0"/>
          </a:p>
          <a:p>
            <a:pPr>
              <a:buFont typeface="Wingdings" pitchFamily="2" charset="2"/>
              <a:buChar char="Ø"/>
            </a:pPr>
            <a:endParaRPr lang="en-IN" b="1" dirty="0">
              <a:solidFill>
                <a:srgbClr val="FFCC00"/>
              </a:solidFill>
            </a:endParaRPr>
          </a:p>
        </p:txBody>
      </p:sp>
      <p:sp>
        <p:nvSpPr>
          <p:cNvPr id="4" name="Content Placeholder 3"/>
          <p:cNvSpPr>
            <a:spLocks noGrp="1"/>
          </p:cNvSpPr>
          <p:nvPr>
            <p:ph sz="half" idx="2"/>
          </p:nvPr>
        </p:nvSpPr>
        <p:spPr>
          <a:xfrm>
            <a:off x="4672383" y="457200"/>
            <a:ext cx="7038653" cy="5943600"/>
          </a:xfrm>
        </p:spPr>
        <p:txBody>
          <a:bodyPr>
            <a:normAutofit lnSpcReduction="10000"/>
          </a:bodyPr>
          <a:lstStyle/>
          <a:p>
            <a:pPr algn="ctr">
              <a:buNone/>
            </a:pPr>
            <a:r>
              <a:rPr lang="en-IN" dirty="0" smtClean="0"/>
              <a:t> </a:t>
            </a:r>
            <a:r>
              <a:rPr lang="en-IN" sz="2800" b="1" dirty="0" smtClean="0">
                <a:solidFill>
                  <a:schemeClr val="tx2"/>
                </a:solidFill>
              </a:rPr>
              <a:t>LIKELY IMPAIRMENT</a:t>
            </a:r>
          </a:p>
          <a:p>
            <a:pPr>
              <a:buFont typeface="Wingdings" pitchFamily="2" charset="2"/>
              <a:buChar char="Ø"/>
            </a:pPr>
            <a:r>
              <a:rPr lang="en-IN" dirty="0" smtClean="0">
                <a:latin typeface="Times New Roman" pitchFamily="18" charset="0"/>
                <a:cs typeface="Times New Roman" pitchFamily="18" charset="0"/>
              </a:rPr>
              <a:t>Slowed motor </a:t>
            </a:r>
            <a:r>
              <a:rPr lang="en-IN" dirty="0" err="1" smtClean="0">
                <a:latin typeface="Times New Roman" pitchFamily="18" charset="0"/>
                <a:cs typeface="Times New Roman" pitchFamily="18" charset="0"/>
              </a:rPr>
              <a:t>performance,decreased</a:t>
            </a:r>
            <a:r>
              <a:rPr lang="en-IN" dirty="0" smtClean="0">
                <a:latin typeface="Times New Roman" pitchFamily="18" charset="0"/>
                <a:cs typeface="Times New Roman" pitchFamily="18" charset="0"/>
              </a:rPr>
              <a:t> thinking ability.</a:t>
            </a:r>
          </a:p>
          <a:p>
            <a:pPr>
              <a:buFont typeface="Wingdings" pitchFamily="2" charset="2"/>
              <a:buChar char="Ø"/>
            </a:pPr>
            <a:r>
              <a:rPr lang="en-IN" dirty="0" smtClean="0">
                <a:latin typeface="Times New Roman" pitchFamily="18" charset="0"/>
                <a:cs typeface="Times New Roman" pitchFamily="18" charset="0"/>
              </a:rPr>
              <a:t>Increase in motor &amp; cognitive problems.</a:t>
            </a:r>
          </a:p>
          <a:p>
            <a:pPr>
              <a:buFont typeface="Wingdings" pitchFamily="2" charset="2"/>
              <a:buChar char="Ø"/>
            </a:pPr>
            <a:endParaRPr lang="en-IN" dirty="0" smtClean="0">
              <a:latin typeface="Times New Roman" pitchFamily="18" charset="0"/>
              <a:cs typeface="Times New Roman" pitchFamily="18" charset="0"/>
            </a:endParaRPr>
          </a:p>
          <a:p>
            <a:pPr>
              <a:buFont typeface="Wingdings" pitchFamily="2" charset="2"/>
              <a:buChar char="Ø"/>
            </a:pPr>
            <a:r>
              <a:rPr lang="en-IN" dirty="0" smtClean="0">
                <a:latin typeface="Times New Roman" pitchFamily="18" charset="0"/>
                <a:cs typeface="Times New Roman" pitchFamily="18" charset="0"/>
              </a:rPr>
              <a:t>Increase in incoordination and judgement errors.                         Lability of mood, Cognitive deterioration</a:t>
            </a:r>
          </a:p>
          <a:p>
            <a:pPr>
              <a:buFont typeface="Wingdings" pitchFamily="2" charset="2"/>
              <a:buChar char="Ø"/>
            </a:pPr>
            <a:endParaRPr lang="en-IN" dirty="0" smtClean="0">
              <a:latin typeface="Times New Roman" pitchFamily="18" charset="0"/>
              <a:cs typeface="Times New Roman" pitchFamily="18" charset="0"/>
            </a:endParaRPr>
          </a:p>
          <a:p>
            <a:pPr marL="0" indent="0">
              <a:buNone/>
            </a:pPr>
            <a:endParaRPr lang="en-IN" dirty="0">
              <a:latin typeface="Times New Roman" pitchFamily="18" charset="0"/>
              <a:cs typeface="Times New Roman" pitchFamily="18" charset="0"/>
            </a:endParaRPr>
          </a:p>
          <a:p>
            <a:pPr>
              <a:buFont typeface="Wingdings" pitchFamily="2" charset="2"/>
              <a:buChar char="Ø"/>
            </a:pPr>
            <a:r>
              <a:rPr lang="en-IN" dirty="0" smtClean="0">
                <a:latin typeface="Times New Roman" pitchFamily="18" charset="0"/>
                <a:cs typeface="Times New Roman" pitchFamily="18" charset="0"/>
              </a:rPr>
              <a:t>Marked slurring of speech, Nystagmus, Blackouts.</a:t>
            </a:r>
          </a:p>
          <a:p>
            <a:pPr>
              <a:buFont typeface="Wingdings" pitchFamily="2" charset="2"/>
              <a:buChar char="Ø"/>
            </a:pPr>
            <a:endParaRPr lang="en-IN" dirty="0" smtClean="0">
              <a:latin typeface="Times New Roman" pitchFamily="18" charset="0"/>
              <a:cs typeface="Times New Roman" pitchFamily="18" charset="0"/>
            </a:endParaRPr>
          </a:p>
          <a:p>
            <a:pPr>
              <a:buFont typeface="Wingdings" pitchFamily="2" charset="2"/>
              <a:buChar char="Ø"/>
            </a:pPr>
            <a:r>
              <a:rPr lang="en-IN" dirty="0" smtClean="0">
                <a:latin typeface="Times New Roman" pitchFamily="18" charset="0"/>
                <a:cs typeface="Times New Roman" pitchFamily="18" charset="0"/>
              </a:rPr>
              <a:t>Impairment in vital signs, possibly Death!.</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359883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400" b="1" dirty="0" smtClean="0"/>
              <a:t>HISTORY</a:t>
            </a:r>
            <a:endParaRPr lang="en-IN" sz="4400" b="1" dirty="0"/>
          </a:p>
        </p:txBody>
      </p:sp>
      <p:sp>
        <p:nvSpPr>
          <p:cNvPr id="3" name="Content Placeholder 2"/>
          <p:cNvSpPr>
            <a:spLocks noGrp="1"/>
          </p:cNvSpPr>
          <p:nvPr>
            <p:ph idx="1"/>
          </p:nvPr>
        </p:nvSpPr>
        <p:spPr/>
        <p:txBody>
          <a:bodyPr>
            <a:normAutofit/>
          </a:bodyPr>
          <a:lstStyle/>
          <a:p>
            <a:r>
              <a:rPr lang="en-IN" sz="2800" dirty="0" smtClean="0">
                <a:latin typeface="Times New Roman" pitchFamily="18" charset="0"/>
                <a:cs typeface="Times New Roman" pitchFamily="18" charset="0"/>
              </a:rPr>
              <a:t>Alcohol is one </a:t>
            </a:r>
            <a:r>
              <a:rPr lang="en-IN" sz="2800" dirty="0">
                <a:latin typeface="Times New Roman" pitchFamily="18" charset="0"/>
                <a:cs typeface="Times New Roman" pitchFamily="18" charset="0"/>
              </a:rPr>
              <a:t>of the most commonly used chemical substances for intoxication by humans in </a:t>
            </a:r>
            <a:r>
              <a:rPr lang="en-IN" sz="2800" dirty="0" smtClean="0">
                <a:latin typeface="Times New Roman" pitchFamily="18" charset="0"/>
                <a:cs typeface="Times New Roman" pitchFamily="18" charset="0"/>
              </a:rPr>
              <a:t>history. Its consumptions is more than 12000 years.</a:t>
            </a:r>
          </a:p>
          <a:p>
            <a:endParaRPr lang="en-IN" sz="2800" dirty="0">
              <a:latin typeface="Times New Roman" pitchFamily="18" charset="0"/>
              <a:cs typeface="Times New Roman" pitchFamily="18" charset="0"/>
            </a:endParaRPr>
          </a:p>
          <a:p>
            <a:r>
              <a:rPr lang="en-IN" sz="2800" dirty="0">
                <a:latin typeface="Times New Roman" pitchFamily="18" charset="0"/>
                <a:cs typeface="Times New Roman" pitchFamily="18" charset="0"/>
              </a:rPr>
              <a:t>Word 'alcohol' originates from the </a:t>
            </a:r>
            <a:r>
              <a:rPr lang="en-IN" sz="2800" b="1" dirty="0">
                <a:latin typeface="Times New Roman" pitchFamily="18" charset="0"/>
                <a:cs typeface="Times New Roman" pitchFamily="18" charset="0"/>
              </a:rPr>
              <a:t>Arabian term 'al-</a:t>
            </a:r>
            <a:r>
              <a:rPr lang="en-IN" sz="2800" b="1" dirty="0" err="1">
                <a:latin typeface="Times New Roman" pitchFamily="18" charset="0"/>
                <a:cs typeface="Times New Roman" pitchFamily="18" charset="0"/>
              </a:rPr>
              <a:t>kuhul</a:t>
            </a:r>
            <a:r>
              <a:rPr lang="en-IN" sz="2800" b="1" dirty="0">
                <a:latin typeface="Times New Roman" pitchFamily="18" charset="0"/>
                <a:cs typeface="Times New Roman" pitchFamily="18" charset="0"/>
              </a:rPr>
              <a:t>', </a:t>
            </a:r>
            <a:r>
              <a:rPr lang="en-IN" sz="2800" dirty="0">
                <a:latin typeface="Times New Roman" pitchFamily="18" charset="0"/>
                <a:cs typeface="Times New Roman" pitchFamily="18" charset="0"/>
              </a:rPr>
              <a:t>meaning “BODY-EATING SPIRIT</a:t>
            </a:r>
            <a:r>
              <a:rPr lang="en-IN" sz="2800" dirty="0" smtClean="0">
                <a:latin typeface="Times New Roman" pitchFamily="18" charset="0"/>
                <a:cs typeface="Times New Roman" pitchFamily="18" charset="0"/>
              </a:rPr>
              <a:t>”. </a:t>
            </a:r>
            <a:r>
              <a:rPr lang="en-IN" sz="2800" dirty="0">
                <a:latin typeface="Times New Roman" pitchFamily="18" charset="0"/>
                <a:cs typeface="Times New Roman" pitchFamily="18" charset="0"/>
              </a:rPr>
              <a:t>In alchemy, alcohol is used to extract the soul essence of an </a:t>
            </a:r>
            <a:r>
              <a:rPr lang="en-IN" sz="2800" dirty="0" smtClean="0">
                <a:latin typeface="Times New Roman" pitchFamily="18" charset="0"/>
                <a:cs typeface="Times New Roman" pitchFamily="18" charset="0"/>
              </a:rPr>
              <a:t>entity.</a:t>
            </a:r>
          </a:p>
          <a:p>
            <a:r>
              <a:rPr lang="en-IN" sz="2800" dirty="0">
                <a:latin typeface="Times New Roman" pitchFamily="18" charset="0"/>
                <a:cs typeface="Times New Roman" pitchFamily="18" charset="0"/>
              </a:rPr>
              <a:t>In INDIA alcoholic beverages  </a:t>
            </a:r>
            <a:r>
              <a:rPr lang="en-IN" sz="2800" b="1" dirty="0">
                <a:latin typeface="Times New Roman" pitchFamily="18" charset="0"/>
                <a:cs typeface="Times New Roman" pitchFamily="18" charset="0"/>
              </a:rPr>
              <a:t>appeared</a:t>
            </a:r>
            <a:r>
              <a:rPr lang="en-IN" sz="2800" dirty="0">
                <a:latin typeface="Times New Roman" pitchFamily="18" charset="0"/>
                <a:cs typeface="Times New Roman" pitchFamily="18" charset="0"/>
              </a:rPr>
              <a:t> in between </a:t>
            </a:r>
            <a:r>
              <a:rPr lang="en-IN" sz="2800" b="1" dirty="0">
                <a:latin typeface="Times New Roman" pitchFamily="18" charset="0"/>
                <a:cs typeface="Times New Roman" pitchFamily="18" charset="0"/>
              </a:rPr>
              <a:t>3000 BC - 2000 BC. </a:t>
            </a:r>
          </a:p>
          <a:p>
            <a:endParaRPr lang="en-IN" dirty="0"/>
          </a:p>
          <a:p>
            <a:endParaRPr lang="en-IN" dirty="0"/>
          </a:p>
        </p:txBody>
      </p:sp>
      <p:pic>
        <p:nvPicPr>
          <p:cNvPr id="4" name="Picture 3"/>
          <p:cNvPicPr>
            <a:picLocks noChangeAspect="1"/>
          </p:cNvPicPr>
          <p:nvPr/>
        </p:nvPicPr>
        <p:blipFill>
          <a:blip r:embed="rId2"/>
          <a:stretch>
            <a:fillRect/>
          </a:stretch>
        </p:blipFill>
        <p:spPr>
          <a:xfrm>
            <a:off x="9659739" y="0"/>
            <a:ext cx="2529086" cy="1823114"/>
          </a:xfrm>
          <a:prstGeom prst="rect">
            <a:avLst/>
          </a:prstGeom>
        </p:spPr>
      </p:pic>
    </p:spTree>
    <p:extLst>
      <p:ext uri="{BB962C8B-B14F-4D97-AF65-F5344CB8AC3E}">
        <p14:creationId xmlns:p14="http://schemas.microsoft.com/office/powerpoint/2010/main" val="255734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0"/>
            <a:ext cx="9954207" cy="944562"/>
          </a:xfrm>
        </p:spPr>
        <p:txBody>
          <a:bodyPr>
            <a:normAutofit/>
          </a:bodyPr>
          <a:lstStyle/>
          <a:p>
            <a:r>
              <a:rPr lang="en-IN" sz="3800" b="1" dirty="0" smtClean="0">
                <a:solidFill>
                  <a:schemeClr val="tx2">
                    <a:lumMod val="85000"/>
                    <a:lumOff val="15000"/>
                  </a:schemeClr>
                </a:solidFill>
                <a:latin typeface="Times New Roman" pitchFamily="18" charset="0"/>
                <a:cs typeface="Times New Roman" pitchFamily="18" charset="0"/>
              </a:rPr>
              <a:t>F10.1 ALCOHOL HARMFUL USE</a:t>
            </a:r>
            <a:endParaRPr lang="en-IN" sz="3800" b="1" dirty="0">
              <a:solidFill>
                <a:schemeClr val="tx2">
                  <a:lumMod val="85000"/>
                  <a:lumOff val="1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549796" y="1052736"/>
            <a:ext cx="11334309" cy="5606965"/>
          </a:xfrm>
        </p:spPr>
        <p:txBody>
          <a:bodyPr>
            <a:normAutofit/>
          </a:bodyPr>
          <a:lstStyle/>
          <a:p>
            <a:pPr algn="just">
              <a:lnSpc>
                <a:spcPct val="80000"/>
              </a:lnSpc>
            </a:pPr>
            <a:r>
              <a:rPr lang="en-US" sz="2800" dirty="0" smtClean="0">
                <a:solidFill>
                  <a:schemeClr val="accent4"/>
                </a:solidFill>
                <a:latin typeface="Times New Roman" pitchFamily="18" charset="0"/>
                <a:cs typeface="Times New Roman" pitchFamily="18" charset="0"/>
              </a:rPr>
              <a:t>A pattern of psychoactive substance use </a:t>
            </a:r>
          </a:p>
          <a:p>
            <a:pPr algn="just">
              <a:lnSpc>
                <a:spcPct val="80000"/>
              </a:lnSpc>
              <a:buNone/>
            </a:pPr>
            <a:r>
              <a:rPr lang="en-US" sz="2800" dirty="0" smtClean="0">
                <a:solidFill>
                  <a:schemeClr val="accent4"/>
                </a:solidFill>
                <a:latin typeface="Times New Roman" pitchFamily="18" charset="0"/>
                <a:cs typeface="Times New Roman" pitchFamily="18" charset="0"/>
              </a:rPr>
              <a:t>    -that is causing damage to health</a:t>
            </a:r>
          </a:p>
          <a:p>
            <a:pPr algn="just">
              <a:lnSpc>
                <a:spcPct val="80000"/>
              </a:lnSpc>
              <a:buNone/>
            </a:pPr>
            <a:r>
              <a:rPr lang="en-US" sz="2800" dirty="0" smtClean="0">
                <a:solidFill>
                  <a:schemeClr val="accent4"/>
                </a:solidFill>
                <a:latin typeface="Times New Roman" pitchFamily="18" charset="0"/>
                <a:cs typeface="Times New Roman" pitchFamily="18" charset="0"/>
              </a:rPr>
              <a:t>    -the damage may be physical or mental.</a:t>
            </a:r>
          </a:p>
          <a:p>
            <a:pPr algn="just">
              <a:lnSpc>
                <a:spcPct val="80000"/>
              </a:lnSpc>
              <a:buNone/>
            </a:pPr>
            <a:r>
              <a:rPr lang="en-US" sz="3100" u="sng" dirty="0" smtClean="0">
                <a:solidFill>
                  <a:schemeClr val="tx2">
                    <a:lumMod val="85000"/>
                    <a:lumOff val="15000"/>
                  </a:schemeClr>
                </a:solidFill>
                <a:latin typeface="Times New Roman" pitchFamily="18" charset="0"/>
                <a:cs typeface="Times New Roman" pitchFamily="18" charset="0"/>
              </a:rPr>
              <a:t>Diagnostic  guidelines</a:t>
            </a:r>
          </a:p>
          <a:p>
            <a:pPr algn="just">
              <a:lnSpc>
                <a:spcPct val="120000"/>
              </a:lnSpc>
              <a:buFont typeface="Wingdings" pitchFamily="2" charset="2"/>
              <a:buChar char="Ø"/>
            </a:pPr>
            <a:r>
              <a:rPr lang="en-US" sz="2400" dirty="0" smtClean="0">
                <a:solidFill>
                  <a:schemeClr val="tx2">
                    <a:lumMod val="85000"/>
                    <a:lumOff val="15000"/>
                  </a:schemeClr>
                </a:solidFill>
                <a:latin typeface="Times New Roman" pitchFamily="18" charset="0"/>
                <a:cs typeface="Times New Roman" pitchFamily="18" charset="0"/>
              </a:rPr>
              <a:t>Actual damage to physical or mental health.</a:t>
            </a:r>
          </a:p>
          <a:p>
            <a:pPr algn="just">
              <a:lnSpc>
                <a:spcPct val="120000"/>
              </a:lnSpc>
              <a:buFont typeface="Wingdings" pitchFamily="2" charset="2"/>
              <a:buChar char="Ø"/>
            </a:pPr>
            <a:endParaRPr lang="en-US" sz="2400" dirty="0" smtClean="0">
              <a:solidFill>
                <a:schemeClr val="tx2">
                  <a:lumMod val="85000"/>
                  <a:lumOff val="15000"/>
                </a:schemeClr>
              </a:solidFill>
              <a:latin typeface="Times New Roman" pitchFamily="18" charset="0"/>
              <a:cs typeface="Times New Roman" pitchFamily="18" charset="0"/>
            </a:endParaRPr>
          </a:p>
          <a:p>
            <a:pPr algn="just">
              <a:lnSpc>
                <a:spcPct val="80000"/>
              </a:lnSpc>
              <a:buFont typeface="Wingdings" pitchFamily="2" charset="2"/>
              <a:buChar char="Ø"/>
            </a:pPr>
            <a:r>
              <a:rPr lang="en-US" sz="2400" dirty="0" smtClean="0">
                <a:solidFill>
                  <a:schemeClr val="tx2">
                    <a:lumMod val="85000"/>
                    <a:lumOff val="15000"/>
                  </a:schemeClr>
                </a:solidFill>
                <a:latin typeface="Times New Roman" pitchFamily="18" charset="0"/>
                <a:cs typeface="Times New Roman" pitchFamily="18" charset="0"/>
              </a:rPr>
              <a:t>Acute intoxication itself is not a sufficient evidence of the damage to health.</a:t>
            </a:r>
          </a:p>
          <a:p>
            <a:pPr algn="just">
              <a:lnSpc>
                <a:spcPct val="80000"/>
              </a:lnSpc>
              <a:buFont typeface="Wingdings" pitchFamily="2" charset="2"/>
              <a:buChar char="Ø"/>
            </a:pPr>
            <a:endParaRPr lang="en-US" sz="2400" dirty="0" smtClean="0">
              <a:solidFill>
                <a:schemeClr val="tx2">
                  <a:lumMod val="85000"/>
                  <a:lumOff val="15000"/>
                </a:schemeClr>
              </a:solidFill>
              <a:latin typeface="Times New Roman" pitchFamily="18" charset="0"/>
              <a:cs typeface="Times New Roman" pitchFamily="18" charset="0"/>
            </a:endParaRPr>
          </a:p>
          <a:p>
            <a:pPr algn="just">
              <a:lnSpc>
                <a:spcPct val="80000"/>
              </a:lnSpc>
              <a:buFont typeface="Wingdings" pitchFamily="2" charset="2"/>
              <a:buChar char="Ø"/>
            </a:pPr>
            <a:r>
              <a:rPr lang="en-US" sz="2400" dirty="0" smtClean="0">
                <a:solidFill>
                  <a:schemeClr val="tx2">
                    <a:lumMod val="85000"/>
                    <a:lumOff val="15000"/>
                  </a:schemeClr>
                </a:solidFill>
                <a:latin typeface="Times New Roman" pitchFamily="18" charset="0"/>
                <a:cs typeface="Times New Roman" pitchFamily="18" charset="0"/>
              </a:rPr>
              <a:t>Harmful use should NOT be diagnosed if dependence syndrome, a psychotic disorder (F10.5), or another specific form of alcohol-related disorder is present</a:t>
            </a:r>
            <a:r>
              <a:rPr lang="en-US" sz="3200" dirty="0" smtClean="0">
                <a:solidFill>
                  <a:schemeClr val="tx2">
                    <a:lumMod val="85000"/>
                    <a:lumOff val="15000"/>
                  </a:schemeClr>
                </a:solidFill>
                <a:latin typeface="Times New Roman" pitchFamily="18" charset="0"/>
                <a:cs typeface="Times New Roman" pitchFamily="18" charset="0"/>
              </a:rPr>
              <a:t>.</a:t>
            </a:r>
          </a:p>
          <a:p>
            <a:endParaRPr lang="en-IN" dirty="0"/>
          </a:p>
        </p:txBody>
      </p:sp>
    </p:spTree>
    <p:extLst>
      <p:ext uri="{BB962C8B-B14F-4D97-AF65-F5344CB8AC3E}">
        <p14:creationId xmlns:p14="http://schemas.microsoft.com/office/powerpoint/2010/main" val="347653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28600"/>
            <a:ext cx="10766795" cy="944562"/>
          </a:xfrm>
        </p:spPr>
        <p:txBody>
          <a:bodyPr>
            <a:noAutofit/>
          </a:bodyPr>
          <a:lstStyle/>
          <a:p>
            <a:r>
              <a:rPr lang="en-IN" sz="3800" b="1" dirty="0" smtClean="0">
                <a:solidFill>
                  <a:schemeClr val="tx2">
                    <a:lumMod val="85000"/>
                    <a:lumOff val="15000"/>
                  </a:schemeClr>
                </a:solidFill>
                <a:latin typeface="Times New Roman" pitchFamily="18" charset="0"/>
                <a:cs typeface="Times New Roman" pitchFamily="18" charset="0"/>
              </a:rPr>
              <a:t>F10.2 DEPENDENCE SYNDROME</a:t>
            </a:r>
            <a:endParaRPr lang="en-IN" sz="3800" b="1" dirty="0">
              <a:solidFill>
                <a:schemeClr val="tx2">
                  <a:lumMod val="85000"/>
                  <a:lumOff val="1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609441" y="1484784"/>
            <a:ext cx="10868369" cy="5029200"/>
          </a:xfrm>
        </p:spPr>
        <p:txBody>
          <a:bodyPr>
            <a:normAutofit/>
          </a:bodyPr>
          <a:lstStyle/>
          <a:p>
            <a:endParaRPr lang="en-IN" sz="2800" dirty="0" smtClean="0">
              <a:solidFill>
                <a:schemeClr val="accent4"/>
              </a:solidFill>
              <a:latin typeface="Times New Roman" pitchFamily="18" charset="0"/>
              <a:cs typeface="Times New Roman" pitchFamily="18" charset="0"/>
            </a:endParaRPr>
          </a:p>
          <a:p>
            <a:r>
              <a:rPr lang="en-IN" sz="2800" dirty="0" smtClean="0">
                <a:solidFill>
                  <a:schemeClr val="accent4"/>
                </a:solidFill>
                <a:latin typeface="Times New Roman" pitchFamily="18" charset="0"/>
                <a:cs typeface="Times New Roman" pitchFamily="18" charset="0"/>
              </a:rPr>
              <a:t>A cluster of physiological, behavioural, and cognitive phenomena. </a:t>
            </a:r>
          </a:p>
          <a:p>
            <a:pPr>
              <a:buNone/>
            </a:pPr>
            <a:r>
              <a:rPr lang="en-IN" sz="2800" dirty="0" smtClean="0">
                <a:solidFill>
                  <a:schemeClr val="accent4"/>
                </a:solidFill>
                <a:latin typeface="Times New Roman" pitchFamily="18" charset="0"/>
                <a:cs typeface="Times New Roman" pitchFamily="18" charset="0"/>
              </a:rPr>
              <a:t>   </a:t>
            </a:r>
          </a:p>
          <a:p>
            <a:pPr>
              <a:buNone/>
            </a:pPr>
            <a:r>
              <a:rPr lang="en-IN" sz="2800" dirty="0" smtClean="0">
                <a:solidFill>
                  <a:schemeClr val="accent4"/>
                </a:solidFill>
                <a:latin typeface="Times New Roman" pitchFamily="18" charset="0"/>
                <a:cs typeface="Times New Roman" pitchFamily="18" charset="0"/>
              </a:rPr>
              <a:t>  </a:t>
            </a:r>
          </a:p>
          <a:p>
            <a:pPr>
              <a:buNone/>
            </a:pPr>
            <a:r>
              <a:rPr lang="en-IN" sz="2800" dirty="0" smtClean="0">
                <a:solidFill>
                  <a:schemeClr val="accent4"/>
                </a:solidFill>
                <a:latin typeface="Times New Roman" pitchFamily="18" charset="0"/>
                <a:cs typeface="Times New Roman" pitchFamily="18" charset="0"/>
              </a:rPr>
              <a:t> -in which the </a:t>
            </a:r>
            <a:r>
              <a:rPr lang="en-IN" sz="2800" b="1" dirty="0" smtClean="0">
                <a:solidFill>
                  <a:schemeClr val="accent4"/>
                </a:solidFill>
                <a:latin typeface="Times New Roman" pitchFamily="18" charset="0"/>
                <a:cs typeface="Times New Roman" pitchFamily="18" charset="0"/>
              </a:rPr>
              <a:t>use of a substance takes on a much higher priority for an individual than other behaviours that once had greater value</a:t>
            </a:r>
            <a:r>
              <a:rPr lang="en-IN" sz="2800" dirty="0" smtClean="0">
                <a:solidFill>
                  <a:schemeClr val="accent4"/>
                </a:solidFill>
                <a:latin typeface="Times New Roman" pitchFamily="18" charset="0"/>
                <a:cs typeface="Times New Roman" pitchFamily="18" charset="0"/>
              </a:rPr>
              <a:t>.</a:t>
            </a:r>
          </a:p>
        </p:txBody>
      </p:sp>
    </p:spTree>
    <p:extLst>
      <p:ext uri="{BB962C8B-B14F-4D97-AF65-F5344CB8AC3E}">
        <p14:creationId xmlns:p14="http://schemas.microsoft.com/office/powerpoint/2010/main" val="327869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868369" cy="1143000"/>
          </a:xfrm>
        </p:spPr>
        <p:txBody>
          <a:bodyPr>
            <a:noAutofit/>
          </a:bodyPr>
          <a:lstStyle/>
          <a:p>
            <a:r>
              <a:rPr lang="en-IN" sz="3600" b="1" u="sng" dirty="0" smtClean="0">
                <a:solidFill>
                  <a:schemeClr val="tx2">
                    <a:lumMod val="85000"/>
                    <a:lumOff val="15000"/>
                  </a:schemeClr>
                </a:solidFill>
                <a:latin typeface="Times New Roman" pitchFamily="18" charset="0"/>
                <a:cs typeface="Times New Roman" pitchFamily="18" charset="0"/>
              </a:rPr>
              <a:t>Diagnostic guidelines for dependence syndrome</a:t>
            </a:r>
            <a:r>
              <a:rPr lang="en-IN" sz="3600" b="1" dirty="0" smtClean="0">
                <a:solidFill>
                  <a:schemeClr val="tx2">
                    <a:lumMod val="85000"/>
                    <a:lumOff val="15000"/>
                  </a:schemeClr>
                </a:solidFill>
                <a:latin typeface="Times New Roman" pitchFamily="18" charset="0"/>
                <a:cs typeface="Times New Roman" pitchFamily="18" charset="0"/>
              </a:rPr>
              <a:t>-</a:t>
            </a:r>
            <a:endParaRPr lang="en-IN" sz="3600" b="1" dirty="0">
              <a:solidFill>
                <a:schemeClr val="tx2">
                  <a:lumMod val="85000"/>
                  <a:lumOff val="1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304721" y="1600200"/>
            <a:ext cx="11884104" cy="5029200"/>
          </a:xfrm>
        </p:spPr>
        <p:txBody>
          <a:bodyPr>
            <a:normAutofit/>
          </a:bodyPr>
          <a:lstStyle/>
          <a:p>
            <a:pPr>
              <a:lnSpc>
                <a:spcPct val="120000"/>
              </a:lnSpc>
              <a:buNone/>
            </a:pPr>
            <a:r>
              <a:rPr lang="en-US" sz="2400" b="1" dirty="0" smtClean="0"/>
              <a:t>     </a:t>
            </a:r>
            <a:r>
              <a:rPr lang="en-US" sz="2800" b="1" i="1" dirty="0" smtClean="0">
                <a:solidFill>
                  <a:schemeClr val="accent4"/>
                </a:solidFill>
                <a:latin typeface="Times New Roman" pitchFamily="18" charset="0"/>
                <a:cs typeface="Times New Roman" pitchFamily="18" charset="0"/>
              </a:rPr>
              <a:t>Three or more </a:t>
            </a:r>
            <a:r>
              <a:rPr lang="en-US" sz="2800" dirty="0" smtClean="0">
                <a:latin typeface="Times New Roman" pitchFamily="18" charset="0"/>
                <a:cs typeface="Times New Roman" pitchFamily="18" charset="0"/>
              </a:rPr>
              <a:t>of the following is necessary to diagnosis </a:t>
            </a:r>
            <a:r>
              <a:rPr lang="en-US" sz="2800" b="1" i="1" dirty="0" smtClean="0">
                <a:solidFill>
                  <a:schemeClr val="tx2">
                    <a:lumMod val="85000"/>
                    <a:lumOff val="15000"/>
                  </a:schemeClr>
                </a:solidFill>
                <a:latin typeface="Times New Roman" pitchFamily="18" charset="0"/>
                <a:cs typeface="Times New Roman" pitchFamily="18" charset="0"/>
              </a:rPr>
              <a:t>in previous year</a:t>
            </a:r>
            <a:r>
              <a:rPr lang="en-US" sz="2400" dirty="0" smtClean="0">
                <a:latin typeface="Times New Roman" pitchFamily="18" charset="0"/>
                <a:cs typeface="Times New Roman" pitchFamily="18" charset="0"/>
              </a:rPr>
              <a:t>.</a:t>
            </a:r>
            <a:endParaRPr lang="en-US" sz="2600" dirty="0" smtClean="0">
              <a:latin typeface="Times New Roman" pitchFamily="18" charset="0"/>
              <a:cs typeface="Times New Roman" pitchFamily="18" charset="0"/>
            </a:endParaRPr>
          </a:p>
          <a:p>
            <a:pPr>
              <a:lnSpc>
                <a:spcPct val="120000"/>
              </a:lnSpc>
              <a:buNone/>
            </a:pPr>
            <a:r>
              <a:rPr lang="en-US" sz="2600" dirty="0" smtClean="0">
                <a:latin typeface="Times New Roman" pitchFamily="18" charset="0"/>
                <a:cs typeface="Times New Roman" pitchFamily="18" charset="0"/>
              </a:rPr>
              <a:t>a) Strong desire.</a:t>
            </a:r>
          </a:p>
          <a:p>
            <a:pPr>
              <a:lnSpc>
                <a:spcPct val="120000"/>
              </a:lnSpc>
              <a:buNone/>
            </a:pPr>
            <a:r>
              <a:rPr lang="en-US" sz="2600" dirty="0" smtClean="0">
                <a:latin typeface="Times New Roman" pitchFamily="18" charset="0"/>
                <a:cs typeface="Times New Roman" pitchFamily="18" charset="0"/>
              </a:rPr>
              <a:t>b</a:t>
            </a:r>
            <a:r>
              <a:rPr lang="en-US" sz="2600" dirty="0">
                <a:latin typeface="Times New Roman" pitchFamily="18" charset="0"/>
                <a:cs typeface="Times New Roman" pitchFamily="18" charset="0"/>
              </a:rPr>
              <a:t>) Loss of control of consumption</a:t>
            </a:r>
            <a:r>
              <a:rPr lang="en-US" sz="2600" dirty="0" smtClean="0">
                <a:latin typeface="Times New Roman" pitchFamily="18" charset="0"/>
                <a:cs typeface="Times New Roman" pitchFamily="18" charset="0"/>
              </a:rPr>
              <a:t>.</a:t>
            </a:r>
          </a:p>
          <a:p>
            <a:pPr>
              <a:lnSpc>
                <a:spcPct val="120000"/>
              </a:lnSpc>
              <a:buNone/>
            </a:pPr>
            <a:r>
              <a:rPr lang="en-US" sz="2600" dirty="0" smtClean="0">
                <a:latin typeface="Times New Roman" pitchFamily="18" charset="0"/>
                <a:cs typeface="Times New Roman" pitchFamily="18" charset="0"/>
              </a:rPr>
              <a:t>c) Evidence of tolerance. </a:t>
            </a:r>
          </a:p>
          <a:p>
            <a:pPr>
              <a:lnSpc>
                <a:spcPct val="120000"/>
              </a:lnSpc>
              <a:buNone/>
            </a:pPr>
            <a:r>
              <a:rPr lang="en-US" sz="2600" dirty="0" smtClean="0">
                <a:latin typeface="Times New Roman" pitchFamily="18" charset="0"/>
                <a:cs typeface="Times New Roman" pitchFamily="18" charset="0"/>
              </a:rPr>
              <a:t>d) Signs of withdrawal on attempted abstinence</a:t>
            </a:r>
          </a:p>
          <a:p>
            <a:pPr>
              <a:lnSpc>
                <a:spcPct val="120000"/>
              </a:lnSpc>
              <a:buNone/>
            </a:pPr>
            <a:r>
              <a:rPr lang="en-US" sz="2600" dirty="0" smtClean="0">
                <a:latin typeface="Times New Roman" pitchFamily="18" charset="0"/>
                <a:cs typeface="Times New Roman" pitchFamily="18" charset="0"/>
              </a:rPr>
              <a:t>e)Progressive </a:t>
            </a:r>
            <a:r>
              <a:rPr lang="en-US" sz="2600" dirty="0">
                <a:latin typeface="Times New Roman" pitchFamily="18" charset="0"/>
                <a:cs typeface="Times New Roman" pitchFamily="18" charset="0"/>
              </a:rPr>
              <a:t>neglect of alternative pleasures or interests. </a:t>
            </a:r>
            <a:endParaRPr lang="en-US" sz="2600" dirty="0" smtClean="0">
              <a:latin typeface="Times New Roman" pitchFamily="18" charset="0"/>
              <a:cs typeface="Times New Roman" pitchFamily="18" charset="0"/>
            </a:endParaRPr>
          </a:p>
          <a:p>
            <a:pPr>
              <a:lnSpc>
                <a:spcPct val="120000"/>
              </a:lnSpc>
              <a:buNone/>
            </a:pPr>
            <a:r>
              <a:rPr lang="en-US" sz="2600" dirty="0" smtClean="0">
                <a:latin typeface="Times New Roman" pitchFamily="18" charset="0"/>
                <a:cs typeface="Times New Roman" pitchFamily="18" charset="0"/>
              </a:rPr>
              <a:t>f)Continued drug use despite negative consequences.</a:t>
            </a:r>
          </a:p>
        </p:txBody>
      </p:sp>
    </p:spTree>
    <p:extLst>
      <p:ext uri="{BB962C8B-B14F-4D97-AF65-F5344CB8AC3E}">
        <p14:creationId xmlns:p14="http://schemas.microsoft.com/office/powerpoint/2010/main" val="224120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28600"/>
            <a:ext cx="10868369" cy="914400"/>
          </a:xfrm>
        </p:spPr>
        <p:txBody>
          <a:bodyPr>
            <a:normAutofit/>
          </a:bodyPr>
          <a:lstStyle/>
          <a:p>
            <a:r>
              <a:rPr lang="en-IN" sz="4000" b="1" dirty="0" smtClean="0">
                <a:solidFill>
                  <a:schemeClr val="accent4"/>
                </a:solidFill>
                <a:latin typeface="Times New Roman" pitchFamily="18" charset="0"/>
                <a:cs typeface="Times New Roman" pitchFamily="18" charset="0"/>
              </a:rPr>
              <a:t>Subtypes of Alcohol Dependence</a:t>
            </a:r>
            <a:endParaRPr lang="en-IN" sz="4000" b="1" dirty="0">
              <a:solidFill>
                <a:schemeClr val="accent4"/>
              </a:solidFill>
              <a:latin typeface="Times New Roman" pitchFamily="18" charset="0"/>
              <a:cs typeface="Times New Roman" pitchFamily="18" charset="0"/>
            </a:endParaRPr>
          </a:p>
        </p:txBody>
      </p:sp>
      <p:sp>
        <p:nvSpPr>
          <p:cNvPr id="3" name="Content Placeholder 2"/>
          <p:cNvSpPr>
            <a:spLocks noGrp="1"/>
          </p:cNvSpPr>
          <p:nvPr>
            <p:ph idx="1"/>
          </p:nvPr>
        </p:nvSpPr>
        <p:spPr>
          <a:xfrm>
            <a:off x="609441" y="1219200"/>
            <a:ext cx="10969943" cy="5105400"/>
          </a:xfrm>
        </p:spPr>
        <p:txBody>
          <a:bodyPr>
            <a:normAutofit fontScale="92500"/>
          </a:bodyPr>
          <a:lstStyle/>
          <a:p>
            <a:pPr>
              <a:buNone/>
            </a:pPr>
            <a:r>
              <a:rPr lang="en-IN" sz="3200" b="1" dirty="0" smtClean="0">
                <a:solidFill>
                  <a:schemeClr val="accent1"/>
                </a:solidFill>
                <a:latin typeface="Times New Roman" pitchFamily="18" charset="0"/>
                <a:cs typeface="Times New Roman" pitchFamily="18" charset="0"/>
              </a:rPr>
              <a:t>Type A alcohol dependence</a:t>
            </a:r>
          </a:p>
          <a:p>
            <a:pPr>
              <a:buFont typeface="Wingdings" pitchFamily="2" charset="2"/>
              <a:buChar char="Ø"/>
            </a:pPr>
            <a:r>
              <a:rPr lang="en-IN" sz="2800" dirty="0" smtClean="0">
                <a:latin typeface="Times New Roman" pitchFamily="18" charset="0"/>
                <a:cs typeface="Times New Roman" pitchFamily="18" charset="0"/>
              </a:rPr>
              <a:t>Late onset</a:t>
            </a:r>
          </a:p>
          <a:p>
            <a:pPr>
              <a:buFont typeface="Wingdings" pitchFamily="2" charset="2"/>
              <a:buChar char="Ø"/>
            </a:pPr>
            <a:r>
              <a:rPr lang="en-IN" sz="2800" dirty="0" smtClean="0">
                <a:latin typeface="Times New Roman" pitchFamily="18" charset="0"/>
                <a:cs typeface="Times New Roman" pitchFamily="18" charset="0"/>
              </a:rPr>
              <a:t>Few childhood risk factors</a:t>
            </a:r>
          </a:p>
          <a:p>
            <a:pPr>
              <a:buFont typeface="Wingdings" pitchFamily="2" charset="2"/>
              <a:buChar char="Ø"/>
            </a:pPr>
            <a:r>
              <a:rPr lang="en-IN" sz="2800" dirty="0" smtClean="0">
                <a:latin typeface="Times New Roman" pitchFamily="18" charset="0"/>
                <a:cs typeface="Times New Roman" pitchFamily="18" charset="0"/>
              </a:rPr>
              <a:t>Mild dependence (with few alcohol related problems and little psychopathology) </a:t>
            </a:r>
          </a:p>
          <a:p>
            <a:pPr>
              <a:buNone/>
            </a:pPr>
            <a:r>
              <a:rPr lang="en-IN" sz="3200" b="1" dirty="0" smtClean="0">
                <a:solidFill>
                  <a:schemeClr val="accent1"/>
                </a:solidFill>
                <a:latin typeface="Times New Roman" pitchFamily="18" charset="0"/>
                <a:cs typeface="Times New Roman" pitchFamily="18" charset="0"/>
              </a:rPr>
              <a:t>Type B alcohol dependence</a:t>
            </a:r>
          </a:p>
          <a:p>
            <a:pPr>
              <a:buFont typeface="Wingdings" pitchFamily="2" charset="2"/>
              <a:buChar char="Ø"/>
            </a:pPr>
            <a:r>
              <a:rPr lang="en-IN" sz="2800" dirty="0" smtClean="0">
                <a:latin typeface="Times New Roman" pitchFamily="18" charset="0"/>
                <a:cs typeface="Times New Roman" pitchFamily="18" charset="0"/>
              </a:rPr>
              <a:t>Early onset</a:t>
            </a:r>
          </a:p>
          <a:p>
            <a:pPr>
              <a:buFont typeface="Wingdings" pitchFamily="2" charset="2"/>
              <a:buChar char="Ø"/>
            </a:pPr>
            <a:r>
              <a:rPr lang="en-IN" sz="2800" dirty="0" smtClean="0">
                <a:latin typeface="Times New Roman" pitchFamily="18" charset="0"/>
                <a:cs typeface="Times New Roman" pitchFamily="18" charset="0"/>
              </a:rPr>
              <a:t>Many childhood risk factors</a:t>
            </a:r>
          </a:p>
          <a:p>
            <a:pPr>
              <a:buFont typeface="Wingdings" pitchFamily="2" charset="2"/>
              <a:buChar char="Ø"/>
            </a:pPr>
            <a:r>
              <a:rPr lang="en-IN" sz="2800" dirty="0" smtClean="0">
                <a:latin typeface="Times New Roman" pitchFamily="18" charset="0"/>
                <a:cs typeface="Times New Roman" pitchFamily="18" charset="0"/>
              </a:rPr>
              <a:t>Severe dependence( with a strong family history and much psychopathology)</a:t>
            </a:r>
            <a:endParaRPr lang="en-IN" sz="2800" dirty="0">
              <a:latin typeface="Times New Roman" pitchFamily="18" charset="0"/>
              <a:cs typeface="Times New Roman" pitchFamily="18" charset="0"/>
            </a:endParaRPr>
          </a:p>
        </p:txBody>
      </p:sp>
    </p:spTree>
    <p:extLst>
      <p:ext uri="{BB962C8B-B14F-4D97-AF65-F5344CB8AC3E}">
        <p14:creationId xmlns:p14="http://schemas.microsoft.com/office/powerpoint/2010/main" val="183468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21" y="304800"/>
            <a:ext cx="11477810" cy="6553200"/>
          </a:xfrm>
        </p:spPr>
        <p:txBody>
          <a:bodyPr/>
          <a:lstStyle/>
          <a:p>
            <a:pPr algn="just">
              <a:buNone/>
            </a:pPr>
            <a:r>
              <a:rPr lang="en-IN" dirty="0" smtClean="0"/>
              <a:t>  </a:t>
            </a:r>
            <a:r>
              <a:rPr lang="en-IN" sz="4000" b="1" dirty="0" smtClean="0">
                <a:solidFill>
                  <a:schemeClr val="tx2">
                    <a:lumMod val="85000"/>
                    <a:lumOff val="15000"/>
                  </a:schemeClr>
                </a:solidFill>
                <a:latin typeface="Times New Roman" pitchFamily="18" charset="0"/>
                <a:cs typeface="Times New Roman" pitchFamily="18" charset="0"/>
              </a:rPr>
              <a:t>Some more subtypes….</a:t>
            </a:r>
          </a:p>
          <a:p>
            <a:pPr algn="just">
              <a:buNone/>
            </a:pPr>
            <a:r>
              <a:rPr lang="en-IN" b="1" dirty="0" smtClean="0">
                <a:solidFill>
                  <a:srgbClr val="FFCC00"/>
                </a:solidFill>
                <a:latin typeface="Times New Roman" pitchFamily="18" charset="0"/>
                <a:cs typeface="Times New Roman" pitchFamily="18" charset="0"/>
              </a:rPr>
              <a:t>   </a:t>
            </a:r>
            <a:r>
              <a:rPr lang="en-IN" sz="2800" b="1" dirty="0" smtClean="0">
                <a:solidFill>
                  <a:schemeClr val="tx2">
                    <a:lumMod val="85000"/>
                    <a:lumOff val="15000"/>
                  </a:schemeClr>
                </a:solidFill>
                <a:latin typeface="Times New Roman" pitchFamily="18" charset="0"/>
                <a:cs typeface="Times New Roman" pitchFamily="18" charset="0"/>
              </a:rPr>
              <a:t>Gamma alcohol dependence</a:t>
            </a:r>
          </a:p>
          <a:p>
            <a:pPr algn="just">
              <a:buFont typeface="Wingdings" pitchFamily="2" charset="2"/>
              <a:buChar char="Ø"/>
            </a:pPr>
            <a:r>
              <a:rPr lang="en-IN" sz="2800" dirty="0" smtClean="0">
                <a:latin typeface="Times New Roman" pitchFamily="18" charset="0"/>
                <a:cs typeface="Times New Roman" pitchFamily="18" charset="0"/>
              </a:rPr>
              <a:t>Represents alcohol Dep. In those who are active in Alcoholic Anonyms.</a:t>
            </a:r>
          </a:p>
          <a:p>
            <a:pPr algn="just">
              <a:buFont typeface="Wingdings" pitchFamily="2" charset="2"/>
              <a:buChar char="Ø"/>
            </a:pPr>
            <a:r>
              <a:rPr lang="en-IN" sz="2800" dirty="0" smtClean="0">
                <a:latin typeface="Times New Roman" pitchFamily="18" charset="0"/>
                <a:cs typeface="Times New Roman" pitchFamily="18" charset="0"/>
              </a:rPr>
              <a:t>These persons are unable to stop drinking once they start, but if drinking is terminated (due to ill health or lack of money), they can abstain quite well.</a:t>
            </a:r>
          </a:p>
          <a:p>
            <a:pPr algn="just">
              <a:buFont typeface="Wingdings" pitchFamily="2" charset="2"/>
              <a:buChar char="Ø"/>
            </a:pPr>
            <a:endParaRPr lang="en-IN" dirty="0" smtClean="0">
              <a:latin typeface="Times New Roman" pitchFamily="18" charset="0"/>
              <a:cs typeface="Times New Roman" pitchFamily="18" charset="0"/>
            </a:endParaRPr>
          </a:p>
          <a:p>
            <a:pPr algn="just">
              <a:buNone/>
            </a:pPr>
            <a:r>
              <a:rPr lang="en-IN" b="1" dirty="0" smtClean="0">
                <a:solidFill>
                  <a:srgbClr val="FFCC00"/>
                </a:solidFill>
                <a:latin typeface="Times New Roman" pitchFamily="18" charset="0"/>
                <a:cs typeface="Times New Roman" pitchFamily="18" charset="0"/>
              </a:rPr>
              <a:t>  </a:t>
            </a:r>
          </a:p>
          <a:p>
            <a:pPr algn="just">
              <a:buNone/>
            </a:pPr>
            <a:r>
              <a:rPr lang="en-IN" b="1" dirty="0">
                <a:solidFill>
                  <a:srgbClr val="FFCC00"/>
                </a:solidFill>
                <a:latin typeface="Times New Roman" pitchFamily="18" charset="0"/>
                <a:cs typeface="Times New Roman" pitchFamily="18" charset="0"/>
              </a:rPr>
              <a:t> </a:t>
            </a:r>
            <a:r>
              <a:rPr lang="en-IN" b="1" dirty="0" smtClean="0">
                <a:solidFill>
                  <a:srgbClr val="FFCC00"/>
                </a:solidFill>
                <a:latin typeface="Times New Roman" pitchFamily="18" charset="0"/>
                <a:cs typeface="Times New Roman" pitchFamily="18" charset="0"/>
              </a:rPr>
              <a:t>  </a:t>
            </a:r>
            <a:r>
              <a:rPr lang="en-IN" sz="2800" b="1" dirty="0" smtClean="0">
                <a:solidFill>
                  <a:schemeClr val="tx2">
                    <a:lumMod val="85000"/>
                    <a:lumOff val="15000"/>
                  </a:schemeClr>
                </a:solidFill>
                <a:latin typeface="Times New Roman" pitchFamily="18" charset="0"/>
                <a:cs typeface="Times New Roman" pitchFamily="18" charset="0"/>
              </a:rPr>
              <a:t>Delta alcohol dependence</a:t>
            </a:r>
          </a:p>
          <a:p>
            <a:pPr algn="just">
              <a:buFont typeface="Wingdings" pitchFamily="2" charset="2"/>
              <a:buChar char="Ø"/>
            </a:pPr>
            <a:r>
              <a:rPr lang="en-IN" sz="2800" dirty="0" smtClean="0">
                <a:latin typeface="Times New Roman" pitchFamily="18" charset="0"/>
                <a:cs typeface="Times New Roman" pitchFamily="18" charset="0"/>
              </a:rPr>
              <a:t>Include those who must drink a certain amount each day, but are unaware of a lack of control</a:t>
            </a:r>
          </a:p>
        </p:txBody>
      </p:sp>
    </p:spTree>
    <p:extLst>
      <p:ext uri="{BB962C8B-B14F-4D97-AF65-F5344CB8AC3E}">
        <p14:creationId xmlns:p14="http://schemas.microsoft.com/office/powerpoint/2010/main" val="329427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28600"/>
            <a:ext cx="10868369" cy="990600"/>
          </a:xfrm>
        </p:spPr>
        <p:txBody>
          <a:bodyPr>
            <a:normAutofit/>
          </a:bodyPr>
          <a:lstStyle/>
          <a:p>
            <a:r>
              <a:rPr lang="en-IN" b="1" dirty="0" smtClean="0">
                <a:solidFill>
                  <a:schemeClr val="tx2">
                    <a:lumMod val="85000"/>
                    <a:lumOff val="15000"/>
                  </a:schemeClr>
                </a:solidFill>
                <a:latin typeface="Times New Roman" pitchFamily="18" charset="0"/>
                <a:cs typeface="Times New Roman" pitchFamily="18" charset="0"/>
              </a:rPr>
              <a:t>F10.3 ALCOHOL WITHDRAWAL</a:t>
            </a:r>
            <a:endParaRPr lang="en-IN" b="1" dirty="0">
              <a:solidFill>
                <a:schemeClr val="tx2">
                  <a:lumMod val="85000"/>
                  <a:lumOff val="1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609441" y="1371600"/>
            <a:ext cx="11274663" cy="4953000"/>
          </a:xfrm>
        </p:spPr>
        <p:txBody>
          <a:bodyPr>
            <a:normAutofit/>
          </a:bodyPr>
          <a:lstStyle/>
          <a:p>
            <a:pPr>
              <a:buNone/>
            </a:pPr>
            <a:r>
              <a:rPr lang="en-IN" dirty="0" smtClean="0">
                <a:solidFill>
                  <a:srgbClr val="92D050"/>
                </a:solidFill>
              </a:rPr>
              <a:t>  </a:t>
            </a:r>
            <a:r>
              <a:rPr lang="en-IN" dirty="0" smtClean="0">
                <a:solidFill>
                  <a:schemeClr val="accent4"/>
                </a:solidFill>
                <a:latin typeface="Times New Roman" pitchFamily="18" charset="0"/>
                <a:cs typeface="Times New Roman" pitchFamily="18" charset="0"/>
              </a:rPr>
              <a:t>“</a:t>
            </a:r>
            <a:r>
              <a:rPr lang="en-IN" sz="2800" dirty="0" smtClean="0">
                <a:solidFill>
                  <a:schemeClr val="accent4"/>
                </a:solidFill>
                <a:latin typeface="Times New Roman" pitchFamily="18" charset="0"/>
                <a:cs typeface="Times New Roman" pitchFamily="18" charset="0"/>
              </a:rPr>
              <a:t>A group of symptoms and signs which occur on cessation or reduction of use of a psychoactive substance, that has been taken repeatedly, usually for a prolonged period and/ or in high doses</a:t>
            </a:r>
            <a:r>
              <a:rPr lang="en-IN" dirty="0" smtClean="0">
                <a:solidFill>
                  <a:schemeClr val="accent4"/>
                </a:solidFill>
                <a:latin typeface="Times New Roman" pitchFamily="18" charset="0"/>
                <a:cs typeface="Times New Roman" pitchFamily="18" charset="0"/>
              </a:rPr>
              <a:t>.”</a:t>
            </a:r>
          </a:p>
          <a:p>
            <a:endParaRPr lang="en-IN" dirty="0" smtClean="0">
              <a:latin typeface="Times New Roman" pitchFamily="18" charset="0"/>
              <a:cs typeface="Times New Roman" pitchFamily="18" charset="0"/>
            </a:endParaRPr>
          </a:p>
          <a:p>
            <a:r>
              <a:rPr lang="en-IN" sz="3200" dirty="0" smtClean="0">
                <a:solidFill>
                  <a:schemeClr val="tx2">
                    <a:lumMod val="85000"/>
                    <a:lumOff val="15000"/>
                  </a:schemeClr>
                </a:solidFill>
                <a:latin typeface="Times New Roman" pitchFamily="18" charset="0"/>
                <a:cs typeface="Times New Roman" pitchFamily="18" charset="0"/>
              </a:rPr>
              <a:t>It can be-</a:t>
            </a:r>
          </a:p>
          <a:p>
            <a:pPr>
              <a:buFont typeface="Wingdings" pitchFamily="2" charset="2"/>
              <a:buChar char="Ø"/>
            </a:pPr>
            <a:r>
              <a:rPr lang="en-IN" sz="2800" b="1" dirty="0" smtClean="0">
                <a:solidFill>
                  <a:schemeClr val="tx2">
                    <a:lumMod val="85000"/>
                    <a:lumOff val="15000"/>
                  </a:schemeClr>
                </a:solidFill>
                <a:latin typeface="Times New Roman" pitchFamily="18" charset="0"/>
                <a:cs typeface="Times New Roman" pitchFamily="18" charset="0"/>
              </a:rPr>
              <a:t>Uncomplicated</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ocurring</a:t>
            </a:r>
            <a:r>
              <a:rPr lang="en-IN" dirty="0" smtClean="0">
                <a:latin typeface="Times New Roman" pitchFamily="18" charset="0"/>
                <a:cs typeface="Times New Roman" pitchFamily="18" charset="0"/>
              </a:rPr>
              <a:t> in 6-48 hrs and abates after 2-5 days.</a:t>
            </a:r>
          </a:p>
          <a:p>
            <a:pPr>
              <a:buFont typeface="Wingdings" pitchFamily="2" charset="2"/>
              <a:buChar char="Ø"/>
            </a:pPr>
            <a:r>
              <a:rPr lang="en-IN" sz="2800" b="1" dirty="0" smtClean="0">
                <a:solidFill>
                  <a:schemeClr val="tx2">
                    <a:lumMod val="85000"/>
                    <a:lumOff val="15000"/>
                  </a:schemeClr>
                </a:solidFill>
                <a:latin typeface="Times New Roman" pitchFamily="18" charset="0"/>
                <a:cs typeface="Times New Roman" pitchFamily="18" charset="0"/>
              </a:rPr>
              <a:t>Complicated  </a:t>
            </a:r>
            <a:r>
              <a:rPr lang="en-IN" dirty="0" smtClean="0">
                <a:latin typeface="Times New Roman" pitchFamily="18" charset="0"/>
                <a:cs typeface="Times New Roman" pitchFamily="18" charset="0"/>
              </a:rPr>
              <a:t>-    with seizures, delirum.</a:t>
            </a:r>
          </a:p>
          <a:p>
            <a:pPr>
              <a:buNone/>
            </a:pPr>
            <a:r>
              <a:rPr lang="en-IN" dirty="0" smtClean="0">
                <a:latin typeface="Times New Roman" pitchFamily="18" charset="0"/>
                <a:cs typeface="Times New Roman" pitchFamily="18" charset="0"/>
              </a:rPr>
              <a:t>   </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260254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20614"/>
            <a:ext cx="10766795" cy="792162"/>
          </a:xfrm>
        </p:spPr>
        <p:txBody>
          <a:bodyPr>
            <a:normAutofit/>
          </a:bodyPr>
          <a:lstStyle/>
          <a:p>
            <a:r>
              <a:rPr lang="en-IN" sz="4400" b="1" dirty="0" smtClean="0">
                <a:solidFill>
                  <a:schemeClr val="accent3"/>
                </a:solidFill>
                <a:latin typeface="Times New Roman" pitchFamily="18" charset="0"/>
                <a:cs typeface="Times New Roman" pitchFamily="18" charset="0"/>
              </a:rPr>
              <a:t>Diagnosis of alcohol withdrawal</a:t>
            </a:r>
            <a:endParaRPr lang="en-IN" sz="4400" b="1" dirty="0">
              <a:solidFill>
                <a:schemeClr val="accent3"/>
              </a:solidFill>
              <a:latin typeface="Times New Roman" pitchFamily="18" charset="0"/>
              <a:cs typeface="Times New Roman" pitchFamily="18" charset="0"/>
            </a:endParaRPr>
          </a:p>
        </p:txBody>
      </p:sp>
      <p:sp>
        <p:nvSpPr>
          <p:cNvPr id="3" name="Content Placeholder 2"/>
          <p:cNvSpPr>
            <a:spLocks noGrp="1"/>
          </p:cNvSpPr>
          <p:nvPr>
            <p:ph idx="1"/>
          </p:nvPr>
        </p:nvSpPr>
        <p:spPr>
          <a:xfrm>
            <a:off x="609441" y="2038672"/>
            <a:ext cx="10766795" cy="5638800"/>
          </a:xfrm>
        </p:spPr>
        <p:txBody>
          <a:bodyPr>
            <a:normAutofit/>
          </a:bodyPr>
          <a:lstStyle/>
          <a:p>
            <a:pPr marL="457200" indent="-457200">
              <a:lnSpc>
                <a:spcPct val="80000"/>
              </a:lnSpc>
              <a:buNone/>
            </a:pPr>
            <a:r>
              <a:rPr lang="en-US" sz="3200" b="1" dirty="0" smtClean="0">
                <a:latin typeface="Times New Roman" pitchFamily="18" charset="0"/>
                <a:cs typeface="Times New Roman" pitchFamily="18" charset="0"/>
              </a:rPr>
              <a:t>A) </a:t>
            </a:r>
            <a:r>
              <a:rPr lang="en-US" dirty="0" smtClean="0">
                <a:latin typeface="Times New Roman" pitchFamily="18" charset="0"/>
                <a:cs typeface="Times New Roman" pitchFamily="18" charset="0"/>
              </a:rPr>
              <a:t>Cessation of (or reduction in) alcohol use.</a:t>
            </a:r>
          </a:p>
          <a:p>
            <a:pPr marL="457200" indent="-457200">
              <a:lnSpc>
                <a:spcPct val="80000"/>
              </a:lnSpc>
              <a:buNone/>
            </a:pPr>
            <a:endParaRPr lang="en-US" dirty="0" smtClean="0">
              <a:latin typeface="Times New Roman" pitchFamily="18" charset="0"/>
              <a:cs typeface="Times New Roman" pitchFamily="18" charset="0"/>
            </a:endParaRPr>
          </a:p>
          <a:p>
            <a:pPr marL="457200" indent="-457200">
              <a:lnSpc>
                <a:spcPct val="80000"/>
              </a:lnSpc>
              <a:buNone/>
            </a:pPr>
            <a:r>
              <a:rPr lang="en-US" b="1"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 Two (or more) of the following, developing within several hours to a few days after Criterion A:   </a:t>
            </a:r>
          </a:p>
          <a:p>
            <a:pPr marL="457200" indent="-457200">
              <a:lnSpc>
                <a:spcPct val="80000"/>
              </a:lnSpc>
              <a:buNone/>
            </a:pPr>
            <a:r>
              <a:rPr lang="en-US" dirty="0" smtClean="0">
                <a:latin typeface="Times New Roman" pitchFamily="18" charset="0"/>
                <a:cs typeface="Times New Roman" pitchFamily="18" charset="0"/>
              </a:rPr>
              <a:t>     (1) Autonomic hyperactivity </a:t>
            </a:r>
          </a:p>
          <a:p>
            <a:pPr marL="457200" indent="-457200">
              <a:lnSpc>
                <a:spcPct val="80000"/>
              </a:lnSpc>
              <a:buNone/>
            </a:pPr>
            <a:r>
              <a:rPr lang="en-US" dirty="0" smtClean="0">
                <a:latin typeface="Times New Roman" pitchFamily="18" charset="0"/>
                <a:cs typeface="Times New Roman" pitchFamily="18" charset="0"/>
              </a:rPr>
              <a:t>     (2) Increased hand tremor   </a:t>
            </a:r>
          </a:p>
          <a:p>
            <a:pPr marL="457200" indent="-457200">
              <a:lnSpc>
                <a:spcPct val="80000"/>
              </a:lnSpc>
              <a:buNone/>
            </a:pPr>
            <a:r>
              <a:rPr lang="en-US" dirty="0" smtClean="0">
                <a:latin typeface="Times New Roman" pitchFamily="18" charset="0"/>
                <a:cs typeface="Times New Roman" pitchFamily="18" charset="0"/>
              </a:rPr>
              <a:t>     (3) Insomnia   </a:t>
            </a:r>
          </a:p>
          <a:p>
            <a:pPr marL="457200" indent="-457200">
              <a:lnSpc>
                <a:spcPct val="80000"/>
              </a:lnSpc>
              <a:buNone/>
            </a:pPr>
            <a:r>
              <a:rPr lang="en-US" dirty="0" smtClean="0">
                <a:latin typeface="Times New Roman" pitchFamily="18" charset="0"/>
                <a:cs typeface="Times New Roman" pitchFamily="18" charset="0"/>
              </a:rPr>
              <a:t>     (4) Nausea  or  vomiting   </a:t>
            </a:r>
          </a:p>
          <a:p>
            <a:pPr marL="457200" indent="-457200">
              <a:lnSpc>
                <a:spcPct val="80000"/>
              </a:lnSpc>
              <a:buNone/>
            </a:pPr>
            <a:r>
              <a:rPr lang="en-US" dirty="0" smtClean="0"/>
              <a:t>     </a:t>
            </a:r>
            <a:endParaRPr lang="en-IN" dirty="0"/>
          </a:p>
        </p:txBody>
      </p:sp>
    </p:spTree>
    <p:extLst>
      <p:ext uri="{BB962C8B-B14F-4D97-AF65-F5344CB8AC3E}">
        <p14:creationId xmlns:p14="http://schemas.microsoft.com/office/powerpoint/2010/main" val="1525716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780" y="260648"/>
            <a:ext cx="9751060" cy="1168400"/>
          </a:xfrm>
        </p:spPr>
        <p:txBody>
          <a:bodyPr>
            <a:normAutofit/>
          </a:bodyPr>
          <a:lstStyle/>
          <a:p>
            <a:r>
              <a:rPr lang="en-IN" sz="3600" b="1" dirty="0">
                <a:solidFill>
                  <a:schemeClr val="accent3"/>
                </a:solidFill>
                <a:latin typeface="Times New Roman" pitchFamily="18" charset="0"/>
                <a:cs typeface="Times New Roman" pitchFamily="18" charset="0"/>
              </a:rPr>
              <a:t>Diagnosis of alcohol </a:t>
            </a:r>
            <a:r>
              <a:rPr lang="en-IN" sz="3600" b="1" dirty="0" smtClean="0">
                <a:solidFill>
                  <a:schemeClr val="accent3"/>
                </a:solidFill>
                <a:latin typeface="Times New Roman" pitchFamily="18" charset="0"/>
                <a:cs typeface="Times New Roman" pitchFamily="18" charset="0"/>
              </a:rPr>
              <a:t>withdrawal(contd.)</a:t>
            </a:r>
            <a:endParaRPr lang="en-IN"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457200" indent="-457200">
              <a:lnSpc>
                <a:spcPct val="80000"/>
              </a:lnSpc>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5) Transient hallucinations or illusions   </a:t>
            </a:r>
          </a:p>
          <a:p>
            <a:pPr marL="457200" indent="-457200">
              <a:lnSpc>
                <a:spcPct val="80000"/>
              </a:lnSpc>
              <a:buNone/>
            </a:pPr>
            <a:r>
              <a:rPr lang="en-US" dirty="0">
                <a:latin typeface="Times New Roman" pitchFamily="18" charset="0"/>
                <a:cs typeface="Times New Roman" pitchFamily="18" charset="0"/>
              </a:rPr>
              <a:t>     (6) Psychomotor agitation   </a:t>
            </a:r>
          </a:p>
          <a:p>
            <a:pPr marL="457200" indent="-457200">
              <a:lnSpc>
                <a:spcPct val="80000"/>
              </a:lnSpc>
              <a:buNone/>
            </a:pPr>
            <a:r>
              <a:rPr lang="en-US" dirty="0">
                <a:latin typeface="Times New Roman" pitchFamily="18" charset="0"/>
                <a:cs typeface="Times New Roman" pitchFamily="18" charset="0"/>
              </a:rPr>
              <a:t>     (7) Anxiety   </a:t>
            </a:r>
          </a:p>
          <a:p>
            <a:pPr marL="457200" indent="-457200">
              <a:lnSpc>
                <a:spcPct val="80000"/>
              </a:lnSpc>
              <a:buNone/>
            </a:pPr>
            <a:r>
              <a:rPr lang="en-US" dirty="0">
                <a:latin typeface="Times New Roman" pitchFamily="18" charset="0"/>
                <a:cs typeface="Times New Roman" pitchFamily="18" charset="0"/>
              </a:rPr>
              <a:t>     (8) Grand mal seizures</a:t>
            </a:r>
          </a:p>
          <a:p>
            <a:pPr marL="457200" indent="-457200">
              <a:lnSpc>
                <a:spcPct val="80000"/>
              </a:lnSpc>
              <a:buNone/>
            </a:pPr>
            <a:endParaRPr lang="en-US" dirty="0">
              <a:latin typeface="Times New Roman" pitchFamily="18" charset="0"/>
              <a:cs typeface="Times New Roman" pitchFamily="18" charset="0"/>
            </a:endParaRPr>
          </a:p>
          <a:p>
            <a:pPr marL="457200" indent="-457200">
              <a:lnSpc>
                <a:spcPct val="80000"/>
              </a:lnSpc>
              <a:buNone/>
            </a:pPr>
            <a:r>
              <a:rPr lang="en-US" b="1" dirty="0">
                <a:latin typeface="Times New Roman" pitchFamily="18" charset="0"/>
                <a:cs typeface="Times New Roman" pitchFamily="18" charset="0"/>
              </a:rPr>
              <a:t>C)</a:t>
            </a:r>
            <a:r>
              <a:rPr lang="en-US" dirty="0">
                <a:latin typeface="Times New Roman" pitchFamily="18" charset="0"/>
                <a:cs typeface="Times New Roman" pitchFamily="18" charset="0"/>
              </a:rPr>
              <a:t> Social &amp; occupational functioning impairment.</a:t>
            </a:r>
          </a:p>
          <a:p>
            <a:pPr marL="457200" indent="-457200">
              <a:lnSpc>
                <a:spcPct val="80000"/>
              </a:lnSpc>
              <a:buNone/>
            </a:pPr>
            <a:endParaRPr lang="en-US" dirty="0">
              <a:latin typeface="Times New Roman" pitchFamily="18" charset="0"/>
              <a:cs typeface="Times New Roman" pitchFamily="18" charset="0"/>
            </a:endParaRPr>
          </a:p>
          <a:p>
            <a:pPr marL="457200" indent="-457200">
              <a:lnSpc>
                <a:spcPct val="80000"/>
              </a:lnSpc>
              <a:buNone/>
            </a:pPr>
            <a:r>
              <a:rPr lang="en-US" b="1" dirty="0">
                <a:latin typeface="Times New Roman" pitchFamily="18" charset="0"/>
                <a:cs typeface="Times New Roman" pitchFamily="18" charset="0"/>
              </a:rPr>
              <a:t>D)</a:t>
            </a:r>
            <a:r>
              <a:rPr lang="en-US" dirty="0">
                <a:latin typeface="Times New Roman" pitchFamily="18" charset="0"/>
                <a:cs typeface="Times New Roman" pitchFamily="18" charset="0"/>
              </a:rPr>
              <a:t> Not due to a general medical condition or mental disorder.</a:t>
            </a:r>
          </a:p>
          <a:p>
            <a:endParaRPr lang="en-IN" dirty="0"/>
          </a:p>
        </p:txBody>
      </p:sp>
    </p:spTree>
    <p:extLst>
      <p:ext uri="{BB962C8B-B14F-4D97-AF65-F5344CB8AC3E}">
        <p14:creationId xmlns:p14="http://schemas.microsoft.com/office/powerpoint/2010/main" val="37951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173141" y="332656"/>
            <a:ext cx="10969943" cy="914400"/>
          </a:xfrm>
        </p:spPr>
        <p:txBody>
          <a:bodyPr>
            <a:normAutofit/>
          </a:bodyPr>
          <a:lstStyle/>
          <a:p>
            <a:pPr eaLnBrk="1" hangingPunct="1"/>
            <a:r>
              <a:rPr lang="en-US" sz="3600" b="1" dirty="0" smtClean="0"/>
              <a:t>S/S ALCOHOL WITHDRAWAL SYNDROME</a:t>
            </a:r>
          </a:p>
        </p:txBody>
      </p:sp>
      <p:graphicFrame>
        <p:nvGraphicFramePr>
          <p:cNvPr id="81977" name="Group 57"/>
          <p:cNvGraphicFramePr>
            <a:graphicFrameLocks noGrp="1"/>
          </p:cNvGraphicFramePr>
          <p:nvPr>
            <p:ph type="tbl" idx="1"/>
            <p:extLst>
              <p:ext uri="{D42A27DB-BD31-4B8C-83A1-F6EECF244321}">
                <p14:modId xmlns:p14="http://schemas.microsoft.com/office/powerpoint/2010/main" val="564828322"/>
              </p:ext>
            </p:extLst>
          </p:nvPr>
        </p:nvGraphicFramePr>
        <p:xfrm>
          <a:off x="621804" y="1412776"/>
          <a:ext cx="10969942" cy="4378510"/>
        </p:xfrm>
        <a:graphic>
          <a:graphicData uri="http://schemas.openxmlformats.org/drawingml/2006/table">
            <a:tbl>
              <a:tblPr/>
              <a:tblGrid>
                <a:gridCol w="2844059"/>
                <a:gridCol w="8125883"/>
              </a:tblGrid>
              <a:tr h="4477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dirty="0" smtClean="0">
                          <a:ln>
                            <a:noFill/>
                          </a:ln>
                          <a:solidFill>
                            <a:schemeClr val="tx1"/>
                          </a:solidFill>
                          <a:effectLst/>
                          <a:latin typeface="Arial" pitchFamily="34" charset="0"/>
                        </a:rPr>
                        <a:t>Time</a:t>
                      </a:r>
                    </a:p>
                  </a:txBody>
                  <a:tcPr marL="121888" marR="1218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dirty="0" smtClean="0">
                          <a:ln>
                            <a:noFill/>
                          </a:ln>
                          <a:solidFill>
                            <a:schemeClr val="tx1"/>
                          </a:solidFill>
                          <a:effectLst/>
                          <a:latin typeface="Arial" pitchFamily="34" charset="0"/>
                        </a:rPr>
                        <a:t>withdrawal symptoms</a:t>
                      </a:r>
                    </a:p>
                  </a:txBody>
                  <a:tcPr marL="121888" marR="1218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89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6 to 12 hours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121888" marR="1218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4"/>
                          </a:solidFill>
                          <a:effectLst/>
                          <a:latin typeface="Arial" pitchFamily="34" charset="0"/>
                        </a:rPr>
                        <a:t>Insomnia, tremulousness</a:t>
                      </a:r>
                      <a:r>
                        <a:rPr kumimoji="0" lang="en-US" sz="2000" b="0" i="0" u="none" strike="noStrike" cap="none" normalizeH="0" baseline="0" dirty="0" smtClean="0">
                          <a:ln>
                            <a:noFill/>
                          </a:ln>
                          <a:solidFill>
                            <a:schemeClr val="tx1"/>
                          </a:solidFill>
                          <a:effectLst/>
                          <a:latin typeface="Arial" pitchFamily="34" charset="0"/>
                        </a:rPr>
                        <a:t>, mild anxiety, gastrointestinal upset, headache, diaphoresis, palpitations, anorexia</a:t>
                      </a:r>
                    </a:p>
                  </a:txBody>
                  <a:tcPr marL="121888" marR="1218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8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12 to 24 hours</a:t>
                      </a:r>
                    </a:p>
                  </a:txBody>
                  <a:tcPr marL="121888" marR="1218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Alcoholic </a:t>
                      </a:r>
                      <a:r>
                        <a:rPr kumimoji="0" lang="en-US" sz="2000" b="1" i="0" u="none" strike="noStrike" cap="none" normalizeH="0" baseline="0" dirty="0" smtClean="0">
                          <a:ln>
                            <a:noFill/>
                          </a:ln>
                          <a:solidFill>
                            <a:schemeClr val="accent4"/>
                          </a:solidFill>
                          <a:effectLst/>
                          <a:latin typeface="Arial" pitchFamily="34" charset="0"/>
                        </a:rPr>
                        <a:t>hallucinosis</a:t>
                      </a:r>
                      <a:r>
                        <a:rPr kumimoji="0" lang="en-US" sz="2000" b="0" i="0" u="none" strike="noStrike" cap="none" normalizeH="0" baseline="0" dirty="0" smtClean="0">
                          <a:ln>
                            <a:noFill/>
                          </a:ln>
                          <a:solidFill>
                            <a:schemeClr val="tx1"/>
                          </a:solidFill>
                          <a:effectLst/>
                          <a:latin typeface="Arial" pitchFamily="34" charset="0"/>
                        </a:rPr>
                        <a:t>: visual, auditory, or tactile hallucinations</a:t>
                      </a:r>
                    </a:p>
                  </a:txBody>
                  <a:tcPr marL="121888" marR="1218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66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24 to 48 hours</a:t>
                      </a:r>
                    </a:p>
                  </a:txBody>
                  <a:tcPr marL="121888" marR="1218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Withdrawal </a:t>
                      </a:r>
                      <a:r>
                        <a:rPr kumimoji="0" lang="en-US" sz="2000" b="1" i="1" u="none" strike="noStrike" cap="none" normalizeH="0" baseline="0" dirty="0" smtClean="0">
                          <a:ln>
                            <a:noFill/>
                          </a:ln>
                          <a:solidFill>
                            <a:schemeClr val="accent4"/>
                          </a:solidFill>
                          <a:effectLst/>
                          <a:latin typeface="Arial" pitchFamily="34" charset="0"/>
                        </a:rPr>
                        <a:t>seizures</a:t>
                      </a:r>
                      <a:r>
                        <a:rPr kumimoji="0" lang="en-US" sz="2000" b="0" i="0" u="none" strike="noStrike" cap="none" normalizeH="0" baseline="0" dirty="0" smtClean="0">
                          <a:ln>
                            <a:noFill/>
                          </a:ln>
                          <a:solidFill>
                            <a:schemeClr val="tx1"/>
                          </a:solidFill>
                          <a:effectLst/>
                          <a:latin typeface="Arial" pitchFamily="34" charset="0"/>
                        </a:rPr>
                        <a:t>: generalized tonic-clonic seizures</a:t>
                      </a:r>
                    </a:p>
                  </a:txBody>
                  <a:tcPr marL="121888" marR="1218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62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48 to 72 hours</a:t>
                      </a:r>
                    </a:p>
                  </a:txBody>
                  <a:tcPr marL="121888" marR="1218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Alcohol withdrawal delirium </a:t>
                      </a:r>
                      <a:r>
                        <a:rPr kumimoji="0" lang="en-US" sz="2000" b="1" i="1" u="none" strike="noStrike" cap="none" normalizeH="0" baseline="0" dirty="0" smtClean="0">
                          <a:ln>
                            <a:noFill/>
                          </a:ln>
                          <a:solidFill>
                            <a:schemeClr val="tx1"/>
                          </a:solidFill>
                          <a:effectLst/>
                          <a:latin typeface="Arial" pitchFamily="34" charset="0"/>
                        </a:rPr>
                        <a:t>(</a:t>
                      </a:r>
                      <a:r>
                        <a:rPr kumimoji="0" lang="en-US" sz="2000" b="1" i="1" u="none" strike="noStrike" cap="none" normalizeH="0" baseline="0" dirty="0" smtClean="0">
                          <a:ln>
                            <a:noFill/>
                          </a:ln>
                          <a:solidFill>
                            <a:schemeClr val="accent4"/>
                          </a:solidFill>
                          <a:effectLst/>
                          <a:latin typeface="Arial" pitchFamily="34" charset="0"/>
                        </a:rPr>
                        <a:t>delirium tremens</a:t>
                      </a:r>
                      <a:r>
                        <a:rPr kumimoji="0" lang="en-US" sz="2000" b="1" i="1" u="none" strike="noStrike" cap="none" normalizeH="0" baseline="0" dirty="0" smtClean="0">
                          <a:ln>
                            <a:noFill/>
                          </a:ln>
                          <a:solidFill>
                            <a:schemeClr val="tx1"/>
                          </a:solidFill>
                          <a:effectLst/>
                          <a:latin typeface="Arial" pitchFamily="34" charset="0"/>
                        </a:rPr>
                        <a:t>)</a:t>
                      </a:r>
                      <a:r>
                        <a:rPr kumimoji="0" lang="en-US" sz="2000" b="0" i="1" u="none" strike="noStrike" cap="none" normalizeH="0" baseline="0" dirty="0" smtClean="0">
                          <a:ln>
                            <a:noFill/>
                          </a:ln>
                          <a:solidFill>
                            <a:schemeClr val="tx1"/>
                          </a:solidFill>
                          <a:effectLst/>
                          <a:latin typeface="Arial" pitchFamily="34" charset="0"/>
                        </a:rPr>
                        <a:t>: </a:t>
                      </a:r>
                      <a:r>
                        <a:rPr kumimoji="0" lang="en-US" sz="2000" b="0" i="0" u="none" strike="noStrike" cap="none" normalizeH="0" baseline="0" dirty="0" smtClean="0">
                          <a:ln>
                            <a:noFill/>
                          </a:ln>
                          <a:solidFill>
                            <a:schemeClr val="tx1"/>
                          </a:solidFill>
                          <a:effectLst/>
                          <a:latin typeface="Arial" pitchFamily="34" charset="0"/>
                        </a:rPr>
                        <a:t>hallucinations (predominately visual), disorientation, tachycardia, hypertension, low-grade fever, agitation, diaphoresis</a:t>
                      </a:r>
                    </a:p>
                  </a:txBody>
                  <a:tcPr marL="121888" marR="1218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925252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441" y="638200"/>
            <a:ext cx="10969943" cy="990600"/>
          </a:xfrm>
        </p:spPr>
        <p:txBody>
          <a:bodyPr>
            <a:noAutofit/>
          </a:bodyPr>
          <a:lstStyle/>
          <a:p>
            <a:pPr eaLnBrk="1" hangingPunct="1"/>
            <a:r>
              <a:rPr lang="en-US" sz="3600" b="1" dirty="0" smtClean="0">
                <a:latin typeface="Times New Roman" pitchFamily="18" charset="0"/>
                <a:cs typeface="Times New Roman" pitchFamily="18" charset="0"/>
              </a:rPr>
              <a:t>ALCOHOL WITHDRAWAL SEIZURES</a:t>
            </a:r>
          </a:p>
        </p:txBody>
      </p:sp>
      <p:sp>
        <p:nvSpPr>
          <p:cNvPr id="29699" name="Rectangle 3"/>
          <p:cNvSpPr>
            <a:spLocks noGrp="1" noChangeArrowheads="1"/>
          </p:cNvSpPr>
          <p:nvPr>
            <p:ph type="body" idx="1"/>
          </p:nvPr>
        </p:nvSpPr>
        <p:spPr>
          <a:xfrm>
            <a:off x="477789" y="1844824"/>
            <a:ext cx="11101596" cy="4632176"/>
          </a:xfrm>
        </p:spPr>
        <p:txBody>
          <a:bodyPr>
            <a:normAutofit/>
          </a:bodyPr>
          <a:lstStyle/>
          <a:p>
            <a:pPr eaLnBrk="1" hangingPunct="1">
              <a:buFont typeface="Wingdings" pitchFamily="2" charset="2"/>
              <a:buChar char="Ø"/>
            </a:pPr>
            <a:r>
              <a:rPr lang="en-US" sz="2400" dirty="0" smtClean="0">
                <a:latin typeface="Times New Roman" pitchFamily="18" charset="0"/>
                <a:cs typeface="Times New Roman" pitchFamily="18" charset="0"/>
              </a:rPr>
              <a:t>5-15% cases of alcohol withdrawal</a:t>
            </a:r>
          </a:p>
          <a:p>
            <a:pPr>
              <a:buFont typeface="Wingdings" pitchFamily="2" charset="2"/>
              <a:buChar char="Ø"/>
            </a:pPr>
            <a:r>
              <a:rPr lang="en-US" sz="2400" dirty="0" smtClean="0">
                <a:latin typeface="Times New Roman" pitchFamily="18" charset="0"/>
                <a:cs typeface="Times New Roman" pitchFamily="18" charset="0"/>
              </a:rPr>
              <a:t>Within 24-48hrs but may up to 7days</a:t>
            </a:r>
          </a:p>
          <a:p>
            <a:pPr>
              <a:buFont typeface="Wingdings" pitchFamily="2" charset="2"/>
              <a:buChar char="Ø"/>
            </a:pPr>
            <a:r>
              <a:rPr lang="en-US" sz="2400" dirty="0" smtClean="0">
                <a:latin typeface="Times New Roman" pitchFamily="18" charset="0"/>
                <a:cs typeface="Times New Roman" pitchFamily="18" charset="0"/>
              </a:rPr>
              <a:t>Tonic-clonic in nature</a:t>
            </a:r>
          </a:p>
          <a:p>
            <a:pPr eaLnBrk="1" hangingPunct="1">
              <a:buFont typeface="Wingdings" pitchFamily="2" charset="2"/>
              <a:buChar char="Ø"/>
            </a:pPr>
            <a:r>
              <a:rPr lang="en-US" sz="2400" dirty="0" smtClean="0">
                <a:latin typeface="Times New Roman" pitchFamily="18" charset="0"/>
                <a:cs typeface="Times New Roman" pitchFamily="18" charset="0"/>
              </a:rPr>
              <a:t>Usually one or two episodes</a:t>
            </a:r>
          </a:p>
          <a:p>
            <a:pPr eaLnBrk="1" hangingPunct="1">
              <a:buFont typeface="Wingdings" pitchFamily="2" charset="2"/>
              <a:buChar char="Ø"/>
            </a:pPr>
            <a:r>
              <a:rPr lang="en-US" sz="2400" dirty="0" smtClean="0">
                <a:latin typeface="Times New Roman" pitchFamily="18" charset="0"/>
                <a:cs typeface="Times New Roman" pitchFamily="18" charset="0"/>
              </a:rPr>
              <a:t>30% of pts develop delirium</a:t>
            </a:r>
          </a:p>
          <a:p>
            <a:pPr marL="0" indent="0" eaLnBrk="1" hangingPunct="1">
              <a:buNone/>
            </a:pPr>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48053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836" y="404664"/>
            <a:ext cx="9751060" cy="1168400"/>
          </a:xfrm>
        </p:spPr>
        <p:txBody>
          <a:bodyPr>
            <a:normAutofit/>
          </a:bodyPr>
          <a:lstStyle/>
          <a:p>
            <a:r>
              <a:rPr lang="en-IN" sz="4400" b="1" dirty="0" smtClean="0"/>
              <a:t>EPIDEMIOLOGY</a:t>
            </a:r>
            <a:endParaRPr lang="en-IN" sz="4400" b="1" dirty="0"/>
          </a:p>
        </p:txBody>
      </p:sp>
      <p:sp>
        <p:nvSpPr>
          <p:cNvPr id="3" name="Content Placeholder 2"/>
          <p:cNvSpPr>
            <a:spLocks noGrp="1"/>
          </p:cNvSpPr>
          <p:nvPr>
            <p:ph idx="1"/>
          </p:nvPr>
        </p:nvSpPr>
        <p:spPr>
          <a:xfrm>
            <a:off x="549796" y="1803400"/>
            <a:ext cx="11161240" cy="4577928"/>
          </a:xfrm>
        </p:spPr>
        <p:txBody>
          <a:bodyPr>
            <a:normAutofit/>
          </a:bodyPr>
          <a:lstStyle/>
          <a:p>
            <a:r>
              <a:rPr lang="en-IN" dirty="0" smtClean="0">
                <a:latin typeface="Times New Roman" pitchFamily="18" charset="0"/>
                <a:cs typeface="Times New Roman" pitchFamily="18" charset="0"/>
              </a:rPr>
              <a:t>Alcohol use disorders show an </a:t>
            </a:r>
            <a:r>
              <a:rPr lang="en-IN" b="1" dirty="0" smtClean="0">
                <a:latin typeface="Times New Roman" pitchFamily="18" charset="0"/>
                <a:cs typeface="Times New Roman" pitchFamily="18" charset="0"/>
              </a:rPr>
              <a:t>increasing trend in developing countries like India </a:t>
            </a:r>
            <a:r>
              <a:rPr lang="en-IN" dirty="0" smtClean="0">
                <a:latin typeface="Times New Roman" pitchFamily="18" charset="0"/>
                <a:cs typeface="Times New Roman" pitchFamily="18" charset="0"/>
              </a:rPr>
              <a:t>as evident in NFHS4 and they are becoming major public health problem.. Alarming figure may come in NDUS-2018.</a:t>
            </a:r>
          </a:p>
          <a:p>
            <a:r>
              <a:rPr lang="en-IN" b="1" dirty="0" smtClean="0">
                <a:latin typeface="Times New Roman" pitchFamily="18" charset="0"/>
                <a:cs typeface="Times New Roman" pitchFamily="18" charset="0"/>
              </a:rPr>
              <a:t>Average </a:t>
            </a:r>
            <a:r>
              <a:rPr lang="en-IN" b="1" dirty="0">
                <a:latin typeface="Times New Roman" pitchFamily="18" charset="0"/>
                <a:cs typeface="Times New Roman" pitchFamily="18" charset="0"/>
              </a:rPr>
              <a:t>age of initiation has reduced </a:t>
            </a:r>
            <a:r>
              <a:rPr lang="en-IN" dirty="0">
                <a:latin typeface="Times New Roman" pitchFamily="18" charset="0"/>
                <a:cs typeface="Times New Roman" pitchFamily="18" charset="0"/>
              </a:rPr>
              <a:t>from 28 years during the 80s to 20 years in recent years</a:t>
            </a:r>
            <a:r>
              <a:rPr lang="en-IN" dirty="0" smtClean="0">
                <a:latin typeface="Times New Roman" pitchFamily="18" charset="0"/>
                <a:cs typeface="Times New Roman" pitchFamily="18" charset="0"/>
              </a:rPr>
              <a:t>.</a:t>
            </a:r>
          </a:p>
          <a:p>
            <a:r>
              <a:rPr lang="en-IN" b="1" dirty="0">
                <a:latin typeface="Times New Roman" pitchFamily="18" charset="0"/>
                <a:cs typeface="Times New Roman" pitchFamily="18" charset="0"/>
              </a:rPr>
              <a:t>Increase in female</a:t>
            </a:r>
            <a:r>
              <a:rPr lang="en-IN" dirty="0">
                <a:latin typeface="Times New Roman" pitchFamily="18" charset="0"/>
                <a:cs typeface="Times New Roman" pitchFamily="18" charset="0"/>
              </a:rPr>
              <a:t> alcohol use </a:t>
            </a:r>
            <a:endParaRPr lang="en-IN" dirty="0" smtClean="0">
              <a:latin typeface="Times New Roman" pitchFamily="18" charset="0"/>
              <a:cs typeface="Times New Roman" pitchFamily="18" charset="0"/>
            </a:endParaRPr>
          </a:p>
          <a:p>
            <a:r>
              <a:rPr lang="en-IN" b="1" dirty="0" smtClean="0">
                <a:latin typeface="Times New Roman" pitchFamily="18" charset="0"/>
                <a:cs typeface="Times New Roman" pitchFamily="18" charset="0"/>
              </a:rPr>
              <a:t>Signature </a:t>
            </a:r>
            <a:r>
              <a:rPr lang="en-IN" b="1" dirty="0">
                <a:latin typeface="Times New Roman" pitchFamily="18" charset="0"/>
                <a:cs typeface="Times New Roman" pitchFamily="18" charset="0"/>
              </a:rPr>
              <a:t>pattern </a:t>
            </a:r>
            <a:r>
              <a:rPr lang="en-IN" dirty="0">
                <a:latin typeface="Times New Roman" pitchFamily="18" charset="0"/>
                <a:cs typeface="Times New Roman" pitchFamily="18" charset="0"/>
              </a:rPr>
              <a:t>of alcohol intake - take alcohol regularly (mostly solitarily) </a:t>
            </a:r>
            <a:r>
              <a:rPr lang="en-IN" dirty="0" smtClean="0">
                <a:latin typeface="Times New Roman" pitchFamily="18" charset="0"/>
                <a:cs typeface="Times New Roman" pitchFamily="18" charset="0"/>
              </a:rPr>
              <a:t>and heavily </a:t>
            </a:r>
            <a:r>
              <a:rPr lang="en-IN" dirty="0">
                <a:latin typeface="Times New Roman" pitchFamily="18" charset="0"/>
                <a:cs typeface="Times New Roman" pitchFamily="18" charset="0"/>
              </a:rPr>
              <a:t>to the point of intoxication</a:t>
            </a:r>
            <a:r>
              <a:rPr lang="en-IN" dirty="0" smtClean="0">
                <a:latin typeface="Times New Roman" pitchFamily="18" charset="0"/>
                <a:cs typeface="Times New Roman" pitchFamily="18" charset="0"/>
              </a:rPr>
              <a:t>.</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4081398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788" y="413792"/>
            <a:ext cx="10868369" cy="1143000"/>
          </a:xfrm>
        </p:spPr>
        <p:txBody>
          <a:bodyPr>
            <a:noAutofit/>
          </a:bodyPr>
          <a:lstStyle/>
          <a:p>
            <a:pPr algn="ctr"/>
            <a:r>
              <a:rPr lang="en-IN" sz="3600" b="1" dirty="0" smtClean="0">
                <a:latin typeface="Times New Roman" pitchFamily="18" charset="0"/>
                <a:cs typeface="Times New Roman" pitchFamily="18" charset="0"/>
              </a:rPr>
              <a:t>F10.4 DELIRIUM TREMENS</a:t>
            </a:r>
            <a:endParaRPr lang="en-IN"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691028" y="1886272"/>
            <a:ext cx="11884104" cy="5791200"/>
          </a:xfrm>
        </p:spPr>
        <p:txBody>
          <a:bodyPr>
            <a:normAutofit/>
          </a:bodyPr>
          <a:lstStyle/>
          <a:p>
            <a:pPr>
              <a:lnSpc>
                <a:spcPct val="90000"/>
              </a:lnSpc>
              <a:buFont typeface="Wingdings" pitchFamily="2" charset="2"/>
              <a:buChar char="Ø"/>
            </a:pPr>
            <a:r>
              <a:rPr lang="en-US" sz="2800" dirty="0" smtClean="0">
                <a:solidFill>
                  <a:schemeClr val="accent4"/>
                </a:solidFill>
                <a:latin typeface="Times New Roman" pitchFamily="18" charset="0"/>
                <a:cs typeface="Times New Roman" pitchFamily="18" charset="0"/>
              </a:rPr>
              <a:t>Medical Emergency</a:t>
            </a:r>
          </a:p>
          <a:p>
            <a:pPr>
              <a:lnSpc>
                <a:spcPct val="90000"/>
              </a:lnSpc>
              <a:buFont typeface="Wingdings" pitchFamily="2" charset="2"/>
              <a:buChar char="Ø"/>
            </a:pPr>
            <a:r>
              <a:rPr lang="en-US" sz="2800" dirty="0" smtClean="0">
                <a:latin typeface="Times New Roman" pitchFamily="18" charset="0"/>
                <a:cs typeface="Times New Roman" pitchFamily="18" charset="0"/>
              </a:rPr>
              <a:t>&lt; 5% of Alcohol Withdrawal syndrome</a:t>
            </a:r>
          </a:p>
          <a:p>
            <a:pPr>
              <a:lnSpc>
                <a:spcPct val="90000"/>
              </a:lnSpc>
              <a:buFont typeface="Wingdings" pitchFamily="2" charset="2"/>
              <a:buChar char="Ø"/>
            </a:pPr>
            <a:r>
              <a:rPr lang="en-US" sz="2800" dirty="0" smtClean="0">
                <a:latin typeface="Times New Roman" pitchFamily="18" charset="0"/>
                <a:cs typeface="Times New Roman" pitchFamily="18" charset="0"/>
              </a:rPr>
              <a:t>Usually begins in 48-96hrs.</a:t>
            </a:r>
          </a:p>
          <a:p>
            <a:pPr>
              <a:lnSpc>
                <a:spcPct val="90000"/>
              </a:lnSpc>
              <a:buFont typeface="Wingdings" pitchFamily="2" charset="2"/>
              <a:buChar char="Ø"/>
            </a:pPr>
            <a:r>
              <a:rPr lang="en-US" sz="2800" dirty="0" smtClean="0">
                <a:latin typeface="Times New Roman" pitchFamily="18" charset="0"/>
                <a:cs typeface="Times New Roman" pitchFamily="18" charset="0"/>
              </a:rPr>
              <a:t>Last for 1-5 days</a:t>
            </a:r>
          </a:p>
          <a:p>
            <a:pPr>
              <a:lnSpc>
                <a:spcPct val="90000"/>
              </a:lnSpc>
              <a:buFont typeface="Wingdings" pitchFamily="2" charset="2"/>
              <a:buChar char="Ø"/>
            </a:pPr>
            <a:r>
              <a:rPr lang="en-US" sz="2800" dirty="0" smtClean="0">
                <a:latin typeface="Times New Roman" pitchFamily="18" charset="0"/>
                <a:cs typeface="Times New Roman" pitchFamily="18" charset="0"/>
              </a:rPr>
              <a:t>May be associated with seizure(F10.41)</a:t>
            </a:r>
          </a:p>
          <a:p>
            <a:pPr>
              <a:lnSpc>
                <a:spcPct val="90000"/>
              </a:lnSpc>
              <a:buFont typeface="Wingdings" pitchFamily="2" charset="2"/>
              <a:buChar char="Ø"/>
            </a:pPr>
            <a:r>
              <a:rPr lang="en-US" sz="2800" dirty="0" smtClean="0">
                <a:solidFill>
                  <a:schemeClr val="accent4"/>
                </a:solidFill>
                <a:latin typeface="Times New Roman" pitchFamily="18" charset="0"/>
                <a:cs typeface="Times New Roman" pitchFamily="18" charset="0"/>
              </a:rPr>
              <a:t>In untreated cases mortality is up to 20%.</a:t>
            </a:r>
          </a:p>
          <a:p>
            <a:pPr>
              <a:lnSpc>
                <a:spcPct val="90000"/>
              </a:lnSpc>
              <a:buFont typeface="Wingdings" pitchFamily="2" charset="2"/>
              <a:buChar char="Ø"/>
            </a:pPr>
            <a:endParaRPr lang="en-US" sz="2800" dirty="0" smtClean="0">
              <a:solidFill>
                <a:schemeClr val="accent4"/>
              </a:solidFill>
              <a:latin typeface="Times New Roman" pitchFamily="18" charset="0"/>
              <a:cs typeface="Times New Roman" pitchFamily="18" charset="0"/>
            </a:endParaRPr>
          </a:p>
        </p:txBody>
      </p:sp>
    </p:spTree>
    <p:extLst>
      <p:ext uri="{BB962C8B-B14F-4D97-AF65-F5344CB8AC3E}">
        <p14:creationId xmlns:p14="http://schemas.microsoft.com/office/powerpoint/2010/main" val="183394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latin typeface="Times New Roman" pitchFamily="18" charset="0"/>
                <a:cs typeface="Times New Roman" pitchFamily="18" charset="0"/>
              </a:rPr>
              <a:t>F10.4 DELIRIUM </a:t>
            </a:r>
            <a:r>
              <a:rPr lang="en-IN" b="1" dirty="0" smtClean="0">
                <a:latin typeface="Times New Roman" pitchFamily="18" charset="0"/>
                <a:cs typeface="Times New Roman" pitchFamily="18" charset="0"/>
              </a:rPr>
              <a:t>TREMENS(contd.)</a:t>
            </a: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Font typeface="Wingdings" pitchFamily="2" charset="2"/>
              <a:buChar char="Ø"/>
            </a:pPr>
            <a:r>
              <a:rPr lang="en-IN" b="1" i="1" dirty="0"/>
              <a:t>Triad </a:t>
            </a:r>
            <a:r>
              <a:rPr lang="en-IN" i="1" dirty="0"/>
              <a:t>of symptoms includes-</a:t>
            </a:r>
          </a:p>
          <a:p>
            <a:pPr>
              <a:buNone/>
            </a:pPr>
            <a:r>
              <a:rPr lang="en-IN" i="1" dirty="0"/>
              <a:t>    - Clouding of consciousness,</a:t>
            </a:r>
          </a:p>
          <a:p>
            <a:pPr>
              <a:buNone/>
            </a:pPr>
            <a:r>
              <a:rPr lang="en-IN" i="1" dirty="0"/>
              <a:t>    - Hallucinations and Illusions,</a:t>
            </a:r>
          </a:p>
          <a:p>
            <a:pPr>
              <a:buNone/>
            </a:pPr>
            <a:r>
              <a:rPr lang="en-IN" i="1" dirty="0"/>
              <a:t>    - Marked tremors.</a:t>
            </a:r>
            <a:endParaRPr lang="en-US" i="1" dirty="0"/>
          </a:p>
          <a:p>
            <a:pPr>
              <a:buFont typeface="Wingdings" pitchFamily="2" charset="2"/>
              <a:buChar char="Ø"/>
            </a:pPr>
            <a:r>
              <a:rPr lang="en-US" dirty="0"/>
              <a:t>Autonomic hyperactivity, dehydration, electrolyte imbalance.</a:t>
            </a:r>
          </a:p>
          <a:p>
            <a:pPr>
              <a:buFont typeface="Wingdings" pitchFamily="2" charset="2"/>
              <a:buChar char="Ø"/>
            </a:pPr>
            <a:r>
              <a:rPr lang="en-US" dirty="0"/>
              <a:t>Delusions may be present</a:t>
            </a:r>
          </a:p>
          <a:p>
            <a:pPr>
              <a:buFont typeface="Wingdings" pitchFamily="2" charset="2"/>
              <a:buChar char="Ø"/>
            </a:pPr>
            <a:r>
              <a:rPr lang="en-US" dirty="0"/>
              <a:t>May lead to circulatory collapse, coma &amp; death </a:t>
            </a:r>
          </a:p>
          <a:p>
            <a:endParaRPr lang="en-IN" dirty="0"/>
          </a:p>
        </p:txBody>
      </p:sp>
    </p:spTree>
    <p:extLst>
      <p:ext uri="{BB962C8B-B14F-4D97-AF65-F5344CB8AC3E}">
        <p14:creationId xmlns:p14="http://schemas.microsoft.com/office/powerpoint/2010/main" val="377937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152400"/>
            <a:ext cx="10969943" cy="944562"/>
          </a:xfrm>
        </p:spPr>
        <p:txBody>
          <a:bodyPr>
            <a:normAutofit/>
          </a:bodyPr>
          <a:lstStyle/>
          <a:p>
            <a:r>
              <a:rPr lang="en-IN" sz="4400" b="1" dirty="0" smtClean="0">
                <a:latin typeface="Times New Roman" pitchFamily="18" charset="0"/>
                <a:cs typeface="Times New Roman" pitchFamily="18" charset="0"/>
              </a:rPr>
              <a:t>F10.5 PSYCHOTIC DISORDERS</a:t>
            </a:r>
            <a:endParaRPr lang="en-IN" b="1" dirty="0">
              <a:latin typeface="Times New Roman" pitchFamily="18" charset="0"/>
              <a:cs typeface="Times New Roman" pitchFamily="18" charset="0"/>
            </a:endParaRPr>
          </a:p>
        </p:txBody>
      </p:sp>
      <p:sp>
        <p:nvSpPr>
          <p:cNvPr id="3" name="Content Placeholder 2"/>
          <p:cNvSpPr>
            <a:spLocks noGrp="1"/>
          </p:cNvSpPr>
          <p:nvPr>
            <p:ph idx="1"/>
          </p:nvPr>
        </p:nvSpPr>
        <p:spPr>
          <a:xfrm>
            <a:off x="609441" y="1219200"/>
            <a:ext cx="10868369" cy="5105400"/>
          </a:xfrm>
        </p:spPr>
        <p:txBody>
          <a:bodyPr>
            <a:normAutofit/>
          </a:bodyPr>
          <a:lstStyle/>
          <a:p>
            <a:pPr>
              <a:buFont typeface="Wingdings" pitchFamily="2" charset="2"/>
              <a:buChar char="Ø"/>
            </a:pPr>
            <a:r>
              <a:rPr lang="en-IN" sz="2400" dirty="0" smtClean="0">
                <a:latin typeface="Times New Roman" pitchFamily="18" charset="0"/>
                <a:cs typeface="Times New Roman" pitchFamily="18" charset="0"/>
              </a:rPr>
              <a:t>Occur during or immediately after alcohol use and are characterized by-</a:t>
            </a:r>
          </a:p>
          <a:p>
            <a:pPr>
              <a:buNone/>
            </a:pPr>
            <a:r>
              <a:rPr lang="en-IN" sz="2400" dirty="0" smtClean="0">
                <a:latin typeface="Times New Roman" pitchFamily="18" charset="0"/>
                <a:cs typeface="Times New Roman" pitchFamily="18" charset="0"/>
              </a:rPr>
              <a:t>		.Vivid hallucinations (mainly auditory)</a:t>
            </a:r>
          </a:p>
          <a:p>
            <a:pPr>
              <a:buNone/>
            </a:pPr>
            <a:r>
              <a:rPr lang="en-IN" sz="2400" dirty="0" smtClean="0">
                <a:latin typeface="Times New Roman" pitchFamily="18" charset="0"/>
                <a:cs typeface="Times New Roman" pitchFamily="18" charset="0"/>
              </a:rPr>
              <a:t>		.Delusions or ideas of reference(morbid jealousy)</a:t>
            </a:r>
          </a:p>
          <a:p>
            <a:pPr>
              <a:buNone/>
            </a:pPr>
            <a:r>
              <a:rPr lang="en-IN" sz="2400" dirty="0" smtClean="0">
                <a:latin typeface="Times New Roman" pitchFamily="18" charset="0"/>
                <a:cs typeface="Times New Roman" pitchFamily="18" charset="0"/>
              </a:rPr>
              <a:t>		.Psychomotor disturbances (excitement or stupor)	</a:t>
            </a:r>
          </a:p>
          <a:p>
            <a:pPr>
              <a:buNone/>
            </a:pPr>
            <a:r>
              <a:rPr lang="en-IN" dirty="0">
                <a:latin typeface="Times New Roman" pitchFamily="18" charset="0"/>
                <a:cs typeface="Times New Roman" pitchFamily="18" charset="0"/>
              </a:rPr>
              <a:t> </a:t>
            </a:r>
            <a:r>
              <a:rPr lang="en-IN"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.Abnormal affect.</a:t>
            </a:r>
          </a:p>
          <a:p>
            <a:pPr>
              <a:buNone/>
            </a:pPr>
            <a:endParaRPr lang="en-IN" sz="2400" dirty="0" smtClean="0">
              <a:latin typeface="Times New Roman" pitchFamily="18" charset="0"/>
              <a:cs typeface="Times New Roman" pitchFamily="18" charset="0"/>
            </a:endParaRPr>
          </a:p>
          <a:p>
            <a:pPr>
              <a:buFont typeface="Wingdings" pitchFamily="2" charset="2"/>
              <a:buChar char="Ø"/>
            </a:pPr>
            <a:r>
              <a:rPr lang="en-IN" sz="2400" i="1" dirty="0" smtClean="0">
                <a:latin typeface="Times New Roman" pitchFamily="18" charset="0"/>
                <a:cs typeface="Times New Roman" pitchFamily="18" charset="0"/>
              </a:rPr>
              <a:t>Sensorium is usually clear </a:t>
            </a:r>
            <a:r>
              <a:rPr lang="en-IN" sz="2400" dirty="0" smtClean="0">
                <a:latin typeface="Times New Roman" pitchFamily="18" charset="0"/>
                <a:cs typeface="Times New Roman" pitchFamily="18" charset="0"/>
              </a:rPr>
              <a:t>but some clouding of consciousness may be present.</a:t>
            </a:r>
          </a:p>
          <a:p>
            <a:pPr>
              <a:buFont typeface="Wingdings" pitchFamily="2" charset="2"/>
              <a:buChar char="Ø"/>
            </a:pPr>
            <a:endParaRPr lang="en-IN" sz="2400" dirty="0" smtClean="0">
              <a:latin typeface="Times New Roman" pitchFamily="18" charset="0"/>
              <a:cs typeface="Times New Roman" pitchFamily="18" charset="0"/>
            </a:endParaRPr>
          </a:p>
          <a:p>
            <a:pPr>
              <a:buFont typeface="Wingdings" pitchFamily="2" charset="2"/>
              <a:buChar char="Ø"/>
            </a:pPr>
            <a:r>
              <a:rPr lang="en-IN" sz="2400" dirty="0" smtClean="0">
                <a:latin typeface="Times New Roman" pitchFamily="18" charset="0"/>
                <a:cs typeface="Times New Roman" pitchFamily="18" charset="0"/>
              </a:rPr>
              <a:t>The disorder typically resolves in 1-6 months.</a:t>
            </a:r>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val="240270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7" y="152400"/>
            <a:ext cx="10969943" cy="944562"/>
          </a:xfrm>
        </p:spPr>
        <p:txBody>
          <a:bodyPr>
            <a:normAutofit/>
          </a:bodyPr>
          <a:lstStyle/>
          <a:p>
            <a:r>
              <a:rPr lang="en-IN" b="1" u="sng" dirty="0" smtClean="0">
                <a:latin typeface="Times New Roman" pitchFamily="18" charset="0"/>
                <a:cs typeface="Times New Roman" pitchFamily="18" charset="0"/>
              </a:rPr>
              <a:t>Diagnostic guidelines..</a:t>
            </a:r>
            <a:endParaRPr lang="en-IN" b="1" u="sng" dirty="0">
              <a:latin typeface="Times New Roman" pitchFamily="18" charset="0"/>
              <a:cs typeface="Times New Roman" pitchFamily="18" charset="0"/>
            </a:endParaRPr>
          </a:p>
        </p:txBody>
      </p:sp>
      <p:sp>
        <p:nvSpPr>
          <p:cNvPr id="3" name="Content Placeholder 2"/>
          <p:cNvSpPr>
            <a:spLocks noGrp="1"/>
          </p:cNvSpPr>
          <p:nvPr>
            <p:ph idx="1"/>
          </p:nvPr>
        </p:nvSpPr>
        <p:spPr>
          <a:xfrm>
            <a:off x="609441" y="1066800"/>
            <a:ext cx="10665222" cy="5181600"/>
          </a:xfrm>
        </p:spPr>
        <p:txBody>
          <a:bodyPr/>
          <a:lstStyle/>
          <a:p>
            <a:pPr algn="just">
              <a:buFont typeface="Wingdings" pitchFamily="2" charset="2"/>
              <a:buChar char="Ø"/>
            </a:pPr>
            <a:endParaRPr lang="en-IN" sz="2600" dirty="0" smtClean="0"/>
          </a:p>
          <a:p>
            <a:pPr algn="just">
              <a:buFont typeface="Wingdings" pitchFamily="2" charset="2"/>
              <a:buChar char="Ø"/>
            </a:pPr>
            <a:r>
              <a:rPr lang="en-IN" sz="2600" dirty="0" smtClean="0">
                <a:latin typeface="Times New Roman" pitchFamily="18" charset="0"/>
                <a:cs typeface="Times New Roman" pitchFamily="18" charset="0"/>
              </a:rPr>
              <a:t>A psychotic disorder occurring during or immediately after drug use (usually within 48 hours)</a:t>
            </a:r>
          </a:p>
          <a:p>
            <a:pPr algn="just">
              <a:buNone/>
            </a:pPr>
            <a:r>
              <a:rPr lang="en-IN" sz="2600" dirty="0" smtClean="0">
                <a:latin typeface="Times New Roman" pitchFamily="18" charset="0"/>
                <a:cs typeface="Times New Roman" pitchFamily="18" charset="0"/>
              </a:rPr>
              <a:t>   - provided that it is not a manifestation of    withdrawal state with delirium and</a:t>
            </a:r>
          </a:p>
          <a:p>
            <a:pPr algn="just">
              <a:buNone/>
            </a:pPr>
            <a:r>
              <a:rPr lang="en-IN" sz="2600" dirty="0" smtClean="0">
                <a:latin typeface="Times New Roman" pitchFamily="18" charset="0"/>
                <a:cs typeface="Times New Roman" pitchFamily="18" charset="0"/>
              </a:rPr>
              <a:t>   - should NOT be of late onset.</a:t>
            </a:r>
          </a:p>
          <a:p>
            <a:pPr algn="just">
              <a:buNone/>
            </a:pPr>
            <a:endParaRPr lang="en-IN" dirty="0" smtClean="0">
              <a:latin typeface="Times New Roman" pitchFamily="18" charset="0"/>
              <a:cs typeface="Times New Roman" pitchFamily="18" charset="0"/>
            </a:endParaRPr>
          </a:p>
          <a:p>
            <a:pPr algn="just">
              <a:buFont typeface="Wingdings" pitchFamily="2" charset="2"/>
              <a:buChar char="v"/>
            </a:pPr>
            <a:r>
              <a:rPr lang="en-IN" dirty="0" smtClean="0">
                <a:latin typeface="Times New Roman" pitchFamily="18" charset="0"/>
                <a:cs typeface="Times New Roman" pitchFamily="18" charset="0"/>
              </a:rPr>
              <a:t>Late-onset psychotic disorders (with onset more than 2 weeks after substance use) should be coded as F10.75.</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405770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152400"/>
            <a:ext cx="11071516" cy="944562"/>
          </a:xfrm>
        </p:spPr>
        <p:txBody>
          <a:bodyPr>
            <a:normAutofit/>
          </a:bodyPr>
          <a:lstStyle/>
          <a:p>
            <a:r>
              <a:rPr lang="en-IN" b="1" dirty="0" smtClean="0">
                <a:latin typeface="Times New Roman" pitchFamily="18" charset="0"/>
                <a:cs typeface="Times New Roman" pitchFamily="18" charset="0"/>
              </a:rPr>
              <a:t>F10.6 AMNESTIC SYNDROMES</a:t>
            </a:r>
            <a:endParaRPr lang="en-IN" b="1" dirty="0">
              <a:latin typeface="Times New Roman" pitchFamily="18" charset="0"/>
              <a:cs typeface="Times New Roman" pitchFamily="18" charset="0"/>
            </a:endParaRPr>
          </a:p>
        </p:txBody>
      </p:sp>
      <p:sp>
        <p:nvSpPr>
          <p:cNvPr id="3" name="Content Placeholder 2"/>
          <p:cNvSpPr>
            <a:spLocks noGrp="1"/>
          </p:cNvSpPr>
          <p:nvPr>
            <p:ph idx="1"/>
          </p:nvPr>
        </p:nvSpPr>
        <p:spPr>
          <a:xfrm>
            <a:off x="609441" y="1143000"/>
            <a:ext cx="11579384" cy="5715000"/>
          </a:xfrm>
        </p:spPr>
        <p:txBody>
          <a:bodyPr>
            <a:normAutofit/>
          </a:bodyPr>
          <a:lstStyle/>
          <a:p>
            <a:r>
              <a:rPr lang="en-IN" b="1" u="sng" dirty="0" smtClean="0">
                <a:latin typeface="Times New Roman" pitchFamily="18" charset="0"/>
                <a:cs typeface="Times New Roman" pitchFamily="18" charset="0"/>
              </a:rPr>
              <a:t>Diagnostic guidelines-</a:t>
            </a:r>
          </a:p>
          <a:p>
            <a:pPr marL="550926" indent="-514350">
              <a:buFont typeface="+mj-lt"/>
              <a:buAutoNum type="arabicPeriod"/>
            </a:pPr>
            <a:r>
              <a:rPr lang="en-IN" dirty="0" smtClean="0">
                <a:latin typeface="Times New Roman" pitchFamily="18" charset="0"/>
                <a:cs typeface="Times New Roman" pitchFamily="18" charset="0"/>
              </a:rPr>
              <a:t>Impairment of RECENT memory(learning of new material) ; Disturbance of time sense.</a:t>
            </a:r>
          </a:p>
          <a:p>
            <a:pPr marL="550926" indent="-514350">
              <a:buFont typeface="+mj-lt"/>
              <a:buAutoNum type="arabicPeriod"/>
            </a:pPr>
            <a:r>
              <a:rPr lang="en-IN" dirty="0" smtClean="0">
                <a:latin typeface="Times New Roman" pitchFamily="18" charset="0"/>
                <a:cs typeface="Times New Roman" pitchFamily="18" charset="0"/>
              </a:rPr>
              <a:t>Preserved immediate recall; </a:t>
            </a:r>
          </a:p>
          <a:p>
            <a:pPr marL="550926" indent="-514350">
              <a:buFont typeface="+mj-lt"/>
              <a:buAutoNum type="arabicPeriod"/>
            </a:pPr>
            <a:r>
              <a:rPr lang="en-IN" dirty="0" smtClean="0">
                <a:latin typeface="Times New Roman" pitchFamily="18" charset="0"/>
                <a:cs typeface="Times New Roman" pitchFamily="18" charset="0"/>
              </a:rPr>
              <a:t>Preserved consciousness; and </a:t>
            </a:r>
            <a:r>
              <a:rPr lang="en-IN" i="1" dirty="0" smtClean="0">
                <a:latin typeface="Times New Roman" pitchFamily="18" charset="0"/>
                <a:cs typeface="Times New Roman" pitchFamily="18" charset="0"/>
              </a:rPr>
              <a:t>absence of generalised cognitive impairment.</a:t>
            </a:r>
          </a:p>
          <a:p>
            <a:pPr marL="550926" indent="-514350">
              <a:buFont typeface="+mj-lt"/>
              <a:buAutoNum type="arabicPeriod"/>
            </a:pPr>
            <a:r>
              <a:rPr lang="en-IN" dirty="0" smtClean="0">
                <a:latin typeface="Times New Roman" pitchFamily="18" charset="0"/>
                <a:cs typeface="Times New Roman" pitchFamily="18" charset="0"/>
              </a:rPr>
              <a:t>Evidence of chronic (high-dose) use of alcohol.</a:t>
            </a:r>
          </a:p>
          <a:p>
            <a:pPr marL="550926" indent="-514350">
              <a:buFont typeface="+mj-lt"/>
              <a:buAutoNum type="arabicPeriod"/>
            </a:pPr>
            <a:endParaRPr lang="en-IN" dirty="0" smtClean="0">
              <a:latin typeface="Times New Roman" pitchFamily="18" charset="0"/>
              <a:cs typeface="Times New Roman" pitchFamily="18" charset="0"/>
            </a:endParaRPr>
          </a:p>
          <a:p>
            <a:pPr marL="550926" indent="-514350">
              <a:buFont typeface="Wingdings" pitchFamily="2" charset="2"/>
              <a:buChar char="v"/>
            </a:pPr>
            <a:r>
              <a:rPr lang="en-IN" sz="2600" i="1" dirty="0" smtClean="0">
                <a:solidFill>
                  <a:schemeClr val="accent4"/>
                </a:solidFill>
                <a:latin typeface="Times New Roman" pitchFamily="18" charset="0"/>
                <a:cs typeface="Times New Roman" pitchFamily="18" charset="0"/>
              </a:rPr>
              <a:t>Includes:- Wernicke’s encephalopathy (</a:t>
            </a:r>
            <a:r>
              <a:rPr lang="en-IN" sz="2600" i="1" dirty="0" err="1" smtClean="0">
                <a:solidFill>
                  <a:schemeClr val="accent4"/>
                </a:solidFill>
                <a:latin typeface="Times New Roman" pitchFamily="18" charset="0"/>
                <a:cs typeface="Times New Roman" pitchFamily="18" charset="0"/>
              </a:rPr>
              <a:t>ophthalmoplegia</a:t>
            </a:r>
            <a:r>
              <a:rPr lang="en-IN" sz="2600" i="1" dirty="0">
                <a:solidFill>
                  <a:schemeClr val="accent4"/>
                </a:solidFill>
                <a:latin typeface="Times New Roman" pitchFamily="18" charset="0"/>
                <a:cs typeface="Times New Roman" pitchFamily="18" charset="0"/>
              </a:rPr>
              <a:t>, ataxia, and confusion</a:t>
            </a:r>
            <a:r>
              <a:rPr lang="en-IN" sz="2600" i="1" dirty="0" smtClean="0">
                <a:solidFill>
                  <a:schemeClr val="accent4"/>
                </a:solidFill>
                <a:latin typeface="Times New Roman" pitchFamily="18" charset="0"/>
                <a:cs typeface="Times New Roman" pitchFamily="18" charset="0"/>
              </a:rPr>
              <a:t>.) &amp;  </a:t>
            </a:r>
            <a:r>
              <a:rPr lang="en-IN" sz="2600" i="1" dirty="0" err="1" smtClean="0">
                <a:solidFill>
                  <a:schemeClr val="accent4"/>
                </a:solidFill>
                <a:latin typeface="Times New Roman" pitchFamily="18" charset="0"/>
                <a:cs typeface="Times New Roman" pitchFamily="18" charset="0"/>
              </a:rPr>
              <a:t>Korsakoff’s</a:t>
            </a:r>
            <a:r>
              <a:rPr lang="en-IN" sz="2600" i="1" dirty="0" smtClean="0">
                <a:solidFill>
                  <a:schemeClr val="accent4"/>
                </a:solidFill>
                <a:latin typeface="Times New Roman" pitchFamily="18" charset="0"/>
                <a:cs typeface="Times New Roman" pitchFamily="18" charset="0"/>
              </a:rPr>
              <a:t> syndrome</a:t>
            </a:r>
            <a:r>
              <a:rPr lang="en-IN" sz="2600" i="1" dirty="0">
                <a:solidFill>
                  <a:schemeClr val="accent4"/>
                </a:solidFill>
                <a:latin typeface="Times New Roman" pitchFamily="18" charset="0"/>
                <a:cs typeface="Times New Roman" pitchFamily="18" charset="0"/>
              </a:rPr>
              <a:t>. </a:t>
            </a:r>
            <a:r>
              <a:rPr lang="en-IN" sz="2600" i="1" dirty="0" smtClean="0">
                <a:solidFill>
                  <a:schemeClr val="accent4"/>
                </a:solidFill>
                <a:latin typeface="Times New Roman" pitchFamily="18" charset="0"/>
                <a:cs typeface="Times New Roman" pitchFamily="18" charset="0"/>
              </a:rPr>
              <a:t>(memory </a:t>
            </a:r>
            <a:r>
              <a:rPr lang="en-IN" sz="2600" i="1" dirty="0">
                <a:solidFill>
                  <a:schemeClr val="accent4"/>
                </a:solidFill>
                <a:latin typeface="Times New Roman" pitchFamily="18" charset="0"/>
                <a:cs typeface="Times New Roman" pitchFamily="18" charset="0"/>
              </a:rPr>
              <a:t>impairment, confabulation, confusion and personality </a:t>
            </a:r>
            <a:r>
              <a:rPr lang="en-IN" sz="2600" i="1" dirty="0" smtClean="0">
                <a:solidFill>
                  <a:schemeClr val="accent4"/>
                </a:solidFill>
                <a:latin typeface="Times New Roman" pitchFamily="18" charset="0"/>
                <a:cs typeface="Times New Roman" pitchFamily="18" charset="0"/>
              </a:rPr>
              <a:t>changes)</a:t>
            </a:r>
          </a:p>
          <a:p>
            <a:pPr marL="550926" indent="-514350">
              <a:buFont typeface="+mj-lt"/>
              <a:buAutoNum type="arabicPeriod"/>
            </a:pPr>
            <a:endParaRPr lang="en-IN" dirty="0" smtClean="0"/>
          </a:p>
        </p:txBody>
      </p:sp>
    </p:spTree>
    <p:extLst>
      <p:ext uri="{BB962C8B-B14F-4D97-AF65-F5344CB8AC3E}">
        <p14:creationId xmlns:p14="http://schemas.microsoft.com/office/powerpoint/2010/main" val="67968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IN" sz="5400" dirty="0"/>
              <a:t>ASSESSMENT OF ALCOHOL RELATED DISORDERS</a:t>
            </a:r>
          </a:p>
        </p:txBody>
      </p:sp>
    </p:spTree>
    <p:extLst>
      <p:ext uri="{BB962C8B-B14F-4D97-AF65-F5344CB8AC3E}">
        <p14:creationId xmlns:p14="http://schemas.microsoft.com/office/powerpoint/2010/main" val="191486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828" y="748432"/>
            <a:ext cx="11449272" cy="1168400"/>
          </a:xfrm>
        </p:spPr>
        <p:txBody>
          <a:bodyPr>
            <a:noAutofit/>
          </a:bodyPr>
          <a:lstStyle/>
          <a:p>
            <a:r>
              <a:rPr lang="en-IN" sz="4000" b="1" dirty="0"/>
              <a:t>NEED FOR ASSESSMENT:</a:t>
            </a:r>
            <a:br>
              <a:rPr lang="en-IN" sz="4000" b="1" dirty="0"/>
            </a:br>
            <a:endParaRPr lang="en-IN" sz="4000" b="1" dirty="0"/>
          </a:p>
        </p:txBody>
      </p:sp>
      <p:sp>
        <p:nvSpPr>
          <p:cNvPr id="4" name="Content Placeholder 2"/>
          <p:cNvSpPr>
            <a:spLocks noGrp="1"/>
          </p:cNvSpPr>
          <p:nvPr>
            <p:ph idx="1"/>
          </p:nvPr>
        </p:nvSpPr>
        <p:spPr>
          <a:xfrm>
            <a:off x="693812" y="1628800"/>
            <a:ext cx="10276131" cy="4441800"/>
          </a:xfrm>
        </p:spPr>
        <p:txBody>
          <a:bodyPr>
            <a:noAutofit/>
          </a:bodyPr>
          <a:lstStyle/>
          <a:p>
            <a:r>
              <a:rPr lang="en-IN" sz="2800" dirty="0" smtClean="0">
                <a:latin typeface="Times New Roman" pitchFamily="18" charset="0"/>
                <a:cs typeface="Times New Roman" pitchFamily="18" charset="0"/>
              </a:rPr>
              <a:t>Meta </a:t>
            </a:r>
            <a:r>
              <a:rPr lang="en-IN" sz="2800" dirty="0">
                <a:latin typeface="Times New Roman" pitchFamily="18" charset="0"/>
                <a:cs typeface="Times New Roman" pitchFamily="18" charset="0"/>
              </a:rPr>
              <a:t>analysis of studies indicate overall substance use prevalence of </a:t>
            </a:r>
            <a:r>
              <a:rPr lang="en-IN" sz="2800" dirty="0" smtClean="0">
                <a:latin typeface="Times New Roman" pitchFamily="18" charset="0"/>
                <a:cs typeface="Times New Roman" pitchFamily="18" charset="0"/>
              </a:rPr>
              <a:t>6.9/1000.</a:t>
            </a:r>
          </a:p>
          <a:p>
            <a:endParaRPr lang="en-IN" sz="2800" dirty="0" smtClean="0">
              <a:latin typeface="Times New Roman" pitchFamily="18" charset="0"/>
              <a:cs typeface="Times New Roman" pitchFamily="18" charset="0"/>
            </a:endParaRPr>
          </a:p>
          <a:p>
            <a:r>
              <a:rPr lang="en-IN" sz="2800" dirty="0" smtClean="0">
                <a:latin typeface="Times New Roman" pitchFamily="18" charset="0"/>
                <a:cs typeface="Times New Roman" pitchFamily="18" charset="0"/>
              </a:rPr>
              <a:t>Despite </a:t>
            </a:r>
            <a:r>
              <a:rPr lang="en-IN" sz="2800" dirty="0">
                <a:latin typeface="Times New Roman" pitchFamily="18" charset="0"/>
                <a:cs typeface="Times New Roman" pitchFamily="18" charset="0"/>
              </a:rPr>
              <a:t>high prevalence it remains under diagnosed.</a:t>
            </a:r>
          </a:p>
          <a:p>
            <a:endParaRPr lang="en-IN" sz="2800" dirty="0" smtClean="0">
              <a:latin typeface="Times New Roman" pitchFamily="18" charset="0"/>
              <a:cs typeface="Times New Roman" pitchFamily="18" charset="0"/>
            </a:endParaRPr>
          </a:p>
          <a:p>
            <a:r>
              <a:rPr lang="en-IN" sz="2800" dirty="0" smtClean="0">
                <a:latin typeface="Times New Roman" pitchFamily="18" charset="0"/>
                <a:cs typeface="Times New Roman" pitchFamily="18" charset="0"/>
              </a:rPr>
              <a:t>Early </a:t>
            </a:r>
            <a:r>
              <a:rPr lang="en-IN" sz="2800" dirty="0">
                <a:latin typeface="Times New Roman" pitchFamily="18" charset="0"/>
                <a:cs typeface="Times New Roman" pitchFamily="18" charset="0"/>
              </a:rPr>
              <a:t>intervention and management is of paramount importance to </a:t>
            </a:r>
            <a:r>
              <a:rPr lang="en-IN" sz="2800" dirty="0" smtClean="0">
                <a:latin typeface="Times New Roman" pitchFamily="18" charset="0"/>
                <a:cs typeface="Times New Roman" pitchFamily="18" charset="0"/>
              </a:rPr>
              <a:t>reduce associated </a:t>
            </a:r>
            <a:r>
              <a:rPr lang="en-IN" sz="2800" dirty="0">
                <a:latin typeface="Times New Roman" pitchFamily="18" charset="0"/>
                <a:cs typeface="Times New Roman" pitchFamily="18" charset="0"/>
              </a:rPr>
              <a:t>significant morbidity and mortality</a:t>
            </a:r>
            <a:r>
              <a:rPr lang="en-IN" sz="2800" dirty="0" smtClean="0"/>
              <a:t>.</a:t>
            </a:r>
            <a:endParaRPr lang="en-IN" sz="2800" dirty="0"/>
          </a:p>
        </p:txBody>
      </p:sp>
    </p:spTree>
    <p:extLst>
      <p:ext uri="{BB962C8B-B14F-4D97-AF65-F5344CB8AC3E}">
        <p14:creationId xmlns:p14="http://schemas.microsoft.com/office/powerpoint/2010/main" val="31208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748432"/>
            <a:ext cx="9751060" cy="1168400"/>
          </a:xfrm>
        </p:spPr>
        <p:txBody>
          <a:bodyPr>
            <a:noAutofit/>
          </a:bodyPr>
          <a:lstStyle/>
          <a:p>
            <a:r>
              <a:rPr lang="en-IN" sz="4000" b="1" dirty="0"/>
              <a:t>NEED FOR </a:t>
            </a:r>
            <a:r>
              <a:rPr lang="en-IN" sz="4000" b="1" dirty="0" smtClean="0"/>
              <a:t>ASSESSMENT(contd.):</a:t>
            </a:r>
            <a:r>
              <a:rPr lang="en-IN" sz="4000" b="1" dirty="0"/>
              <a:t/>
            </a:r>
            <a:br>
              <a:rPr lang="en-IN" sz="4000" b="1" dirty="0"/>
            </a:br>
            <a:endParaRPr lang="en-IN" sz="4000" b="1" dirty="0"/>
          </a:p>
        </p:txBody>
      </p:sp>
      <p:sp>
        <p:nvSpPr>
          <p:cNvPr id="3" name="Content Placeholder 2"/>
          <p:cNvSpPr>
            <a:spLocks noGrp="1"/>
          </p:cNvSpPr>
          <p:nvPr>
            <p:ph idx="1"/>
          </p:nvPr>
        </p:nvSpPr>
        <p:spPr/>
        <p:txBody>
          <a:bodyPr/>
          <a:lstStyle/>
          <a:p>
            <a:r>
              <a:rPr lang="en-IN" dirty="0" smtClean="0"/>
              <a:t>In </a:t>
            </a:r>
            <a:r>
              <a:rPr lang="en-IN" dirty="0"/>
              <a:t>Indian </a:t>
            </a:r>
            <a:r>
              <a:rPr lang="en-IN" dirty="0" smtClean="0"/>
              <a:t>population it </a:t>
            </a:r>
            <a:r>
              <a:rPr lang="en-IN" dirty="0"/>
              <a:t>is helpful in numerous ways including:</a:t>
            </a:r>
          </a:p>
          <a:p>
            <a:pPr marL="400050" lvl="1" indent="0" algn="just">
              <a:buNone/>
              <a:defRPr/>
            </a:pPr>
            <a:r>
              <a:rPr lang="en-IN" sz="2400" dirty="0"/>
              <a:t>a) </a:t>
            </a:r>
            <a:r>
              <a:rPr lang="en-IN" sz="2400" b="1" dirty="0"/>
              <a:t>Screening</a:t>
            </a:r>
            <a:r>
              <a:rPr lang="en-IN" sz="2400" dirty="0"/>
              <a:t> of patients who may present only with physical problems but do not reveal substance use by themselves.</a:t>
            </a:r>
          </a:p>
          <a:p>
            <a:pPr marL="400050" lvl="1" indent="0" algn="just">
              <a:buNone/>
              <a:defRPr/>
            </a:pPr>
            <a:r>
              <a:rPr lang="en-IN" sz="2400" dirty="0"/>
              <a:t>b) Establishing a </a:t>
            </a:r>
            <a:r>
              <a:rPr lang="en-IN" sz="2400" b="1" dirty="0"/>
              <a:t>diagnosis</a:t>
            </a:r>
          </a:p>
          <a:p>
            <a:pPr marL="400050" lvl="1" indent="0" algn="just">
              <a:buNone/>
              <a:defRPr/>
            </a:pPr>
            <a:r>
              <a:rPr lang="en-IN" sz="2400" dirty="0"/>
              <a:t>c) Planning </a:t>
            </a:r>
            <a:r>
              <a:rPr lang="en-IN" sz="2400" b="1" dirty="0"/>
              <a:t>treatment</a:t>
            </a:r>
          </a:p>
          <a:p>
            <a:pPr marL="400050" lvl="1" indent="0" algn="just">
              <a:buNone/>
              <a:defRPr/>
            </a:pPr>
            <a:r>
              <a:rPr lang="en-IN" sz="2400" dirty="0"/>
              <a:t>d) </a:t>
            </a:r>
            <a:r>
              <a:rPr lang="en-IN" sz="2400" b="1" dirty="0"/>
              <a:t>Referral</a:t>
            </a:r>
            <a:r>
              <a:rPr lang="en-IN" sz="2400" dirty="0"/>
              <a:t> to a specialist for further treatment</a:t>
            </a:r>
          </a:p>
          <a:p>
            <a:pPr marL="400050" lvl="1" indent="0" algn="just">
              <a:buNone/>
              <a:defRPr/>
            </a:pPr>
            <a:r>
              <a:rPr lang="en-IN" sz="2400" dirty="0"/>
              <a:t>e) Assessment also serves to </a:t>
            </a:r>
            <a:r>
              <a:rPr lang="en-IN" sz="2400" b="1" dirty="0"/>
              <a:t>establish rapport </a:t>
            </a:r>
            <a:r>
              <a:rPr lang="en-IN" sz="2400" dirty="0"/>
              <a:t>and motivate client towards seeking treatment/ reduce harmful use/ abstinence.</a:t>
            </a:r>
          </a:p>
          <a:p>
            <a:endParaRPr lang="en-IN" dirty="0"/>
          </a:p>
        </p:txBody>
      </p:sp>
    </p:spTree>
    <p:extLst>
      <p:ext uri="{BB962C8B-B14F-4D97-AF65-F5344CB8AC3E}">
        <p14:creationId xmlns:p14="http://schemas.microsoft.com/office/powerpoint/2010/main" val="119845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944" y="460400"/>
            <a:ext cx="9751060" cy="1168400"/>
          </a:xfrm>
        </p:spPr>
        <p:txBody>
          <a:bodyPr/>
          <a:lstStyle/>
          <a:p>
            <a:r>
              <a:rPr lang="en-IN" dirty="0" smtClean="0"/>
              <a:t>	</a:t>
            </a:r>
            <a:r>
              <a:rPr lang="en-IN" sz="4800" dirty="0" smtClean="0"/>
              <a:t>HOW TO ASSESS:</a:t>
            </a:r>
            <a:endParaRPr lang="en-IN" sz="4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33689951"/>
              </p:ext>
            </p:extLst>
          </p:nvPr>
        </p:nvGraphicFramePr>
        <p:xfrm>
          <a:off x="1219200" y="1803400"/>
          <a:ext cx="10491836"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6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CLINICAL ASSESSMENT</a:t>
            </a:r>
            <a:endParaRPr lang="en-IN" dirty="0"/>
          </a:p>
        </p:txBody>
      </p:sp>
      <p:sp>
        <p:nvSpPr>
          <p:cNvPr id="3" name="Content Placeholder 2"/>
          <p:cNvSpPr>
            <a:spLocks noGrp="1"/>
          </p:cNvSpPr>
          <p:nvPr>
            <p:ph idx="1"/>
          </p:nvPr>
        </p:nvSpPr>
        <p:spPr/>
        <p:txBody>
          <a:bodyPr/>
          <a:lstStyle/>
          <a:p>
            <a:r>
              <a:rPr lang="en-IN" dirty="0" smtClean="0"/>
              <a:t>1</a:t>
            </a:r>
            <a:r>
              <a:rPr lang="en-IN" dirty="0" smtClean="0">
                <a:latin typeface="Times New Roman" pitchFamily="18" charset="0"/>
                <a:cs typeface="Times New Roman" pitchFamily="18" charset="0"/>
              </a:rPr>
              <a:t>.</a:t>
            </a:r>
            <a:r>
              <a:rPr lang="en-IN" b="1" dirty="0">
                <a:latin typeface="Times New Roman" pitchFamily="18" charset="0"/>
                <a:cs typeface="Times New Roman" pitchFamily="18" charset="0"/>
              </a:rPr>
              <a:t> Detailed </a:t>
            </a:r>
            <a:r>
              <a:rPr lang="en-IN" b="1" dirty="0" smtClean="0">
                <a:latin typeface="Times New Roman" pitchFamily="18" charset="0"/>
                <a:cs typeface="Times New Roman" pitchFamily="18" charset="0"/>
              </a:rPr>
              <a:t>history</a:t>
            </a:r>
          </a:p>
          <a:p>
            <a:pPr marL="0" indent="0">
              <a:buNone/>
            </a:pPr>
            <a:r>
              <a:rPr lang="en-IN" b="1" dirty="0" smtClean="0">
                <a:latin typeface="Times New Roman" pitchFamily="18" charset="0"/>
                <a:cs typeface="Times New Roman" pitchFamily="18" charset="0"/>
              </a:rPr>
              <a:t>      -</a:t>
            </a:r>
            <a:r>
              <a:rPr lang="en-IN" dirty="0">
                <a:latin typeface="Times New Roman" pitchFamily="18" charset="0"/>
                <a:cs typeface="Times New Roman" pitchFamily="18" charset="0"/>
              </a:rPr>
              <a:t>systematic inquiry into current and past substance </a:t>
            </a:r>
            <a:r>
              <a:rPr lang="en-IN" dirty="0" smtClean="0">
                <a:latin typeface="Times New Roman" pitchFamily="18" charset="0"/>
                <a:cs typeface="Times New Roman" pitchFamily="18" charset="0"/>
              </a:rPr>
              <a:t>use</a:t>
            </a:r>
          </a:p>
          <a:p>
            <a:pPr marL="0" indent="0">
              <a:buNone/>
            </a:pPr>
            <a:r>
              <a:rPr lang="en-IN" dirty="0" smtClean="0">
                <a:latin typeface="Times New Roman" pitchFamily="18" charset="0"/>
                <a:cs typeface="Times New Roman" pitchFamily="18" charset="0"/>
              </a:rPr>
              <a:t>      -</a:t>
            </a:r>
            <a:r>
              <a:rPr lang="en-IN" dirty="0">
                <a:latin typeface="Times New Roman" pitchFamily="18" charset="0"/>
                <a:cs typeface="Times New Roman" pitchFamily="18" charset="0"/>
              </a:rPr>
              <a:t>assess whether person </a:t>
            </a:r>
            <a:r>
              <a:rPr lang="en-IN" dirty="0" err="1">
                <a:latin typeface="Times New Roman" pitchFamily="18" charset="0"/>
                <a:cs typeface="Times New Roman" pitchFamily="18" charset="0"/>
              </a:rPr>
              <a:t>fulfills</a:t>
            </a:r>
            <a:r>
              <a:rPr lang="en-IN" dirty="0">
                <a:latin typeface="Times New Roman" pitchFamily="18" charset="0"/>
                <a:cs typeface="Times New Roman" pitchFamily="18" charset="0"/>
              </a:rPr>
              <a:t> </a:t>
            </a:r>
            <a:r>
              <a:rPr lang="en-IN" dirty="0" smtClean="0">
                <a:latin typeface="Times New Roman" pitchFamily="18" charset="0"/>
                <a:cs typeface="Times New Roman" pitchFamily="18" charset="0"/>
              </a:rPr>
              <a:t> criteria of dependence(by ICD-10)</a:t>
            </a:r>
          </a:p>
          <a:p>
            <a:pPr marL="0" indent="0">
              <a:buNone/>
            </a:pPr>
            <a:r>
              <a:rPr lang="en-IN" dirty="0" smtClean="0">
                <a:latin typeface="Times New Roman" pitchFamily="18" charset="0"/>
                <a:cs typeface="Times New Roman" pitchFamily="18" charset="0"/>
              </a:rPr>
              <a:t>      -</a:t>
            </a:r>
            <a:r>
              <a:rPr lang="en-IN" dirty="0">
                <a:latin typeface="Times New Roman" pitchFamily="18" charset="0"/>
                <a:cs typeface="Times New Roman" pitchFamily="18" charset="0"/>
              </a:rPr>
              <a:t>Past abstinence attempts with history of past treatment </a:t>
            </a:r>
            <a:r>
              <a:rPr lang="en-IN" dirty="0" smtClean="0">
                <a:latin typeface="Times New Roman" pitchFamily="18" charset="0"/>
                <a:cs typeface="Times New Roman" pitchFamily="18" charset="0"/>
              </a:rPr>
              <a:t>response</a:t>
            </a:r>
          </a:p>
          <a:p>
            <a:pPr marL="0" indent="0">
              <a:buNone/>
            </a:pPr>
            <a:r>
              <a:rPr lang="en-IN" dirty="0">
                <a:latin typeface="Times New Roman" pitchFamily="18" charset="0"/>
                <a:cs typeface="Times New Roman" pitchFamily="18" charset="0"/>
              </a:rPr>
              <a:t> </a:t>
            </a:r>
            <a:r>
              <a:rPr lang="en-IN" dirty="0" smtClean="0">
                <a:latin typeface="Times New Roman" pitchFamily="18" charset="0"/>
                <a:cs typeface="Times New Roman" pitchFamily="18" charset="0"/>
              </a:rPr>
              <a:t>     - current motivation </a:t>
            </a:r>
            <a:r>
              <a:rPr lang="en-IN" dirty="0">
                <a:latin typeface="Times New Roman" pitchFamily="18" charset="0"/>
                <a:cs typeface="Times New Roman" pitchFamily="18" charset="0"/>
              </a:rPr>
              <a:t>for quitting substance should </a:t>
            </a:r>
            <a:r>
              <a:rPr lang="en-IN" dirty="0" smtClean="0">
                <a:latin typeface="Times New Roman" pitchFamily="18" charset="0"/>
                <a:cs typeface="Times New Roman" pitchFamily="18" charset="0"/>
              </a:rPr>
              <a:t>be assessed </a:t>
            </a:r>
            <a:r>
              <a:rPr lang="en-IN" dirty="0">
                <a:latin typeface="Times New Roman" pitchFamily="18" charset="0"/>
                <a:cs typeface="Times New Roman" pitchFamily="18" charset="0"/>
              </a:rPr>
              <a:t>as per accordance with </a:t>
            </a:r>
            <a:r>
              <a:rPr lang="en-IN" dirty="0" err="1">
                <a:latin typeface="Times New Roman" pitchFamily="18" charset="0"/>
                <a:cs typeface="Times New Roman" pitchFamily="18" charset="0"/>
              </a:rPr>
              <a:t>Prochaska</a:t>
            </a:r>
            <a:r>
              <a:rPr lang="en-IN" dirty="0">
                <a:latin typeface="Times New Roman" pitchFamily="18" charset="0"/>
                <a:cs typeface="Times New Roman" pitchFamily="18" charset="0"/>
              </a:rPr>
              <a:t> and </a:t>
            </a:r>
            <a:r>
              <a:rPr lang="en-IN" dirty="0" err="1">
                <a:latin typeface="Times New Roman" pitchFamily="18" charset="0"/>
                <a:cs typeface="Times New Roman" pitchFamily="18" charset="0"/>
              </a:rPr>
              <a:t>Diclemente</a:t>
            </a:r>
            <a:r>
              <a:rPr lang="en-IN" dirty="0">
                <a:latin typeface="Times New Roman" pitchFamily="18" charset="0"/>
                <a:cs typeface="Times New Roman" pitchFamily="18" charset="0"/>
              </a:rPr>
              <a:t> </a:t>
            </a:r>
            <a:r>
              <a:rPr lang="en-IN" dirty="0" smtClean="0">
                <a:latin typeface="Times New Roman" pitchFamily="18" charset="0"/>
                <a:cs typeface="Times New Roman" pitchFamily="18" charset="0"/>
              </a:rPr>
              <a:t>stages</a:t>
            </a:r>
          </a:p>
          <a:p>
            <a:pPr marL="0" indent="0">
              <a:buNone/>
            </a:pPr>
            <a:r>
              <a:rPr lang="en-IN" dirty="0">
                <a:latin typeface="Times New Roman" pitchFamily="18" charset="0"/>
                <a:cs typeface="Times New Roman" pitchFamily="18" charset="0"/>
              </a:rPr>
              <a:t> </a:t>
            </a:r>
          </a:p>
        </p:txBody>
      </p:sp>
    </p:spTree>
    <p:extLst>
      <p:ext uri="{BB962C8B-B14F-4D97-AF65-F5344CB8AC3E}">
        <p14:creationId xmlns:p14="http://schemas.microsoft.com/office/powerpoint/2010/main" val="59953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04" y="116632"/>
            <a:ext cx="8229600" cy="968152"/>
          </a:xfrm>
        </p:spPr>
        <p:txBody>
          <a:bodyPr>
            <a:normAutofit fontScale="90000"/>
          </a:bodyPr>
          <a:lstStyle/>
          <a:p>
            <a:r>
              <a:rPr lang="en-IN" sz="3800" b="1" dirty="0"/>
              <a:t>Alcohol content of different beverages</a:t>
            </a:r>
          </a:p>
        </p:txBody>
      </p:sp>
      <p:sp>
        <p:nvSpPr>
          <p:cNvPr id="3" name="Content Placeholder 2"/>
          <p:cNvSpPr>
            <a:spLocks noGrp="1"/>
          </p:cNvSpPr>
          <p:nvPr>
            <p:ph idx="1"/>
          </p:nvPr>
        </p:nvSpPr>
        <p:spPr>
          <a:xfrm>
            <a:off x="1979612" y="1143000"/>
            <a:ext cx="8229600" cy="5181600"/>
          </a:xfrm>
        </p:spPr>
        <p:txBody>
          <a:bodyPr/>
          <a:lstStyle/>
          <a:p>
            <a:r>
              <a:rPr lang="en-IN" dirty="0" smtClean="0"/>
              <a:t>Expressed as `UNIT’. </a:t>
            </a:r>
            <a:r>
              <a:rPr lang="en-IN" b="1" dirty="0" smtClean="0"/>
              <a:t>1unit=8grams of alcohol.</a:t>
            </a:r>
            <a:endParaRPr lang="en-IN" dirty="0" smtClean="0"/>
          </a:p>
          <a:p>
            <a:pPr>
              <a:buNone/>
            </a:pPr>
            <a:r>
              <a:rPr lang="en-IN" sz="3000" dirty="0">
                <a:solidFill>
                  <a:srgbClr val="92D050"/>
                </a:solidFill>
              </a:rPr>
              <a:t>     </a:t>
            </a:r>
          </a:p>
        </p:txBody>
      </p:sp>
      <p:graphicFrame>
        <p:nvGraphicFramePr>
          <p:cNvPr id="4" name="Table 3"/>
          <p:cNvGraphicFramePr>
            <a:graphicFrameLocks noGrp="1"/>
          </p:cNvGraphicFramePr>
          <p:nvPr>
            <p:extLst>
              <p:ext uri="{D42A27DB-BD31-4B8C-83A1-F6EECF244321}">
                <p14:modId xmlns:p14="http://schemas.microsoft.com/office/powerpoint/2010/main" val="2285562803"/>
              </p:ext>
            </p:extLst>
          </p:nvPr>
        </p:nvGraphicFramePr>
        <p:xfrm>
          <a:off x="621802" y="1605133"/>
          <a:ext cx="10873209" cy="4920211"/>
        </p:xfrm>
        <a:graphic>
          <a:graphicData uri="http://schemas.openxmlformats.org/drawingml/2006/table">
            <a:tbl>
              <a:tblPr firstRow="1" firstCol="1" bandRow="1">
                <a:effectLst/>
                <a:tableStyleId>{5C22544A-7EE6-4342-B048-85BDC9FD1C3A}</a:tableStyleId>
              </a:tblPr>
              <a:tblGrid>
                <a:gridCol w="3624403"/>
                <a:gridCol w="3624403"/>
                <a:gridCol w="3624403"/>
              </a:tblGrid>
              <a:tr h="780447">
                <a:tc>
                  <a:txBody>
                    <a:bodyPr/>
                    <a:lstStyle/>
                    <a:p>
                      <a:pPr algn="ctr"/>
                      <a:r>
                        <a:rPr lang="en-IN" sz="2000" dirty="0" smtClean="0"/>
                        <a:t>BEVERAGE</a:t>
                      </a:r>
                      <a:endParaRPr lang="en-IN" sz="2000" dirty="0"/>
                    </a:p>
                  </a:txBody>
                  <a:tcPr/>
                </a:tc>
                <a:tc>
                  <a:txBody>
                    <a:bodyPr/>
                    <a:lstStyle/>
                    <a:p>
                      <a:pPr algn="ctr"/>
                      <a:r>
                        <a:rPr lang="en-IN" sz="1900" dirty="0" smtClean="0"/>
                        <a:t>ALCOHOL</a:t>
                      </a:r>
                      <a:r>
                        <a:rPr lang="en-IN" sz="1900" baseline="0" dirty="0" smtClean="0"/>
                        <a:t> CONTENT(%)</a:t>
                      </a:r>
                      <a:endParaRPr lang="en-IN" sz="1900" dirty="0"/>
                    </a:p>
                  </a:txBody>
                  <a:tcPr/>
                </a:tc>
                <a:tc>
                  <a:txBody>
                    <a:bodyPr/>
                    <a:lstStyle/>
                    <a:p>
                      <a:pPr algn="ctr"/>
                      <a:r>
                        <a:rPr lang="en-IN" sz="2000" dirty="0" smtClean="0"/>
                        <a:t>UNITS OF ALCOHOL</a:t>
                      </a:r>
                      <a:endParaRPr lang="en-IN" sz="2000" dirty="0"/>
                    </a:p>
                  </a:txBody>
                  <a:tcPr/>
                </a:tc>
              </a:tr>
              <a:tr h="678650">
                <a:tc>
                  <a:txBody>
                    <a:bodyPr/>
                    <a:lstStyle/>
                    <a:p>
                      <a:pPr algn="l"/>
                      <a:r>
                        <a:rPr lang="en-IN" b="0" dirty="0" smtClean="0"/>
                        <a:t>Ordinary</a:t>
                      </a:r>
                      <a:r>
                        <a:rPr lang="en-IN" b="0" baseline="0" dirty="0" smtClean="0"/>
                        <a:t> Beer</a:t>
                      </a:r>
                      <a:endParaRPr lang="en-IN" b="0" dirty="0"/>
                    </a:p>
                  </a:txBody>
                  <a:tcPr/>
                </a:tc>
                <a:tc>
                  <a:txBody>
                    <a:bodyPr/>
                    <a:lstStyle/>
                    <a:p>
                      <a:pPr algn="ctr"/>
                      <a:r>
                        <a:rPr lang="en-IN" dirty="0" smtClean="0"/>
                        <a:t>3%</a:t>
                      </a:r>
                      <a:endParaRPr lang="en-IN" dirty="0"/>
                    </a:p>
                  </a:txBody>
                  <a:tcPr/>
                </a:tc>
                <a:tc>
                  <a:txBody>
                    <a:bodyPr/>
                    <a:lstStyle/>
                    <a:p>
                      <a:pPr algn="ctr"/>
                      <a:r>
                        <a:rPr lang="en-IN" dirty="0" smtClean="0"/>
                        <a:t>2 per pint</a:t>
                      </a:r>
                      <a:endParaRPr lang="en-IN" dirty="0"/>
                    </a:p>
                  </a:txBody>
                  <a:tcPr/>
                </a:tc>
              </a:tr>
              <a:tr h="678650">
                <a:tc>
                  <a:txBody>
                    <a:bodyPr/>
                    <a:lstStyle/>
                    <a:p>
                      <a:pPr algn="l"/>
                      <a:r>
                        <a:rPr lang="en-IN" b="0" dirty="0" smtClean="0"/>
                        <a:t>Strong Beer</a:t>
                      </a:r>
                      <a:endParaRPr lang="en-IN" b="0" dirty="0"/>
                    </a:p>
                  </a:txBody>
                  <a:tcPr/>
                </a:tc>
                <a:tc>
                  <a:txBody>
                    <a:bodyPr/>
                    <a:lstStyle/>
                    <a:p>
                      <a:pPr algn="ctr"/>
                      <a:r>
                        <a:rPr lang="en-IN" dirty="0" smtClean="0"/>
                        <a:t>5.5%</a:t>
                      </a:r>
                      <a:endParaRPr lang="en-IN" dirty="0"/>
                    </a:p>
                  </a:txBody>
                  <a:tcPr/>
                </a:tc>
                <a:tc>
                  <a:txBody>
                    <a:bodyPr/>
                    <a:lstStyle/>
                    <a:p>
                      <a:pPr algn="ctr"/>
                      <a:r>
                        <a:rPr lang="en-IN" dirty="0" smtClean="0"/>
                        <a:t>4 per pint</a:t>
                      </a:r>
                      <a:endParaRPr lang="en-IN" dirty="0"/>
                    </a:p>
                  </a:txBody>
                  <a:tcPr/>
                </a:tc>
              </a:tr>
              <a:tr h="678650">
                <a:tc>
                  <a:txBody>
                    <a:bodyPr/>
                    <a:lstStyle/>
                    <a:p>
                      <a:pPr algn="l"/>
                      <a:r>
                        <a:rPr lang="en-IN" b="1" dirty="0" smtClean="0"/>
                        <a:t>Extra</a:t>
                      </a:r>
                      <a:r>
                        <a:rPr lang="en-IN" b="1" baseline="0" dirty="0" smtClean="0"/>
                        <a:t> strong Beer</a:t>
                      </a:r>
                      <a:endParaRPr lang="en-IN" b="1" dirty="0"/>
                    </a:p>
                  </a:txBody>
                  <a:tcPr/>
                </a:tc>
                <a:tc>
                  <a:txBody>
                    <a:bodyPr/>
                    <a:lstStyle/>
                    <a:p>
                      <a:pPr algn="ctr"/>
                      <a:r>
                        <a:rPr lang="en-IN" b="1" dirty="0" smtClean="0"/>
                        <a:t>7%</a:t>
                      </a:r>
                      <a:endParaRPr lang="en-IN" b="1" dirty="0"/>
                    </a:p>
                  </a:txBody>
                  <a:tcPr/>
                </a:tc>
                <a:tc>
                  <a:txBody>
                    <a:bodyPr/>
                    <a:lstStyle/>
                    <a:p>
                      <a:pPr algn="ctr"/>
                      <a:r>
                        <a:rPr lang="en-IN" b="1" dirty="0" smtClean="0"/>
                        <a:t>5 per pint</a:t>
                      </a:r>
                      <a:endParaRPr lang="en-IN" b="1" dirty="0"/>
                    </a:p>
                  </a:txBody>
                  <a:tcPr/>
                </a:tc>
              </a:tr>
              <a:tr h="678650">
                <a:tc>
                  <a:txBody>
                    <a:bodyPr/>
                    <a:lstStyle/>
                    <a:p>
                      <a:pPr algn="l"/>
                      <a:r>
                        <a:rPr lang="en-IN" b="0" dirty="0" smtClean="0"/>
                        <a:t>Table wine</a:t>
                      </a:r>
                      <a:endParaRPr lang="en-IN" b="0" dirty="0"/>
                    </a:p>
                  </a:txBody>
                  <a:tcPr/>
                </a:tc>
                <a:tc>
                  <a:txBody>
                    <a:bodyPr/>
                    <a:lstStyle/>
                    <a:p>
                      <a:pPr algn="ctr"/>
                      <a:r>
                        <a:rPr lang="en-IN" dirty="0" smtClean="0"/>
                        <a:t>8-10%</a:t>
                      </a:r>
                      <a:endParaRPr lang="en-IN" dirty="0"/>
                    </a:p>
                  </a:txBody>
                  <a:tcPr/>
                </a:tc>
                <a:tc>
                  <a:txBody>
                    <a:bodyPr/>
                    <a:lstStyle/>
                    <a:p>
                      <a:pPr algn="ctr"/>
                      <a:r>
                        <a:rPr lang="en-IN" dirty="0" smtClean="0"/>
                        <a:t>7 per</a:t>
                      </a:r>
                      <a:r>
                        <a:rPr lang="en-IN" baseline="0" dirty="0" smtClean="0"/>
                        <a:t> bottle</a:t>
                      </a:r>
                      <a:endParaRPr lang="en-IN" dirty="0"/>
                    </a:p>
                  </a:txBody>
                  <a:tcPr/>
                </a:tc>
              </a:tr>
              <a:tr h="712582">
                <a:tc>
                  <a:txBody>
                    <a:bodyPr/>
                    <a:lstStyle/>
                    <a:p>
                      <a:pPr algn="l"/>
                      <a:r>
                        <a:rPr lang="en-IN" b="0" dirty="0" smtClean="0"/>
                        <a:t>Fortified</a:t>
                      </a:r>
                      <a:r>
                        <a:rPr lang="en-IN" b="0" baseline="0" dirty="0" smtClean="0"/>
                        <a:t> wines</a:t>
                      </a:r>
                    </a:p>
                    <a:p>
                      <a:pPr algn="l"/>
                      <a:r>
                        <a:rPr lang="en-IN" b="0" baseline="0" dirty="0" smtClean="0"/>
                        <a:t>(sherry, pot, vermouth)</a:t>
                      </a:r>
                      <a:endParaRPr lang="en-IN" b="0" dirty="0"/>
                    </a:p>
                  </a:txBody>
                  <a:tcPr/>
                </a:tc>
                <a:tc>
                  <a:txBody>
                    <a:bodyPr/>
                    <a:lstStyle/>
                    <a:p>
                      <a:pPr algn="ctr"/>
                      <a:r>
                        <a:rPr lang="en-IN" dirty="0" smtClean="0"/>
                        <a:t>13-16%</a:t>
                      </a:r>
                      <a:endParaRPr lang="en-IN" dirty="0"/>
                    </a:p>
                  </a:txBody>
                  <a:tcPr/>
                </a:tc>
                <a:tc>
                  <a:txBody>
                    <a:bodyPr/>
                    <a:lstStyle/>
                    <a:p>
                      <a:pPr algn="ctr"/>
                      <a:r>
                        <a:rPr lang="en-IN" dirty="0" smtClean="0"/>
                        <a:t>15 per bottle</a:t>
                      </a:r>
                      <a:endParaRPr lang="en-IN" dirty="0"/>
                    </a:p>
                  </a:txBody>
                  <a:tcPr/>
                </a:tc>
              </a:tr>
              <a:tr h="712582">
                <a:tc>
                  <a:txBody>
                    <a:bodyPr/>
                    <a:lstStyle/>
                    <a:p>
                      <a:pPr algn="l"/>
                      <a:r>
                        <a:rPr lang="en-IN" b="1" dirty="0" smtClean="0"/>
                        <a:t>Spirits(whisky,</a:t>
                      </a:r>
                      <a:r>
                        <a:rPr lang="en-IN" b="1" baseline="0" dirty="0" smtClean="0"/>
                        <a:t> gin, brandy, vodka</a:t>
                      </a:r>
                      <a:r>
                        <a:rPr lang="en-IN" b="1" dirty="0" smtClean="0"/>
                        <a:t>)</a:t>
                      </a:r>
                      <a:endParaRPr lang="en-IN" b="1" dirty="0"/>
                    </a:p>
                  </a:txBody>
                  <a:tcPr/>
                </a:tc>
                <a:tc>
                  <a:txBody>
                    <a:bodyPr/>
                    <a:lstStyle/>
                    <a:p>
                      <a:pPr algn="ctr"/>
                      <a:r>
                        <a:rPr lang="en-IN" b="1" dirty="0" smtClean="0"/>
                        <a:t>32%</a:t>
                      </a:r>
                      <a:endParaRPr lang="en-IN" b="1" dirty="0"/>
                    </a:p>
                  </a:txBody>
                  <a:tcPr/>
                </a:tc>
                <a:tc>
                  <a:txBody>
                    <a:bodyPr/>
                    <a:lstStyle/>
                    <a:p>
                      <a:pPr algn="ctr"/>
                      <a:r>
                        <a:rPr lang="en-IN" b="1" dirty="0" smtClean="0"/>
                        <a:t>30 per bottle</a:t>
                      </a:r>
                      <a:endParaRPr lang="en-IN" b="1" dirty="0"/>
                    </a:p>
                  </a:txBody>
                  <a:tcPr/>
                </a:tc>
              </a:tr>
            </a:tbl>
          </a:graphicData>
        </a:graphic>
      </p:graphicFrame>
    </p:spTree>
    <p:extLst>
      <p:ext uri="{BB962C8B-B14F-4D97-AF65-F5344CB8AC3E}">
        <p14:creationId xmlns:p14="http://schemas.microsoft.com/office/powerpoint/2010/main" val="372169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820440"/>
            <a:ext cx="9751060" cy="1168400"/>
          </a:xfrm>
        </p:spPr>
        <p:txBody>
          <a:bodyPr/>
          <a:lstStyle/>
          <a:p>
            <a:r>
              <a:rPr lang="en-IN" b="1" dirty="0" smtClean="0"/>
              <a:t>PHYSICAL EXAMINATION</a:t>
            </a:r>
            <a:br>
              <a:rPr lang="en-IN" b="1" dirty="0" smtClean="0"/>
            </a:br>
            <a:endParaRPr lang="en-IN" dirty="0"/>
          </a:p>
        </p:txBody>
      </p:sp>
      <p:sp>
        <p:nvSpPr>
          <p:cNvPr id="3" name="Content Placeholder 2"/>
          <p:cNvSpPr>
            <a:spLocks noGrp="1"/>
          </p:cNvSpPr>
          <p:nvPr>
            <p:ph idx="1"/>
          </p:nvPr>
        </p:nvSpPr>
        <p:spPr>
          <a:xfrm>
            <a:off x="1218883" y="2330152"/>
            <a:ext cx="9751060" cy="4267200"/>
          </a:xfrm>
        </p:spPr>
        <p:txBody>
          <a:bodyPr/>
          <a:lstStyle/>
          <a:p>
            <a:pPr marL="0" indent="0">
              <a:buNone/>
            </a:pPr>
            <a:r>
              <a:rPr lang="en-IN" dirty="0" smtClean="0"/>
              <a:t>Certain specific </a:t>
            </a:r>
            <a:r>
              <a:rPr lang="en-IN" dirty="0"/>
              <a:t>features which </a:t>
            </a:r>
            <a:r>
              <a:rPr lang="en-IN" dirty="0" smtClean="0"/>
              <a:t> may aid </a:t>
            </a:r>
            <a:r>
              <a:rPr lang="en-IN" dirty="0"/>
              <a:t>in the diagnosis </a:t>
            </a:r>
            <a:r>
              <a:rPr lang="en-IN" dirty="0" smtClean="0"/>
              <a:t>are:</a:t>
            </a:r>
          </a:p>
          <a:p>
            <a:r>
              <a:rPr lang="en-IN" dirty="0" smtClean="0"/>
              <a:t>ALCOHOL WITHDRAWAL-</a:t>
            </a:r>
            <a:r>
              <a:rPr lang="en-IN" dirty="0"/>
              <a:t>Anxiety, tremors, nausea, vomiting, </a:t>
            </a:r>
            <a:r>
              <a:rPr lang="en-IN" dirty="0" smtClean="0"/>
              <a:t>agitation , paroxysmal </a:t>
            </a:r>
            <a:r>
              <a:rPr lang="en-IN" dirty="0"/>
              <a:t>sweats, tactile disturbances, </a:t>
            </a:r>
            <a:r>
              <a:rPr lang="en-IN" dirty="0" smtClean="0"/>
              <a:t>visual disturbances</a:t>
            </a:r>
            <a:r>
              <a:rPr lang="en-IN" dirty="0"/>
              <a:t>, auditory disturbances, clouding </a:t>
            </a:r>
            <a:r>
              <a:rPr lang="en-IN" dirty="0" smtClean="0"/>
              <a:t>of consciousness</a:t>
            </a:r>
            <a:r>
              <a:rPr lang="en-IN" dirty="0"/>
              <a:t>, </a:t>
            </a:r>
            <a:r>
              <a:rPr lang="en-IN" dirty="0" smtClean="0"/>
              <a:t>headache.</a:t>
            </a:r>
          </a:p>
        </p:txBody>
      </p:sp>
    </p:spTree>
    <p:extLst>
      <p:ext uri="{BB962C8B-B14F-4D97-AF65-F5344CB8AC3E}">
        <p14:creationId xmlns:p14="http://schemas.microsoft.com/office/powerpoint/2010/main" val="2324431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4000" b="1" dirty="0"/>
              <a:t>MENTAL STATUS EXAMINATION-</a:t>
            </a:r>
            <a:r>
              <a:rPr lang="en-IN" dirty="0"/>
              <a:t/>
            </a:r>
            <a:br>
              <a:rPr lang="en-IN" dirty="0"/>
            </a:br>
            <a:endParaRPr lang="en-IN" dirty="0"/>
          </a:p>
        </p:txBody>
      </p:sp>
      <p:sp>
        <p:nvSpPr>
          <p:cNvPr id="3" name="Content Placeholder 2"/>
          <p:cNvSpPr>
            <a:spLocks noGrp="1"/>
          </p:cNvSpPr>
          <p:nvPr>
            <p:ph idx="1"/>
          </p:nvPr>
        </p:nvSpPr>
        <p:spPr/>
        <p:txBody>
          <a:bodyPr/>
          <a:lstStyle/>
          <a:p>
            <a:r>
              <a:rPr lang="en-IN" dirty="0" smtClean="0">
                <a:latin typeface="Times New Roman" pitchFamily="18" charset="0"/>
                <a:cs typeface="Times New Roman" pitchFamily="18" charset="0"/>
              </a:rPr>
              <a:t>1.</a:t>
            </a:r>
            <a:r>
              <a:rPr lang="en-IN" b="1" dirty="0"/>
              <a:t> General appearance </a:t>
            </a:r>
            <a:r>
              <a:rPr lang="en-IN" b="1" dirty="0" smtClean="0"/>
              <a:t>and behaviour-</a:t>
            </a:r>
            <a:r>
              <a:rPr lang="en-IN" dirty="0"/>
              <a:t>Level of consciousness and orientation – </a:t>
            </a:r>
            <a:r>
              <a:rPr lang="en-IN" dirty="0" smtClean="0"/>
              <a:t>Provides clue regarding</a:t>
            </a:r>
            <a:r>
              <a:rPr lang="pt-BR" dirty="0" smtClean="0"/>
              <a:t> </a:t>
            </a:r>
            <a:r>
              <a:rPr lang="en-IN" dirty="0" smtClean="0"/>
              <a:t>withdrawal/intoxication</a:t>
            </a:r>
            <a:r>
              <a:rPr lang="en-IN" dirty="0"/>
              <a:t> </a:t>
            </a:r>
            <a:r>
              <a:rPr lang="en-IN" dirty="0" smtClean="0"/>
              <a:t>,General </a:t>
            </a:r>
            <a:r>
              <a:rPr lang="en-IN" dirty="0"/>
              <a:t>demeanour, Eye to eye </a:t>
            </a:r>
            <a:r>
              <a:rPr lang="en-IN" dirty="0" smtClean="0"/>
              <a:t>contact, Abnormal </a:t>
            </a:r>
            <a:r>
              <a:rPr lang="en-IN" dirty="0"/>
              <a:t>movements ex </a:t>
            </a:r>
            <a:r>
              <a:rPr lang="en-IN" dirty="0" smtClean="0"/>
              <a:t>tremors </a:t>
            </a:r>
            <a:r>
              <a:rPr lang="en-IN" dirty="0"/>
              <a:t>can be seen </a:t>
            </a:r>
            <a:r>
              <a:rPr lang="en-IN" dirty="0" smtClean="0"/>
              <a:t>in substance withdrawal.</a:t>
            </a:r>
          </a:p>
          <a:p>
            <a:r>
              <a:rPr lang="en-IN" dirty="0" smtClean="0">
                <a:latin typeface="Times New Roman" pitchFamily="18" charset="0"/>
                <a:cs typeface="Times New Roman" pitchFamily="18" charset="0"/>
              </a:rPr>
              <a:t>2.</a:t>
            </a:r>
            <a:r>
              <a:rPr lang="en-IN" b="1" dirty="0"/>
              <a:t> Psychomotor </a:t>
            </a:r>
            <a:r>
              <a:rPr lang="en-IN" b="1" dirty="0" smtClean="0"/>
              <a:t>activity-</a:t>
            </a:r>
            <a:r>
              <a:rPr lang="en-IN" dirty="0"/>
              <a:t>Can be affected in substance related delirium (</a:t>
            </a:r>
            <a:r>
              <a:rPr lang="en-IN" dirty="0" smtClean="0"/>
              <a:t>ex hypoactive </a:t>
            </a:r>
            <a:r>
              <a:rPr lang="en-IN" dirty="0"/>
              <a:t>or hyperactive) or substance </a:t>
            </a:r>
            <a:r>
              <a:rPr lang="en-IN" dirty="0" smtClean="0"/>
              <a:t>related mood </a:t>
            </a:r>
            <a:r>
              <a:rPr lang="en-IN" dirty="0"/>
              <a:t>disorder </a:t>
            </a:r>
            <a:r>
              <a:rPr lang="en-IN" dirty="0" smtClean="0"/>
              <a:t>etc.</a:t>
            </a:r>
          </a:p>
          <a:p>
            <a:r>
              <a:rPr lang="en-IN" dirty="0" smtClean="0">
                <a:latin typeface="Times New Roman" pitchFamily="18" charset="0"/>
                <a:cs typeface="Times New Roman" pitchFamily="18" charset="0"/>
              </a:rPr>
              <a:t>3.</a:t>
            </a:r>
            <a:r>
              <a:rPr lang="en-IN" b="1" dirty="0"/>
              <a:t> </a:t>
            </a:r>
            <a:r>
              <a:rPr lang="en-IN" b="1" dirty="0" smtClean="0"/>
              <a:t>Speech-</a:t>
            </a:r>
            <a:r>
              <a:rPr lang="en-IN" dirty="0"/>
              <a:t>Spontaneity, tone, tempo and volume of </a:t>
            </a:r>
            <a:r>
              <a:rPr lang="en-IN" dirty="0" err="1" smtClean="0"/>
              <a:t>speech,relevance</a:t>
            </a:r>
            <a:r>
              <a:rPr lang="en-IN" dirty="0"/>
              <a:t>, coherence, reaction time and </a:t>
            </a:r>
            <a:r>
              <a:rPr lang="en-IN" dirty="0" smtClean="0"/>
              <a:t>prosody.</a:t>
            </a:r>
          </a:p>
          <a:p>
            <a:pPr marL="0" indent="0">
              <a:buNone/>
            </a:pP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172442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MENTAL STATUS </a:t>
            </a:r>
            <a:r>
              <a:rPr lang="en-IN" b="1" dirty="0" smtClean="0"/>
              <a:t>EXAMINATION(contd.)</a:t>
            </a:r>
            <a:r>
              <a:rPr lang="en-IN" dirty="0"/>
              <a:t/>
            </a:r>
            <a:br>
              <a:rPr lang="en-IN" dirty="0"/>
            </a:br>
            <a:endParaRPr lang="en-IN" dirty="0"/>
          </a:p>
        </p:txBody>
      </p:sp>
      <p:sp>
        <p:nvSpPr>
          <p:cNvPr id="3" name="Content Placeholder 2"/>
          <p:cNvSpPr>
            <a:spLocks noGrp="1"/>
          </p:cNvSpPr>
          <p:nvPr>
            <p:ph idx="1"/>
          </p:nvPr>
        </p:nvSpPr>
        <p:spPr/>
        <p:txBody>
          <a:bodyPr>
            <a:normAutofit/>
          </a:bodyPr>
          <a:lstStyle/>
          <a:p>
            <a:r>
              <a:rPr lang="en-IN" dirty="0" smtClean="0"/>
              <a:t>4.</a:t>
            </a:r>
            <a:r>
              <a:rPr lang="en-IN" b="1" dirty="0"/>
              <a:t> </a:t>
            </a:r>
            <a:r>
              <a:rPr lang="en-IN" b="1" dirty="0" smtClean="0"/>
              <a:t>Thought-</a:t>
            </a:r>
          </a:p>
          <a:p>
            <a:pPr marL="0" indent="0">
              <a:buNone/>
            </a:pPr>
            <a:r>
              <a:rPr lang="en-IN" b="1" dirty="0"/>
              <a:t>-</a:t>
            </a:r>
            <a:r>
              <a:rPr lang="en-IN" dirty="0" smtClean="0"/>
              <a:t>In </a:t>
            </a:r>
            <a:r>
              <a:rPr lang="en-IN" b="1" dirty="0"/>
              <a:t>form and </a:t>
            </a:r>
            <a:r>
              <a:rPr lang="en-IN" b="1" dirty="0" smtClean="0"/>
              <a:t>stream </a:t>
            </a:r>
            <a:r>
              <a:rPr lang="en-IN" dirty="0" smtClean="0"/>
              <a:t>Assess </a:t>
            </a:r>
            <a:r>
              <a:rPr lang="en-IN" dirty="0"/>
              <a:t>for circumstantiality, </a:t>
            </a:r>
            <a:r>
              <a:rPr lang="en-IN" dirty="0" err="1"/>
              <a:t>tangentiality</a:t>
            </a:r>
            <a:r>
              <a:rPr lang="en-IN" dirty="0"/>
              <a:t>, </a:t>
            </a:r>
            <a:r>
              <a:rPr lang="en-IN" dirty="0" smtClean="0"/>
              <a:t>thought block</a:t>
            </a:r>
            <a:r>
              <a:rPr lang="en-IN" dirty="0"/>
              <a:t>, incoherence, </a:t>
            </a:r>
            <a:r>
              <a:rPr lang="en-IN" dirty="0" err="1"/>
              <a:t>verbigeration</a:t>
            </a:r>
            <a:r>
              <a:rPr lang="en-IN" dirty="0"/>
              <a:t>, word </a:t>
            </a:r>
            <a:r>
              <a:rPr lang="en-IN" dirty="0" err="1" smtClean="0"/>
              <a:t>salad,neologism</a:t>
            </a:r>
            <a:r>
              <a:rPr lang="en-IN" dirty="0" smtClean="0"/>
              <a:t> </a:t>
            </a:r>
            <a:r>
              <a:rPr lang="en-IN" dirty="0"/>
              <a:t>and </a:t>
            </a:r>
            <a:r>
              <a:rPr lang="en-IN" dirty="0" smtClean="0"/>
              <a:t>perseveration </a:t>
            </a:r>
          </a:p>
          <a:p>
            <a:pPr marL="0" indent="0">
              <a:buNone/>
            </a:pPr>
            <a:r>
              <a:rPr lang="en-IN" b="1" dirty="0" smtClean="0"/>
              <a:t>-</a:t>
            </a:r>
            <a:r>
              <a:rPr lang="en-IN" b="1" dirty="0" err="1" smtClean="0"/>
              <a:t>Content</a:t>
            </a:r>
            <a:r>
              <a:rPr lang="en-IN" dirty="0" err="1" smtClean="0"/>
              <a:t>Referential</a:t>
            </a:r>
            <a:r>
              <a:rPr lang="en-IN" dirty="0" smtClean="0"/>
              <a:t>/Persecutory/Grandiose/</a:t>
            </a:r>
            <a:r>
              <a:rPr lang="en-IN" dirty="0" err="1" smtClean="0"/>
              <a:t>Hypochondrical</a:t>
            </a:r>
            <a:r>
              <a:rPr lang="en-IN" dirty="0" smtClean="0"/>
              <a:t> </a:t>
            </a:r>
            <a:r>
              <a:rPr lang="en-IN" dirty="0"/>
              <a:t>ideation/</a:t>
            </a:r>
            <a:r>
              <a:rPr lang="en-IN" dirty="0" err="1"/>
              <a:t>delusions,depressive</a:t>
            </a:r>
            <a:r>
              <a:rPr lang="en-IN" dirty="0"/>
              <a:t> </a:t>
            </a:r>
            <a:r>
              <a:rPr lang="en-IN" dirty="0" err="1" smtClean="0"/>
              <a:t>cognitions,death</a:t>
            </a:r>
            <a:r>
              <a:rPr lang="en-IN" dirty="0" smtClean="0"/>
              <a:t> </a:t>
            </a:r>
            <a:r>
              <a:rPr lang="en-IN" dirty="0"/>
              <a:t>wishes and suicidal </a:t>
            </a:r>
            <a:r>
              <a:rPr lang="en-IN" dirty="0" smtClean="0"/>
              <a:t>ideation.</a:t>
            </a:r>
          </a:p>
          <a:p>
            <a:pPr marL="0" indent="0">
              <a:buNone/>
            </a:pPr>
            <a:r>
              <a:rPr lang="en-IN" b="1" dirty="0" smtClean="0"/>
              <a:t>-Possession </a:t>
            </a:r>
            <a:r>
              <a:rPr lang="en-IN" dirty="0" smtClean="0"/>
              <a:t>Assess </a:t>
            </a:r>
            <a:r>
              <a:rPr lang="en-IN" dirty="0"/>
              <a:t>for thought alienation, obsession and</a:t>
            </a:r>
          </a:p>
        </p:txBody>
      </p:sp>
    </p:spTree>
    <p:extLst>
      <p:ext uri="{BB962C8B-B14F-4D97-AF65-F5344CB8AC3E}">
        <p14:creationId xmlns:p14="http://schemas.microsoft.com/office/powerpoint/2010/main" val="366227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MENTAL STATUS EXAMINATION(contd.)</a:t>
            </a:r>
            <a:r>
              <a:rPr lang="en-IN" dirty="0"/>
              <a:t/>
            </a:r>
            <a:br>
              <a:rPr lang="en-IN" dirty="0"/>
            </a:br>
            <a:endParaRPr lang="en-IN" dirty="0"/>
          </a:p>
        </p:txBody>
      </p:sp>
      <p:sp>
        <p:nvSpPr>
          <p:cNvPr id="3" name="Content Placeholder 2"/>
          <p:cNvSpPr>
            <a:spLocks noGrp="1"/>
          </p:cNvSpPr>
          <p:nvPr>
            <p:ph idx="1"/>
          </p:nvPr>
        </p:nvSpPr>
        <p:spPr/>
        <p:txBody>
          <a:bodyPr>
            <a:normAutofit/>
          </a:bodyPr>
          <a:lstStyle/>
          <a:p>
            <a:r>
              <a:rPr lang="en-IN" dirty="0" smtClean="0"/>
              <a:t>5.</a:t>
            </a:r>
            <a:r>
              <a:rPr lang="en-IN" b="1" dirty="0"/>
              <a:t> </a:t>
            </a:r>
            <a:r>
              <a:rPr lang="en-IN" b="1" dirty="0" smtClean="0"/>
              <a:t>Mood-</a:t>
            </a:r>
            <a:r>
              <a:rPr lang="en-IN" dirty="0"/>
              <a:t>Subjective and objective component, </a:t>
            </a:r>
            <a:r>
              <a:rPr lang="en-IN" dirty="0" smtClean="0"/>
              <a:t>range, reactivity</a:t>
            </a:r>
            <a:r>
              <a:rPr lang="en-IN" dirty="0"/>
              <a:t>, </a:t>
            </a:r>
            <a:r>
              <a:rPr lang="en-IN" dirty="0" smtClean="0"/>
              <a:t>congruence </a:t>
            </a:r>
            <a:r>
              <a:rPr lang="en-IN" dirty="0"/>
              <a:t>to thought process </a:t>
            </a:r>
            <a:r>
              <a:rPr lang="en-IN" dirty="0" smtClean="0"/>
              <a:t>and appropriateness </a:t>
            </a:r>
            <a:r>
              <a:rPr lang="en-IN" dirty="0"/>
              <a:t>to </a:t>
            </a:r>
            <a:r>
              <a:rPr lang="en-IN" dirty="0" smtClean="0"/>
              <a:t>environment</a:t>
            </a:r>
          </a:p>
          <a:p>
            <a:r>
              <a:rPr lang="en-IN" dirty="0" smtClean="0"/>
              <a:t>6.</a:t>
            </a:r>
            <a:r>
              <a:rPr lang="en-IN" b="1" dirty="0"/>
              <a:t> </a:t>
            </a:r>
            <a:r>
              <a:rPr lang="en-IN" b="1" dirty="0" smtClean="0"/>
              <a:t>Perception-</a:t>
            </a:r>
          </a:p>
          <a:p>
            <a:pPr marL="0" indent="0">
              <a:buNone/>
            </a:pPr>
            <a:r>
              <a:rPr lang="en-IN" b="1" dirty="0"/>
              <a:t> </a:t>
            </a:r>
            <a:r>
              <a:rPr lang="en-IN" b="1" dirty="0" smtClean="0"/>
              <a:t>      Sensory </a:t>
            </a:r>
            <a:r>
              <a:rPr lang="en-IN" b="1" dirty="0"/>
              <a:t>distortions </a:t>
            </a:r>
            <a:r>
              <a:rPr lang="en-IN" dirty="0"/>
              <a:t>- under substance </a:t>
            </a:r>
            <a:r>
              <a:rPr lang="en-IN" dirty="0" smtClean="0"/>
              <a:t>intoxication</a:t>
            </a:r>
          </a:p>
          <a:p>
            <a:pPr marL="0" indent="0">
              <a:buNone/>
            </a:pPr>
            <a:r>
              <a:rPr lang="en-IN" b="1" dirty="0"/>
              <a:t> </a:t>
            </a:r>
            <a:r>
              <a:rPr lang="en-IN" b="1" dirty="0" smtClean="0"/>
              <a:t>      Sensory </a:t>
            </a:r>
            <a:r>
              <a:rPr lang="en-IN" b="1" dirty="0"/>
              <a:t>deceptions </a:t>
            </a:r>
            <a:r>
              <a:rPr lang="en-IN" dirty="0"/>
              <a:t>- can occur under </a:t>
            </a:r>
            <a:r>
              <a:rPr lang="en-IN" dirty="0" smtClean="0"/>
              <a:t>both substance </a:t>
            </a:r>
            <a:r>
              <a:rPr lang="en-IN" dirty="0"/>
              <a:t>intoxication and withdrawal</a:t>
            </a:r>
            <a:r>
              <a:rPr lang="en-IN" dirty="0" smtClean="0"/>
              <a:t>.</a:t>
            </a:r>
          </a:p>
          <a:p>
            <a:r>
              <a:rPr lang="en-IN" dirty="0" smtClean="0"/>
              <a:t>7.</a:t>
            </a:r>
            <a:r>
              <a:rPr lang="en-IN" b="1" dirty="0"/>
              <a:t> Cognitive function </a:t>
            </a:r>
            <a:r>
              <a:rPr lang="en-IN" b="1" dirty="0" smtClean="0"/>
              <a:t>assessment-</a:t>
            </a:r>
            <a:r>
              <a:rPr lang="en-IN" dirty="0"/>
              <a:t>Includes assessment of orientation, attention </a:t>
            </a:r>
            <a:r>
              <a:rPr lang="en-IN" dirty="0" smtClean="0"/>
              <a:t>and concentration</a:t>
            </a:r>
            <a:r>
              <a:rPr lang="en-IN" dirty="0"/>
              <a:t>, memory, judgment </a:t>
            </a:r>
            <a:r>
              <a:rPr lang="en-IN" dirty="0" smtClean="0"/>
              <a:t>and abstraction</a:t>
            </a:r>
            <a:r>
              <a:rPr lang="en-IN" dirty="0"/>
              <a:t>.</a:t>
            </a:r>
          </a:p>
        </p:txBody>
      </p:sp>
    </p:spTree>
    <p:extLst>
      <p:ext uri="{BB962C8B-B14F-4D97-AF65-F5344CB8AC3E}">
        <p14:creationId xmlns:p14="http://schemas.microsoft.com/office/powerpoint/2010/main" val="111452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b="1" dirty="0" smtClean="0">
                <a:latin typeface="Times New Roman" pitchFamily="18" charset="0"/>
                <a:cs typeface="Times New Roman" pitchFamily="18" charset="0"/>
              </a:rPr>
              <a:t>ASSESS MOTIVATION</a:t>
            </a:r>
            <a:endParaRPr lang="en-IN" sz="40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IN" dirty="0"/>
              <a:t>As per </a:t>
            </a:r>
            <a:r>
              <a:rPr lang="en-IN" dirty="0" err="1"/>
              <a:t>Prochaska</a:t>
            </a:r>
            <a:r>
              <a:rPr lang="en-IN" dirty="0"/>
              <a:t> and </a:t>
            </a:r>
            <a:r>
              <a:rPr lang="en-IN" dirty="0" err="1"/>
              <a:t>DiClemente's</a:t>
            </a:r>
            <a:r>
              <a:rPr lang="en-IN" dirty="0"/>
              <a:t> classification the stages of motivation </a:t>
            </a:r>
            <a:r>
              <a:rPr lang="en-IN" dirty="0" smtClean="0"/>
              <a:t>are:</a:t>
            </a:r>
            <a:endParaRPr lang="en-IN" dirty="0"/>
          </a:p>
          <a:p>
            <a:pPr>
              <a:buFont typeface="Wingdings" pitchFamily="2" charset="2"/>
              <a:buChar char="q"/>
            </a:pPr>
            <a:r>
              <a:rPr lang="en-IN" dirty="0" err="1" smtClean="0"/>
              <a:t>precontemplation</a:t>
            </a:r>
            <a:endParaRPr lang="en-IN" dirty="0" smtClean="0"/>
          </a:p>
          <a:p>
            <a:pPr>
              <a:buFont typeface="Wingdings" pitchFamily="2" charset="2"/>
              <a:buChar char="q"/>
            </a:pPr>
            <a:r>
              <a:rPr lang="en-IN" dirty="0" smtClean="0"/>
              <a:t>contemplation</a:t>
            </a:r>
          </a:p>
          <a:p>
            <a:pPr>
              <a:buFont typeface="Wingdings" pitchFamily="2" charset="2"/>
              <a:buChar char="q"/>
            </a:pPr>
            <a:r>
              <a:rPr lang="en-IN" dirty="0" smtClean="0"/>
              <a:t> preparation </a:t>
            </a:r>
          </a:p>
          <a:p>
            <a:pPr>
              <a:buFont typeface="Wingdings" pitchFamily="2" charset="2"/>
              <a:buChar char="q"/>
            </a:pPr>
            <a:r>
              <a:rPr lang="en-IN" dirty="0" smtClean="0"/>
              <a:t>action </a:t>
            </a:r>
          </a:p>
          <a:p>
            <a:pPr>
              <a:buFont typeface="Wingdings" pitchFamily="2" charset="2"/>
              <a:buChar char="q"/>
            </a:pPr>
            <a:r>
              <a:rPr lang="en-IN" dirty="0" smtClean="0"/>
              <a:t> relapse</a:t>
            </a:r>
            <a:endParaRPr lang="en-IN" dirty="0"/>
          </a:p>
        </p:txBody>
      </p:sp>
    </p:spTree>
    <p:extLst>
      <p:ext uri="{BB962C8B-B14F-4D97-AF65-F5344CB8AC3E}">
        <p14:creationId xmlns:p14="http://schemas.microsoft.com/office/powerpoint/2010/main" val="192488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9876" y="400834"/>
            <a:ext cx="9361040" cy="6115868"/>
          </a:xfrm>
        </p:spPr>
      </p:pic>
    </p:spTree>
    <p:extLst>
      <p:ext uri="{BB962C8B-B14F-4D97-AF65-F5344CB8AC3E}">
        <p14:creationId xmlns:p14="http://schemas.microsoft.com/office/powerpoint/2010/main" val="233787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9836" y="425079"/>
            <a:ext cx="10441160" cy="5781161"/>
          </a:xfrm>
        </p:spPr>
      </p:pic>
    </p:spTree>
    <p:extLst>
      <p:ext uri="{BB962C8B-B14F-4D97-AF65-F5344CB8AC3E}">
        <p14:creationId xmlns:p14="http://schemas.microsoft.com/office/powerpoint/2010/main" val="239997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1804" y="479110"/>
            <a:ext cx="10513168" cy="5673102"/>
          </a:xfrm>
        </p:spPr>
      </p:pic>
    </p:spTree>
    <p:extLst>
      <p:ext uri="{BB962C8B-B14F-4D97-AF65-F5344CB8AC3E}">
        <p14:creationId xmlns:p14="http://schemas.microsoft.com/office/powerpoint/2010/main" val="239103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5820" y="479109"/>
            <a:ext cx="10369152" cy="5781161"/>
          </a:xfrm>
        </p:spPr>
      </p:pic>
    </p:spTree>
    <p:extLst>
      <p:ext uri="{BB962C8B-B14F-4D97-AF65-F5344CB8AC3E}">
        <p14:creationId xmlns:p14="http://schemas.microsoft.com/office/powerpoint/2010/main" val="208123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3812" y="425080"/>
            <a:ext cx="10729192" cy="5740224"/>
          </a:xfrm>
        </p:spPr>
      </p:pic>
    </p:spTree>
    <p:extLst>
      <p:ext uri="{BB962C8B-B14F-4D97-AF65-F5344CB8AC3E}">
        <p14:creationId xmlns:p14="http://schemas.microsoft.com/office/powerpoint/2010/main" val="173628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152400"/>
            <a:ext cx="11173090" cy="990600"/>
          </a:xfrm>
        </p:spPr>
        <p:txBody>
          <a:bodyPr>
            <a:noAutofit/>
          </a:bodyPr>
          <a:lstStyle/>
          <a:p>
            <a:r>
              <a:rPr lang="en-IN" sz="3800" b="1" dirty="0" smtClean="0"/>
              <a:t>PHARMACOKINETICS</a:t>
            </a:r>
            <a:endParaRPr lang="en-IN" sz="3800" b="1" dirty="0"/>
          </a:p>
        </p:txBody>
      </p:sp>
      <p:sp>
        <p:nvSpPr>
          <p:cNvPr id="3" name="Content Placeholder 2"/>
          <p:cNvSpPr>
            <a:spLocks noGrp="1"/>
          </p:cNvSpPr>
          <p:nvPr>
            <p:ph idx="1"/>
          </p:nvPr>
        </p:nvSpPr>
        <p:spPr>
          <a:xfrm>
            <a:off x="609441" y="1371600"/>
            <a:ext cx="10766795" cy="4953000"/>
          </a:xfrm>
        </p:spPr>
        <p:txBody>
          <a:bodyPr>
            <a:normAutofit/>
          </a:bodyPr>
          <a:lstStyle/>
          <a:p>
            <a:pPr>
              <a:buNone/>
            </a:pPr>
            <a:r>
              <a:rPr lang="en-IN" dirty="0" smtClean="0">
                <a:latin typeface="Times New Roman" pitchFamily="18" charset="0"/>
                <a:cs typeface="Times New Roman" pitchFamily="18" charset="0"/>
              </a:rPr>
              <a:t>1) </a:t>
            </a:r>
            <a:r>
              <a:rPr lang="en-IN" b="1" dirty="0" smtClean="0">
                <a:latin typeface="Times New Roman" pitchFamily="18" charset="0"/>
                <a:cs typeface="Times New Roman" pitchFamily="18" charset="0"/>
              </a:rPr>
              <a:t>Absorption</a:t>
            </a:r>
            <a:r>
              <a:rPr lang="en-IN" dirty="0" smtClean="0">
                <a:latin typeface="Times New Roman" pitchFamily="18" charset="0"/>
                <a:cs typeface="Times New Roman" pitchFamily="18" charset="0"/>
              </a:rPr>
              <a:t>- 10% from stomach,</a:t>
            </a:r>
          </a:p>
          <a:p>
            <a:pPr>
              <a:buNone/>
            </a:pPr>
            <a:r>
              <a:rPr lang="en-IN" dirty="0" smtClean="0">
                <a:latin typeface="Times New Roman" pitchFamily="18" charset="0"/>
                <a:cs typeface="Times New Roman" pitchFamily="18" charset="0"/>
              </a:rPr>
              <a:t>                        90%-small intestine(proximal).</a:t>
            </a:r>
          </a:p>
          <a:p>
            <a:pPr>
              <a:buNone/>
            </a:pPr>
            <a:r>
              <a:rPr lang="en-IN" dirty="0" smtClean="0">
                <a:latin typeface="Times New Roman" pitchFamily="18" charset="0"/>
                <a:cs typeface="Times New Roman" pitchFamily="18" charset="0"/>
              </a:rPr>
              <a:t>2) </a:t>
            </a:r>
            <a:r>
              <a:rPr lang="en-IN" b="1" dirty="0" smtClean="0">
                <a:latin typeface="Times New Roman" pitchFamily="18" charset="0"/>
                <a:cs typeface="Times New Roman" pitchFamily="18" charset="0"/>
              </a:rPr>
              <a:t>Peak blood conc</a:t>
            </a:r>
            <a:r>
              <a:rPr lang="en-IN" dirty="0" smtClean="0">
                <a:latin typeface="Times New Roman" pitchFamily="18" charset="0"/>
                <a:cs typeface="Times New Roman" pitchFamily="18" charset="0"/>
              </a:rPr>
              <a:t>.- In 30-90 minutes.</a:t>
            </a:r>
          </a:p>
          <a:p>
            <a:pPr>
              <a:buNone/>
            </a:pPr>
            <a:r>
              <a:rPr lang="en-IN" dirty="0" smtClean="0">
                <a:latin typeface="Times New Roman" pitchFamily="18" charset="0"/>
                <a:cs typeface="Times New Roman" pitchFamily="18" charset="0"/>
              </a:rPr>
              <a:t>3) </a:t>
            </a:r>
            <a:r>
              <a:rPr lang="en-IN" b="1" dirty="0" smtClean="0">
                <a:latin typeface="Times New Roman" pitchFamily="18" charset="0"/>
                <a:cs typeface="Times New Roman" pitchFamily="18" charset="0"/>
              </a:rPr>
              <a:t>Metabolism</a:t>
            </a:r>
            <a:r>
              <a:rPr lang="en-IN" dirty="0" smtClean="0">
                <a:latin typeface="Times New Roman" pitchFamily="18" charset="0"/>
                <a:cs typeface="Times New Roman" pitchFamily="18" charset="0"/>
              </a:rPr>
              <a:t>- 90% in liver</a:t>
            </a:r>
          </a:p>
          <a:p>
            <a:pPr>
              <a:buNone/>
            </a:pPr>
            <a:r>
              <a:rPr lang="en-IN" dirty="0" smtClean="0">
                <a:latin typeface="Times New Roman" pitchFamily="18" charset="0"/>
                <a:cs typeface="Times New Roman" pitchFamily="18" charset="0"/>
              </a:rPr>
              <a:t>                        (by ADH and ALDH enzymes)</a:t>
            </a:r>
          </a:p>
          <a:p>
            <a:pPr>
              <a:buNone/>
            </a:pPr>
            <a:r>
              <a:rPr lang="en-IN" dirty="0" smtClean="0">
                <a:latin typeface="Times New Roman" pitchFamily="18" charset="0"/>
                <a:cs typeface="Times New Roman" pitchFamily="18" charset="0"/>
              </a:rPr>
              <a:t>                        -10% ex unchanged by kidney</a:t>
            </a:r>
          </a:p>
          <a:p>
            <a:pPr>
              <a:buNone/>
            </a:pPr>
            <a:r>
              <a:rPr lang="en-IN" dirty="0" smtClean="0">
                <a:latin typeface="Times New Roman" pitchFamily="18" charset="0"/>
                <a:cs typeface="Times New Roman" pitchFamily="18" charset="0"/>
              </a:rPr>
              <a:t>                        and lungs</a:t>
            </a:r>
          </a:p>
          <a:p>
            <a:pPr>
              <a:buFont typeface="Wingdings" pitchFamily="2" charset="2"/>
              <a:buChar char="v"/>
            </a:pPr>
            <a:r>
              <a:rPr lang="en-IN" dirty="0" smtClean="0">
                <a:latin typeface="Times New Roman" pitchFamily="18" charset="0"/>
                <a:cs typeface="Times New Roman" pitchFamily="18" charset="0"/>
              </a:rPr>
              <a:t>Body can metabolise </a:t>
            </a:r>
            <a:r>
              <a:rPr lang="en-IN" b="1" dirty="0" smtClean="0">
                <a:latin typeface="Times New Roman" pitchFamily="18" charset="0"/>
                <a:cs typeface="Times New Roman" pitchFamily="18" charset="0"/>
              </a:rPr>
              <a:t>¾ ounce(1 ounce=28.35 gms) </a:t>
            </a:r>
            <a:r>
              <a:rPr lang="en-IN" dirty="0" smtClean="0">
                <a:latin typeface="Times New Roman" pitchFamily="18" charset="0"/>
                <a:cs typeface="Times New Roman" pitchFamily="18" charset="0"/>
              </a:rPr>
              <a:t>of 40%spirits in 1 hour. </a:t>
            </a:r>
          </a:p>
          <a:p>
            <a:pPr>
              <a:buNone/>
            </a:pPr>
            <a:endParaRPr lang="en-IN" dirty="0" smtClean="0"/>
          </a:p>
        </p:txBody>
      </p:sp>
    </p:spTree>
    <p:extLst>
      <p:ext uri="{BB962C8B-B14F-4D97-AF65-F5344CB8AC3E}">
        <p14:creationId xmlns:p14="http://schemas.microsoft.com/office/powerpoint/2010/main" val="68291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868" y="116632"/>
            <a:ext cx="9751060" cy="1168400"/>
          </a:xfrm>
        </p:spPr>
        <p:txBody>
          <a:bodyPr/>
          <a:lstStyle/>
          <a:p>
            <a:r>
              <a:rPr lang="en-IN" dirty="0" smtClean="0"/>
              <a:t>OTHER WAYS TO ASSESS MOTIVATION</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1055028"/>
              </p:ext>
            </p:extLst>
          </p:nvPr>
        </p:nvGraphicFramePr>
        <p:xfrm>
          <a:off x="693813" y="1484783"/>
          <a:ext cx="11089231" cy="4743757"/>
        </p:xfrm>
        <a:graphic>
          <a:graphicData uri="http://schemas.openxmlformats.org/drawingml/2006/table">
            <a:tbl>
              <a:tblPr firstRow="1" bandRow="1">
                <a:tableStyleId>{5C22544A-7EE6-4342-B048-85BDC9FD1C3A}</a:tableStyleId>
              </a:tblPr>
              <a:tblGrid>
                <a:gridCol w="1008111"/>
                <a:gridCol w="2160240"/>
                <a:gridCol w="7920880"/>
              </a:tblGrid>
              <a:tr h="443862">
                <a:tc>
                  <a:txBody>
                    <a:bodyPr/>
                    <a:lstStyle/>
                    <a:p>
                      <a:r>
                        <a:rPr lang="en-IN" sz="1800" b="1" i="0" u="none" strike="noStrike" kern="1200" baseline="0" dirty="0" smtClean="0">
                          <a:solidFill>
                            <a:schemeClr val="lt1"/>
                          </a:solidFill>
                          <a:latin typeface="+mn-lt"/>
                          <a:ea typeface="+mn-ea"/>
                          <a:cs typeface="+mn-cs"/>
                        </a:rPr>
                        <a:t>Sl. No</a:t>
                      </a:r>
                      <a:endParaRPr lang="en-IN" dirty="0"/>
                    </a:p>
                  </a:txBody>
                  <a:tcPr/>
                </a:tc>
                <a:tc>
                  <a:txBody>
                    <a:bodyPr/>
                    <a:lstStyle/>
                    <a:p>
                      <a:r>
                        <a:rPr lang="en-IN" sz="1800" b="1" i="0" u="none" strike="noStrike" kern="1200" baseline="0" dirty="0" smtClean="0">
                          <a:solidFill>
                            <a:schemeClr val="lt1"/>
                          </a:solidFill>
                          <a:latin typeface="+mn-lt"/>
                          <a:ea typeface="+mn-ea"/>
                          <a:cs typeface="+mn-cs"/>
                        </a:rPr>
                        <a:t>Condition</a:t>
                      </a:r>
                      <a:endParaRPr lang="en-IN" dirty="0"/>
                    </a:p>
                  </a:txBody>
                  <a:tcPr/>
                </a:tc>
                <a:tc>
                  <a:txBody>
                    <a:bodyPr/>
                    <a:lstStyle/>
                    <a:p>
                      <a:r>
                        <a:rPr lang="en-IN" sz="1800" b="1" i="0" u="none" strike="noStrike" kern="1200" baseline="0" dirty="0" smtClean="0">
                          <a:solidFill>
                            <a:schemeClr val="lt1"/>
                          </a:solidFill>
                          <a:latin typeface="+mn-lt"/>
                          <a:ea typeface="+mn-ea"/>
                          <a:cs typeface="+mn-cs"/>
                        </a:rPr>
                        <a:t>Signs and symptoms</a:t>
                      </a:r>
                      <a:endParaRPr lang="en-IN" dirty="0"/>
                    </a:p>
                  </a:txBody>
                  <a:tcPr/>
                </a:tc>
              </a:tr>
              <a:tr h="1284331">
                <a:tc>
                  <a:txBody>
                    <a:bodyPr/>
                    <a:lstStyle/>
                    <a:p>
                      <a:r>
                        <a:rPr lang="en-IN" sz="2400" dirty="0" smtClean="0">
                          <a:latin typeface="Times New Roman" pitchFamily="18" charset="0"/>
                          <a:cs typeface="Times New Roman" pitchFamily="18" charset="0"/>
                        </a:rPr>
                        <a:t>1.</a:t>
                      </a:r>
                      <a:endParaRPr lang="en-IN" sz="2400" dirty="0">
                        <a:latin typeface="Times New Roman" pitchFamily="18" charset="0"/>
                        <a:cs typeface="Times New Roman" pitchFamily="18" charset="0"/>
                      </a:endParaRPr>
                    </a:p>
                  </a:txBody>
                  <a:tcPr/>
                </a:tc>
                <a:tc>
                  <a:txBody>
                    <a:bodyPr/>
                    <a:lstStyle/>
                    <a:p>
                      <a:r>
                        <a:rPr lang="en-IN" sz="2400" dirty="0" smtClean="0">
                          <a:latin typeface="Times New Roman" pitchFamily="18" charset="0"/>
                          <a:cs typeface="Times New Roman" pitchFamily="18" charset="0"/>
                        </a:rPr>
                        <a:t>POOR</a:t>
                      </a:r>
                      <a:endParaRPr lang="en-IN" sz="2400" dirty="0">
                        <a:latin typeface="Times New Roman" pitchFamily="18" charset="0"/>
                        <a:cs typeface="Times New Roman" pitchFamily="18" charset="0"/>
                      </a:endParaRPr>
                    </a:p>
                  </a:txBody>
                  <a:tcPr/>
                </a:tc>
                <a:tc>
                  <a:txBody>
                    <a:bodyPr/>
                    <a:lstStyle/>
                    <a:p>
                      <a:r>
                        <a:rPr lang="en-IN" sz="2400" b="0" i="0" u="none" strike="noStrike" kern="1200" baseline="0" dirty="0" smtClean="0">
                          <a:solidFill>
                            <a:schemeClr val="dk1"/>
                          </a:solidFill>
                          <a:latin typeface="Times New Roman" pitchFamily="18" charset="0"/>
                          <a:ea typeface="+mn-ea"/>
                          <a:cs typeface="Times New Roman" pitchFamily="18" charset="0"/>
                        </a:rPr>
                        <a:t>Failure to perceive any problems with substance use </a:t>
                      </a:r>
                    </a:p>
                    <a:p>
                      <a:r>
                        <a:rPr lang="en-IN" sz="2400" b="0" i="0" u="none" strike="noStrike" kern="1200" baseline="0" dirty="0" smtClean="0">
                          <a:solidFill>
                            <a:schemeClr val="dk1"/>
                          </a:solidFill>
                          <a:latin typeface="Times New Roman" pitchFamily="18" charset="0"/>
                          <a:ea typeface="+mn-ea"/>
                          <a:cs typeface="Times New Roman" pitchFamily="18" charset="0"/>
                        </a:rPr>
                        <a:t>Denying any substance-related functional impairment </a:t>
                      </a:r>
                    </a:p>
                    <a:p>
                      <a:r>
                        <a:rPr lang="en-IN" sz="2400" b="0" i="0" u="none" strike="noStrike" kern="1200" baseline="0" dirty="0" smtClean="0">
                          <a:solidFill>
                            <a:schemeClr val="dk1"/>
                          </a:solidFill>
                          <a:latin typeface="Times New Roman" pitchFamily="18" charset="0"/>
                          <a:ea typeface="+mn-ea"/>
                          <a:cs typeface="Times New Roman" pitchFamily="18" charset="0"/>
                        </a:rPr>
                        <a:t>Refusing professional help</a:t>
                      </a:r>
                      <a:endParaRPr lang="en-IN" sz="2400" dirty="0">
                        <a:latin typeface="Times New Roman" pitchFamily="18" charset="0"/>
                        <a:cs typeface="Times New Roman" pitchFamily="18" charset="0"/>
                      </a:endParaRPr>
                    </a:p>
                  </a:txBody>
                  <a:tcPr/>
                </a:tc>
              </a:tr>
              <a:tr h="936104">
                <a:tc>
                  <a:txBody>
                    <a:bodyPr/>
                    <a:lstStyle/>
                    <a:p>
                      <a:r>
                        <a:rPr lang="en-IN" sz="2400" dirty="0" smtClean="0">
                          <a:latin typeface="Times New Roman" pitchFamily="18" charset="0"/>
                          <a:cs typeface="Times New Roman" pitchFamily="18" charset="0"/>
                        </a:rPr>
                        <a:t>2.</a:t>
                      </a:r>
                      <a:endParaRPr lang="en-IN" sz="2400" dirty="0">
                        <a:latin typeface="Times New Roman" pitchFamily="18" charset="0"/>
                        <a:cs typeface="Times New Roman" pitchFamily="18" charset="0"/>
                      </a:endParaRPr>
                    </a:p>
                  </a:txBody>
                  <a:tcPr/>
                </a:tc>
                <a:tc>
                  <a:txBody>
                    <a:bodyPr/>
                    <a:lstStyle/>
                    <a:p>
                      <a:r>
                        <a:rPr lang="en-IN" sz="2400" dirty="0" smtClean="0">
                          <a:latin typeface="Times New Roman" pitchFamily="18" charset="0"/>
                          <a:cs typeface="Times New Roman" pitchFamily="18" charset="0"/>
                        </a:rPr>
                        <a:t>SUPERFICIAL</a:t>
                      </a:r>
                      <a:endParaRPr lang="en-IN" sz="2400" dirty="0">
                        <a:latin typeface="Times New Roman" pitchFamily="18" charset="0"/>
                        <a:cs typeface="Times New Roman" pitchFamily="18" charset="0"/>
                      </a:endParaRPr>
                    </a:p>
                  </a:txBody>
                  <a:tcPr/>
                </a:tc>
                <a:tc>
                  <a:txBody>
                    <a:bodyPr/>
                    <a:lstStyle/>
                    <a:p>
                      <a:r>
                        <a:rPr lang="en-IN" sz="2400" b="0" i="0" u="none" strike="noStrike" kern="1200" baseline="0" dirty="0" smtClean="0">
                          <a:solidFill>
                            <a:schemeClr val="dk1"/>
                          </a:solidFill>
                          <a:latin typeface="Times New Roman" pitchFamily="18" charset="0"/>
                          <a:ea typeface="+mn-ea"/>
                          <a:cs typeface="Times New Roman" pitchFamily="18" charset="0"/>
                        </a:rPr>
                        <a:t>Admits that there are substance problem but ascribes it to external or rationalizing internal problem</a:t>
                      </a:r>
                      <a:endParaRPr lang="en-IN" sz="2400" dirty="0">
                        <a:latin typeface="Times New Roman" pitchFamily="18" charset="0"/>
                        <a:cs typeface="Times New Roman" pitchFamily="18" charset="0"/>
                      </a:endParaRPr>
                    </a:p>
                  </a:txBody>
                  <a:tcPr/>
                </a:tc>
              </a:tr>
              <a:tr h="2079460">
                <a:tc>
                  <a:txBody>
                    <a:bodyPr/>
                    <a:lstStyle/>
                    <a:p>
                      <a:r>
                        <a:rPr lang="en-IN" sz="2400" dirty="0" smtClean="0">
                          <a:latin typeface="Times New Roman" pitchFamily="18" charset="0"/>
                          <a:cs typeface="Times New Roman" pitchFamily="18" charset="0"/>
                        </a:rPr>
                        <a:t>3.</a:t>
                      </a:r>
                      <a:endParaRPr lang="en-IN" sz="2400" dirty="0">
                        <a:latin typeface="Times New Roman" pitchFamily="18" charset="0"/>
                        <a:cs typeface="Times New Roman" pitchFamily="18" charset="0"/>
                      </a:endParaRPr>
                    </a:p>
                  </a:txBody>
                  <a:tcPr/>
                </a:tc>
                <a:tc>
                  <a:txBody>
                    <a:bodyPr/>
                    <a:lstStyle/>
                    <a:p>
                      <a:r>
                        <a:rPr lang="en-IN" sz="2400" dirty="0" smtClean="0">
                          <a:latin typeface="Times New Roman" pitchFamily="18" charset="0"/>
                          <a:cs typeface="Times New Roman" pitchFamily="18" charset="0"/>
                        </a:rPr>
                        <a:t>FAIR/GOOD</a:t>
                      </a:r>
                      <a:endParaRPr lang="en-IN" sz="2400" dirty="0">
                        <a:latin typeface="Times New Roman" pitchFamily="18" charset="0"/>
                        <a:cs typeface="Times New Roman" pitchFamily="18" charset="0"/>
                      </a:endParaRPr>
                    </a:p>
                  </a:txBody>
                  <a:tcPr/>
                </a:tc>
                <a:tc>
                  <a:txBody>
                    <a:bodyPr/>
                    <a:lstStyle/>
                    <a:p>
                      <a:r>
                        <a:rPr lang="en-IN" sz="2400" b="0" i="0" u="none" strike="noStrike" kern="1200" baseline="0" dirty="0" smtClean="0">
                          <a:solidFill>
                            <a:schemeClr val="dk1"/>
                          </a:solidFill>
                          <a:latin typeface="Times New Roman" pitchFamily="18" charset="0"/>
                          <a:ea typeface="+mn-ea"/>
                          <a:cs typeface="Times New Roman" pitchFamily="18" charset="0"/>
                        </a:rPr>
                        <a:t>Having an insight about the basic nature of the problem as 'dependence' and/or appreciating the extent and severity of substance related complications and ability to link them with</a:t>
                      </a:r>
                    </a:p>
                    <a:p>
                      <a:r>
                        <a:rPr lang="en-IN" sz="2400" b="0" i="0" u="none" strike="noStrike" kern="1200" baseline="0" dirty="0" smtClean="0">
                          <a:solidFill>
                            <a:schemeClr val="dk1"/>
                          </a:solidFill>
                          <a:latin typeface="Times New Roman" pitchFamily="18" charset="0"/>
                          <a:ea typeface="+mn-ea"/>
                          <a:cs typeface="Times New Roman" pitchFamily="18" charset="0"/>
                        </a:rPr>
                        <a:t>substance as the causative factor, and/or feeling the need of treatment for the dependence itself.</a:t>
                      </a:r>
                      <a:endParaRPr lang="en-IN" sz="24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250540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LABORATORY ASSESSMENT</a:t>
            </a:r>
            <a:endParaRPr lang="en-IN" dirty="0"/>
          </a:p>
        </p:txBody>
      </p:sp>
      <p:sp>
        <p:nvSpPr>
          <p:cNvPr id="3" name="Content Placeholder 2"/>
          <p:cNvSpPr>
            <a:spLocks noGrp="1"/>
          </p:cNvSpPr>
          <p:nvPr>
            <p:ph idx="1"/>
          </p:nvPr>
        </p:nvSpPr>
        <p:spPr/>
        <p:txBody>
          <a:bodyPr/>
          <a:lstStyle/>
          <a:p>
            <a:r>
              <a:rPr lang="en-IN" b="1" dirty="0" smtClean="0"/>
              <a:t>Breath </a:t>
            </a:r>
            <a:r>
              <a:rPr lang="en-IN" b="1" dirty="0"/>
              <a:t>alcohol </a:t>
            </a:r>
            <a:r>
              <a:rPr lang="en-IN" b="1" dirty="0" smtClean="0"/>
              <a:t>concentration-</a:t>
            </a:r>
            <a:r>
              <a:rPr lang="en-IN" dirty="0"/>
              <a:t>Easy, non invasive method for quantifying alcohol concentration using </a:t>
            </a:r>
            <a:r>
              <a:rPr lang="en-IN" dirty="0" smtClean="0"/>
              <a:t>breath analyser </a:t>
            </a:r>
            <a:r>
              <a:rPr lang="en-IN" dirty="0"/>
              <a:t>in end expiratory air.</a:t>
            </a:r>
            <a:endParaRPr lang="en-IN" b="1" dirty="0" smtClean="0"/>
          </a:p>
          <a:p>
            <a:r>
              <a:rPr lang="en-IN" b="1" dirty="0"/>
              <a:t>Liver function </a:t>
            </a:r>
            <a:r>
              <a:rPr lang="en-IN" b="1" dirty="0" smtClean="0"/>
              <a:t>test-</a:t>
            </a:r>
            <a:r>
              <a:rPr lang="en-IN" dirty="0"/>
              <a:t>commonly affected during heavy drinking and is a </a:t>
            </a:r>
            <a:r>
              <a:rPr lang="en-IN" dirty="0" smtClean="0"/>
              <a:t>pertinent factor </a:t>
            </a:r>
            <a:r>
              <a:rPr lang="en-IN" dirty="0"/>
              <a:t>determining treatment options.</a:t>
            </a:r>
            <a:endParaRPr lang="en-IN" b="1" dirty="0" smtClean="0"/>
          </a:p>
          <a:p>
            <a:r>
              <a:rPr lang="en-IN" b="1" dirty="0"/>
              <a:t>Mean Corpuscular Volume (MCV</a:t>
            </a:r>
            <a:r>
              <a:rPr lang="en-IN" b="1" dirty="0" smtClean="0"/>
              <a:t>)-</a:t>
            </a:r>
            <a:r>
              <a:rPr lang="en-IN" dirty="0"/>
              <a:t>one of the indirect biomarker of alcohol use like liver function test </a:t>
            </a:r>
            <a:r>
              <a:rPr lang="en-IN" dirty="0" smtClean="0"/>
              <a:t>and detects </a:t>
            </a:r>
            <a:r>
              <a:rPr lang="en-IN" dirty="0"/>
              <a:t>the effects of alcohol on organ system or body biochemistry.</a:t>
            </a:r>
            <a:endParaRPr lang="en-IN" b="1" dirty="0" smtClean="0"/>
          </a:p>
          <a:p>
            <a:pPr marL="457200" indent="-457200">
              <a:buAutoNum type="arabicPeriod"/>
            </a:pPr>
            <a:endParaRPr lang="en-IN" dirty="0"/>
          </a:p>
        </p:txBody>
      </p:sp>
    </p:spTree>
    <p:extLst>
      <p:ext uri="{BB962C8B-B14F-4D97-AF65-F5344CB8AC3E}">
        <p14:creationId xmlns:p14="http://schemas.microsoft.com/office/powerpoint/2010/main" val="318981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844" y="-99392"/>
            <a:ext cx="9751060" cy="1168400"/>
          </a:xfrm>
        </p:spPr>
        <p:txBody>
          <a:bodyPr/>
          <a:lstStyle/>
          <a:p>
            <a:r>
              <a:rPr lang="en-IN" dirty="0" smtClean="0"/>
              <a:t>ASSESSMENT  OF  ALCOHOL  ABUSE</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57225766"/>
              </p:ext>
            </p:extLst>
          </p:nvPr>
        </p:nvGraphicFramePr>
        <p:xfrm>
          <a:off x="477788" y="1124743"/>
          <a:ext cx="11305255" cy="5616291"/>
        </p:xfrm>
        <a:graphic>
          <a:graphicData uri="http://schemas.openxmlformats.org/drawingml/2006/table">
            <a:tbl>
              <a:tblPr firstRow="1" bandRow="1">
                <a:tableStyleId>{5C22544A-7EE6-4342-B048-85BDC9FD1C3A}</a:tableStyleId>
              </a:tblPr>
              <a:tblGrid>
                <a:gridCol w="792087"/>
                <a:gridCol w="3207126"/>
                <a:gridCol w="7306042"/>
              </a:tblGrid>
              <a:tr h="804530">
                <a:tc>
                  <a:txBody>
                    <a:bodyPr/>
                    <a:lstStyle/>
                    <a:p>
                      <a:r>
                        <a:rPr lang="en-IN" sz="2400" b="1" i="0" u="none" strike="noStrike" kern="1200" baseline="0" dirty="0" smtClean="0">
                          <a:solidFill>
                            <a:schemeClr val="lt1"/>
                          </a:solidFill>
                          <a:latin typeface="Times New Roman" pitchFamily="18" charset="0"/>
                          <a:ea typeface="+mn-ea"/>
                          <a:cs typeface="Times New Roman" pitchFamily="18" charset="0"/>
                        </a:rPr>
                        <a:t>Sl. No.</a:t>
                      </a:r>
                      <a:endParaRPr lang="en-IN" sz="2400" dirty="0">
                        <a:latin typeface="Times New Roman" pitchFamily="18" charset="0"/>
                        <a:cs typeface="Times New Roman" pitchFamily="18" charset="0"/>
                      </a:endParaRPr>
                    </a:p>
                  </a:txBody>
                  <a:tcPr/>
                </a:tc>
                <a:tc>
                  <a:txBody>
                    <a:bodyPr/>
                    <a:lstStyle/>
                    <a:p>
                      <a:r>
                        <a:rPr lang="en-IN" sz="2400" b="1" i="0" u="none" strike="noStrike" kern="1200" baseline="0" dirty="0" smtClean="0">
                          <a:solidFill>
                            <a:schemeClr val="lt1"/>
                          </a:solidFill>
                          <a:latin typeface="Times New Roman" pitchFamily="18" charset="0"/>
                          <a:ea typeface="+mn-ea"/>
                          <a:cs typeface="Times New Roman" pitchFamily="18" charset="0"/>
                        </a:rPr>
                        <a:t> QUESTIONNAIRE</a:t>
                      </a:r>
                      <a:endParaRPr lang="en-IN" sz="24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400" b="1" i="0" u="none" strike="noStrike" kern="1200" baseline="0" dirty="0" smtClean="0">
                          <a:solidFill>
                            <a:schemeClr val="lt1"/>
                          </a:solidFill>
                          <a:latin typeface="Times New Roman" pitchFamily="18" charset="0"/>
                          <a:ea typeface="+mn-ea"/>
                          <a:cs typeface="Times New Roman" pitchFamily="18" charset="0"/>
                        </a:rPr>
                        <a:t>Brief description</a:t>
                      </a:r>
                      <a:endParaRPr lang="en-IN" sz="2400" dirty="0" smtClean="0">
                        <a:latin typeface="Times New Roman" pitchFamily="18" charset="0"/>
                        <a:cs typeface="Times New Roman" pitchFamily="18" charset="0"/>
                      </a:endParaRPr>
                    </a:p>
                    <a:p>
                      <a:endParaRPr lang="en-IN" sz="2400" dirty="0">
                        <a:latin typeface="Times New Roman" pitchFamily="18" charset="0"/>
                        <a:cs typeface="Times New Roman" pitchFamily="18" charset="0"/>
                      </a:endParaRPr>
                    </a:p>
                  </a:txBody>
                  <a:tcPr/>
                </a:tc>
              </a:tr>
              <a:tr h="1207299">
                <a:tc>
                  <a:txBody>
                    <a:bodyPr/>
                    <a:lstStyle/>
                    <a:p>
                      <a:r>
                        <a:rPr lang="en-IN" sz="2400" dirty="0" smtClean="0">
                          <a:latin typeface="Times New Roman" pitchFamily="18" charset="0"/>
                          <a:cs typeface="Times New Roman" pitchFamily="18" charset="0"/>
                        </a:rPr>
                        <a:t>1.</a:t>
                      </a:r>
                      <a:endParaRPr lang="en-IN" sz="2400" dirty="0">
                        <a:latin typeface="Times New Roman" pitchFamily="18" charset="0"/>
                        <a:cs typeface="Times New Roman" pitchFamily="18" charset="0"/>
                      </a:endParaRPr>
                    </a:p>
                  </a:txBody>
                  <a:tcPr/>
                </a:tc>
                <a:tc>
                  <a:txBody>
                    <a:bodyPr/>
                    <a:lstStyle/>
                    <a:p>
                      <a:r>
                        <a:rPr lang="en-IN" sz="2400" b="1" i="0" u="none" strike="noStrike" kern="1200" baseline="0" dirty="0" smtClean="0">
                          <a:solidFill>
                            <a:schemeClr val="dk1"/>
                          </a:solidFill>
                          <a:latin typeface="Times New Roman" pitchFamily="18" charset="0"/>
                          <a:ea typeface="+mn-ea"/>
                          <a:cs typeface="Times New Roman" pitchFamily="18" charset="0"/>
                        </a:rPr>
                        <a:t>AUDIT </a:t>
                      </a:r>
                      <a:r>
                        <a:rPr lang="en-IN" sz="2400" b="0" i="0" u="none" strike="noStrike" kern="1200" baseline="0" dirty="0" smtClean="0">
                          <a:solidFill>
                            <a:schemeClr val="dk1"/>
                          </a:solidFill>
                          <a:latin typeface="Times New Roman" pitchFamily="18" charset="0"/>
                          <a:ea typeface="+mn-ea"/>
                          <a:cs typeface="Times New Roman" pitchFamily="18" charset="0"/>
                        </a:rPr>
                        <a:t>(Alcohol Use</a:t>
                      </a:r>
                    </a:p>
                    <a:p>
                      <a:r>
                        <a:rPr lang="en-IN" sz="2400" b="0" i="0" u="none" strike="noStrike" kern="1200" baseline="0" dirty="0" smtClean="0">
                          <a:solidFill>
                            <a:schemeClr val="dk1"/>
                          </a:solidFill>
                          <a:latin typeface="Times New Roman" pitchFamily="18" charset="0"/>
                          <a:ea typeface="+mn-ea"/>
                          <a:cs typeface="Times New Roman" pitchFamily="18" charset="0"/>
                        </a:rPr>
                        <a:t>Disorders Identification Test)</a:t>
                      </a:r>
                      <a:endParaRPr lang="en-IN" sz="2400" dirty="0">
                        <a:latin typeface="Times New Roman" pitchFamily="18" charset="0"/>
                        <a:cs typeface="Times New Roman" pitchFamily="18" charset="0"/>
                      </a:endParaRPr>
                    </a:p>
                  </a:txBody>
                  <a:tcPr/>
                </a:tc>
                <a:tc>
                  <a:txBody>
                    <a:bodyPr/>
                    <a:lstStyle/>
                    <a:p>
                      <a:r>
                        <a:rPr lang="en-IN" sz="2400" b="0" i="0" u="none" strike="noStrike" kern="1200" baseline="0" dirty="0" smtClean="0">
                          <a:solidFill>
                            <a:schemeClr val="dk1"/>
                          </a:solidFill>
                          <a:latin typeface="Times New Roman" pitchFamily="18" charset="0"/>
                          <a:ea typeface="+mn-ea"/>
                          <a:cs typeface="Times New Roman" pitchFamily="18" charset="0"/>
                        </a:rPr>
                        <a:t>Comprehensive 10 item brief screening instrument.</a:t>
                      </a:r>
                    </a:p>
                    <a:p>
                      <a:r>
                        <a:rPr lang="en-IN" sz="2400" b="0" i="0" u="none" strike="noStrike" kern="1200" baseline="0" dirty="0" smtClean="0">
                          <a:solidFill>
                            <a:schemeClr val="dk1"/>
                          </a:solidFill>
                          <a:latin typeface="Times New Roman" pitchFamily="18" charset="0"/>
                          <a:ea typeface="+mn-ea"/>
                          <a:cs typeface="Times New Roman" pitchFamily="18" charset="0"/>
                        </a:rPr>
                        <a:t>Provides information on alcohol hazardous, harmful</a:t>
                      </a:r>
                    </a:p>
                    <a:p>
                      <a:r>
                        <a:rPr lang="en-IN" sz="2400" b="0" i="0" u="none" strike="noStrike" kern="1200" baseline="0" dirty="0" smtClean="0">
                          <a:solidFill>
                            <a:schemeClr val="dk1"/>
                          </a:solidFill>
                          <a:latin typeface="Times New Roman" pitchFamily="18" charset="0"/>
                          <a:ea typeface="+mn-ea"/>
                          <a:cs typeface="Times New Roman" pitchFamily="18" charset="0"/>
                        </a:rPr>
                        <a:t>use, abuse and dependence.</a:t>
                      </a:r>
                      <a:endParaRPr lang="en-IN" sz="2400" dirty="0">
                        <a:latin typeface="Times New Roman" pitchFamily="18" charset="0"/>
                        <a:cs typeface="Times New Roman" pitchFamily="18" charset="0"/>
                      </a:endParaRPr>
                    </a:p>
                  </a:txBody>
                  <a:tcPr/>
                </a:tc>
              </a:tr>
              <a:tr h="1208592">
                <a:tc>
                  <a:txBody>
                    <a:bodyPr/>
                    <a:lstStyle/>
                    <a:p>
                      <a:r>
                        <a:rPr lang="en-IN" sz="2400" dirty="0" smtClean="0">
                          <a:latin typeface="Times New Roman" pitchFamily="18" charset="0"/>
                          <a:cs typeface="Times New Roman" pitchFamily="18" charset="0"/>
                        </a:rPr>
                        <a:t>2.</a:t>
                      </a:r>
                      <a:endParaRPr lang="en-IN" sz="2400" dirty="0">
                        <a:latin typeface="Times New Roman" pitchFamily="18" charset="0"/>
                        <a:cs typeface="Times New Roman" pitchFamily="18" charset="0"/>
                      </a:endParaRPr>
                    </a:p>
                  </a:txBody>
                  <a:tcPr/>
                </a:tc>
                <a:tc>
                  <a:txBody>
                    <a:bodyPr/>
                    <a:lstStyle/>
                    <a:p>
                      <a:r>
                        <a:rPr lang="en-IN" sz="2400" b="1" i="0" u="none" strike="noStrike" kern="1200" baseline="0" dirty="0" smtClean="0">
                          <a:solidFill>
                            <a:schemeClr val="dk1"/>
                          </a:solidFill>
                          <a:latin typeface="Times New Roman" pitchFamily="18" charset="0"/>
                          <a:ea typeface="+mn-ea"/>
                          <a:cs typeface="Times New Roman" pitchFamily="18" charset="0"/>
                        </a:rPr>
                        <a:t>MAST </a:t>
                      </a:r>
                      <a:r>
                        <a:rPr lang="en-IN" sz="2400" b="0" i="0" u="none" strike="noStrike" kern="1200" baseline="0" dirty="0" smtClean="0">
                          <a:solidFill>
                            <a:schemeClr val="dk1"/>
                          </a:solidFill>
                          <a:latin typeface="Times New Roman" pitchFamily="18" charset="0"/>
                          <a:ea typeface="+mn-ea"/>
                          <a:cs typeface="Times New Roman" pitchFamily="18" charset="0"/>
                        </a:rPr>
                        <a:t>(Michigan Alcoholism Screening Test)</a:t>
                      </a:r>
                      <a:endParaRPr lang="en-IN" sz="2400" dirty="0">
                        <a:latin typeface="Times New Roman" pitchFamily="18" charset="0"/>
                        <a:cs typeface="Times New Roman" pitchFamily="18" charset="0"/>
                      </a:endParaRPr>
                    </a:p>
                  </a:txBody>
                  <a:tcPr/>
                </a:tc>
                <a:tc>
                  <a:txBody>
                    <a:bodyPr/>
                    <a:lstStyle/>
                    <a:p>
                      <a:r>
                        <a:rPr lang="en-IN" sz="2400" b="0" i="0" u="none" strike="noStrike" kern="1200" baseline="0" dirty="0" smtClean="0">
                          <a:solidFill>
                            <a:schemeClr val="dk1"/>
                          </a:solidFill>
                          <a:latin typeface="Times New Roman" pitchFamily="18" charset="0"/>
                          <a:ea typeface="+mn-ea"/>
                          <a:cs typeface="Times New Roman" pitchFamily="18" charset="0"/>
                        </a:rPr>
                        <a:t>24 item screening instrument designed to identify and access alcohol abuse and dependence. Shortened 13 item and 10 item versions are available</a:t>
                      </a:r>
                      <a:endParaRPr lang="en-IN" sz="2400" dirty="0">
                        <a:latin typeface="Times New Roman" pitchFamily="18" charset="0"/>
                        <a:cs typeface="Times New Roman" pitchFamily="18" charset="0"/>
                      </a:endParaRPr>
                    </a:p>
                  </a:txBody>
                  <a:tcPr/>
                </a:tc>
              </a:tr>
              <a:tr h="1162098">
                <a:tc>
                  <a:txBody>
                    <a:bodyPr/>
                    <a:lstStyle/>
                    <a:p>
                      <a:r>
                        <a:rPr lang="en-IN" sz="2400" dirty="0" smtClean="0">
                          <a:latin typeface="Times New Roman" pitchFamily="18" charset="0"/>
                          <a:cs typeface="Times New Roman" pitchFamily="18" charset="0"/>
                        </a:rPr>
                        <a:t>3.</a:t>
                      </a:r>
                      <a:endParaRPr lang="en-IN" sz="2400" dirty="0">
                        <a:latin typeface="Times New Roman" pitchFamily="18" charset="0"/>
                        <a:cs typeface="Times New Roman" pitchFamily="18" charset="0"/>
                      </a:endParaRPr>
                    </a:p>
                  </a:txBody>
                  <a:tcPr/>
                </a:tc>
                <a:tc>
                  <a:txBody>
                    <a:bodyPr/>
                    <a:lstStyle/>
                    <a:p>
                      <a:r>
                        <a:rPr lang="en-IN" sz="2400" b="1" i="0" u="none" strike="noStrike" kern="1200" baseline="0" dirty="0" smtClean="0">
                          <a:solidFill>
                            <a:schemeClr val="dk1"/>
                          </a:solidFill>
                          <a:latin typeface="Times New Roman" pitchFamily="18" charset="0"/>
                          <a:ea typeface="+mn-ea"/>
                          <a:cs typeface="Times New Roman" pitchFamily="18" charset="0"/>
                        </a:rPr>
                        <a:t>CAGE</a:t>
                      </a:r>
                      <a:endParaRPr lang="en-IN" sz="2400" dirty="0">
                        <a:latin typeface="Times New Roman" pitchFamily="18" charset="0"/>
                        <a:cs typeface="Times New Roman" pitchFamily="18" charset="0"/>
                      </a:endParaRPr>
                    </a:p>
                  </a:txBody>
                  <a:tcPr/>
                </a:tc>
                <a:tc>
                  <a:txBody>
                    <a:bodyPr/>
                    <a:lstStyle/>
                    <a:p>
                      <a:r>
                        <a:rPr lang="en-IN" sz="2400" b="0" i="0" u="none" strike="noStrike" kern="1200" baseline="0" dirty="0" smtClean="0">
                          <a:solidFill>
                            <a:schemeClr val="dk1"/>
                          </a:solidFill>
                          <a:latin typeface="Times New Roman" pitchFamily="18" charset="0"/>
                          <a:ea typeface="+mn-ea"/>
                          <a:cs typeface="Times New Roman" pitchFamily="18" charset="0"/>
                        </a:rPr>
                        <a:t>4 item screening instrument. Particularly useful in</a:t>
                      </a:r>
                    </a:p>
                    <a:p>
                      <a:r>
                        <a:rPr lang="en-IN" sz="2400" b="0" i="0" u="none" strike="noStrike" kern="1200" baseline="0" dirty="0" smtClean="0">
                          <a:solidFill>
                            <a:schemeClr val="dk1"/>
                          </a:solidFill>
                          <a:latin typeface="Times New Roman" pitchFamily="18" charset="0"/>
                          <a:ea typeface="+mn-ea"/>
                          <a:cs typeface="Times New Roman" pitchFamily="18" charset="0"/>
                        </a:rPr>
                        <a:t>geriatric population and can be easily used in primary health settings</a:t>
                      </a:r>
                      <a:endParaRPr lang="en-IN" sz="2400" dirty="0">
                        <a:latin typeface="Times New Roman" pitchFamily="18" charset="0"/>
                        <a:cs typeface="Times New Roman" pitchFamily="18" charset="0"/>
                      </a:endParaRPr>
                    </a:p>
                  </a:txBody>
                  <a:tcPr/>
                </a:tc>
              </a:tr>
              <a:tr h="1162098">
                <a:tc>
                  <a:txBody>
                    <a:bodyPr/>
                    <a:lstStyle/>
                    <a:p>
                      <a:r>
                        <a:rPr lang="en-IN" sz="2400" dirty="0" smtClean="0">
                          <a:latin typeface="Times New Roman" pitchFamily="18" charset="0"/>
                          <a:cs typeface="Times New Roman" pitchFamily="18" charset="0"/>
                        </a:rPr>
                        <a:t>4.</a:t>
                      </a:r>
                      <a:endParaRPr lang="en-IN" sz="2400" dirty="0">
                        <a:latin typeface="Times New Roman" pitchFamily="18" charset="0"/>
                        <a:cs typeface="Times New Roman" pitchFamily="18" charset="0"/>
                      </a:endParaRPr>
                    </a:p>
                  </a:txBody>
                  <a:tcPr/>
                </a:tc>
                <a:tc>
                  <a:txBody>
                    <a:bodyPr/>
                    <a:lstStyle/>
                    <a:p>
                      <a:r>
                        <a:rPr lang="en-IN" sz="2400" b="1" i="0" u="none" strike="noStrike" kern="1200" baseline="0" dirty="0" smtClean="0">
                          <a:solidFill>
                            <a:schemeClr val="dk1"/>
                          </a:solidFill>
                          <a:latin typeface="Times New Roman" pitchFamily="18" charset="0"/>
                          <a:ea typeface="+mn-ea"/>
                          <a:cs typeface="Times New Roman" pitchFamily="18" charset="0"/>
                        </a:rPr>
                        <a:t>SADQ – C </a:t>
                      </a:r>
                      <a:r>
                        <a:rPr lang="en-IN" sz="2400" b="0" i="0" u="none" strike="noStrike" kern="1200" baseline="0" dirty="0" smtClean="0">
                          <a:solidFill>
                            <a:schemeClr val="dk1"/>
                          </a:solidFill>
                          <a:latin typeface="Times New Roman" pitchFamily="18" charset="0"/>
                          <a:ea typeface="+mn-ea"/>
                          <a:cs typeface="Times New Roman" pitchFamily="18" charset="0"/>
                        </a:rPr>
                        <a:t>(Severity of</a:t>
                      </a:r>
                    </a:p>
                    <a:p>
                      <a:r>
                        <a:rPr lang="en-IN" sz="2400" b="0" i="0" u="none" strike="noStrike" kern="1200" baseline="0" dirty="0" smtClean="0">
                          <a:solidFill>
                            <a:schemeClr val="dk1"/>
                          </a:solidFill>
                          <a:latin typeface="Times New Roman" pitchFamily="18" charset="0"/>
                          <a:ea typeface="+mn-ea"/>
                          <a:cs typeface="Times New Roman" pitchFamily="18" charset="0"/>
                        </a:rPr>
                        <a:t>Alcohol Dependence</a:t>
                      </a:r>
                    </a:p>
                    <a:p>
                      <a:r>
                        <a:rPr lang="en-IN" sz="2400" b="0" i="0" u="none" strike="noStrike" kern="1200" baseline="0" dirty="0" smtClean="0">
                          <a:solidFill>
                            <a:schemeClr val="dk1"/>
                          </a:solidFill>
                          <a:latin typeface="Times New Roman" pitchFamily="18" charset="0"/>
                          <a:ea typeface="+mn-ea"/>
                          <a:cs typeface="Times New Roman" pitchFamily="18" charset="0"/>
                        </a:rPr>
                        <a:t>Questionnaire)</a:t>
                      </a:r>
                      <a:endParaRPr lang="en-IN" sz="2400" dirty="0">
                        <a:latin typeface="Times New Roman" pitchFamily="18" charset="0"/>
                        <a:cs typeface="Times New Roman" pitchFamily="18" charset="0"/>
                      </a:endParaRPr>
                    </a:p>
                  </a:txBody>
                  <a:tcPr/>
                </a:tc>
                <a:tc>
                  <a:txBody>
                    <a:bodyPr/>
                    <a:lstStyle/>
                    <a:p>
                      <a:r>
                        <a:rPr lang="en-IN" sz="2400" b="0" i="0" u="none" strike="noStrike" kern="1200" baseline="0" dirty="0" smtClean="0">
                          <a:solidFill>
                            <a:schemeClr val="dk1"/>
                          </a:solidFill>
                          <a:latin typeface="Times New Roman" pitchFamily="18" charset="0"/>
                          <a:ea typeface="+mn-ea"/>
                          <a:cs typeface="Times New Roman" pitchFamily="18" charset="0"/>
                        </a:rPr>
                        <a:t>20 item scale designed to measure severity of alcohol</a:t>
                      </a:r>
                    </a:p>
                    <a:p>
                      <a:r>
                        <a:rPr lang="en-IN" sz="2400" b="0" i="0" u="none" strike="noStrike" kern="1200" baseline="0" dirty="0" smtClean="0">
                          <a:solidFill>
                            <a:schemeClr val="dk1"/>
                          </a:solidFill>
                          <a:latin typeface="Times New Roman" pitchFamily="18" charset="0"/>
                          <a:ea typeface="+mn-ea"/>
                          <a:cs typeface="Times New Roman" pitchFamily="18" charset="0"/>
                        </a:rPr>
                        <a:t>dependence. Has five subscales</a:t>
                      </a:r>
                      <a:endParaRPr lang="en-IN" sz="24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312880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748432"/>
            <a:ext cx="9751060" cy="1168400"/>
          </a:xfrm>
        </p:spPr>
        <p:txBody>
          <a:bodyPr rtlCol="0">
            <a:normAutofit fontScale="90000"/>
          </a:bodyPr>
          <a:lstStyle/>
          <a:p>
            <a:pPr eaLnBrk="1" fontAlgn="auto" hangingPunct="1">
              <a:spcAft>
                <a:spcPts val="0"/>
              </a:spcAft>
              <a:defRPr/>
            </a:pPr>
            <a:r>
              <a:rPr lang="en-IN" sz="4000" b="1" dirty="0" smtClean="0">
                <a:solidFill>
                  <a:schemeClr val="accent6">
                    <a:lumMod val="50000"/>
                  </a:schemeClr>
                </a:solidFill>
                <a:ea typeface="+mj-ea"/>
              </a:rPr>
              <a:t>STAGES OF ASSESSMENT</a:t>
            </a:r>
            <a:r>
              <a:rPr lang="en-IN" b="1" dirty="0" smtClean="0">
                <a:solidFill>
                  <a:schemeClr val="accent6">
                    <a:lumMod val="50000"/>
                  </a:schemeClr>
                </a:solidFill>
                <a:ea typeface="+mj-ea"/>
              </a:rPr>
              <a:t/>
            </a:r>
            <a:br>
              <a:rPr lang="en-IN" b="1" dirty="0" smtClean="0">
                <a:solidFill>
                  <a:schemeClr val="accent6">
                    <a:lumMod val="50000"/>
                  </a:schemeClr>
                </a:solidFill>
                <a:ea typeface="+mj-ea"/>
              </a:rPr>
            </a:br>
            <a:endParaRPr lang="en-IN" b="1" dirty="0">
              <a:solidFill>
                <a:schemeClr val="accent6">
                  <a:lumMod val="50000"/>
                </a:schemeClr>
              </a:solidFill>
              <a:ea typeface="+mj-ea"/>
            </a:endParaRP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IN" sz="2400" dirty="0">
                <a:ea typeface="+mn-ea"/>
              </a:rPr>
              <a:t>Assessment is not a one time phenomenon. </a:t>
            </a:r>
            <a:r>
              <a:rPr lang="en-IN" sz="2400" dirty="0" smtClean="0">
                <a:ea typeface="+mn-ea"/>
              </a:rPr>
              <a:t>This is </a:t>
            </a:r>
            <a:r>
              <a:rPr lang="en-IN" sz="2400" dirty="0">
                <a:ea typeface="+mn-ea"/>
              </a:rPr>
              <a:t>carried out at various stages. </a:t>
            </a:r>
            <a:endParaRPr lang="en-IN" sz="2400" dirty="0" smtClean="0">
              <a:ea typeface="+mn-ea"/>
            </a:endParaRPr>
          </a:p>
          <a:p>
            <a:pPr eaLnBrk="1" fontAlgn="auto" hangingPunct="1">
              <a:spcAft>
                <a:spcPts val="0"/>
              </a:spcAft>
              <a:defRPr/>
            </a:pPr>
            <a:r>
              <a:rPr lang="en-IN" sz="2400" dirty="0" smtClean="0">
                <a:ea typeface="+mn-ea"/>
              </a:rPr>
              <a:t>Thus</a:t>
            </a:r>
            <a:r>
              <a:rPr lang="en-IN" sz="2400" dirty="0">
                <a:ea typeface="+mn-ea"/>
              </a:rPr>
              <a:t>, the </a:t>
            </a:r>
            <a:r>
              <a:rPr lang="en-IN" sz="2400" dirty="0" smtClean="0">
                <a:ea typeface="+mn-ea"/>
              </a:rPr>
              <a:t>stages of </a:t>
            </a:r>
            <a:r>
              <a:rPr lang="en-IN" sz="2400" dirty="0">
                <a:ea typeface="+mn-ea"/>
              </a:rPr>
              <a:t>assessment include</a:t>
            </a:r>
          </a:p>
          <a:p>
            <a:pPr marL="400050" lvl="1" indent="0" eaLnBrk="1" fontAlgn="auto" hangingPunct="1">
              <a:spcAft>
                <a:spcPts val="0"/>
              </a:spcAft>
              <a:buFont typeface="Arial" pitchFamily="34" charset="0"/>
              <a:buNone/>
              <a:defRPr/>
            </a:pPr>
            <a:r>
              <a:rPr lang="en-IN" sz="2400" dirty="0">
                <a:ea typeface="+mn-ea"/>
              </a:rPr>
              <a:t>a</a:t>
            </a:r>
            <a:r>
              <a:rPr lang="en-IN" sz="2400" dirty="0" smtClean="0">
                <a:ea typeface="+mn-ea"/>
              </a:rPr>
              <a:t>) </a:t>
            </a:r>
            <a:r>
              <a:rPr lang="en-IN" sz="2400" b="1" dirty="0" err="1" smtClean="0">
                <a:solidFill>
                  <a:schemeClr val="accent6">
                    <a:lumMod val="50000"/>
                  </a:schemeClr>
                </a:solidFill>
                <a:ea typeface="+mn-ea"/>
              </a:rPr>
              <a:t>Preintervention</a:t>
            </a:r>
            <a:r>
              <a:rPr lang="en-IN" sz="2400" dirty="0">
                <a:ea typeface="+mn-ea"/>
              </a:rPr>
              <a:t>: where the purpose </a:t>
            </a:r>
            <a:r>
              <a:rPr lang="en-IN" sz="2400" dirty="0" smtClean="0">
                <a:ea typeface="+mn-ea"/>
              </a:rPr>
              <a:t>of assessment </a:t>
            </a:r>
            <a:r>
              <a:rPr lang="en-IN" sz="2400" dirty="0">
                <a:ea typeface="+mn-ea"/>
              </a:rPr>
              <a:t>is to define the </a:t>
            </a:r>
            <a:r>
              <a:rPr lang="en-IN" sz="2400" dirty="0" smtClean="0">
                <a:ea typeface="+mn-ea"/>
              </a:rPr>
              <a:t>problem, formulate </a:t>
            </a:r>
            <a:r>
              <a:rPr lang="en-IN" sz="2400" dirty="0">
                <a:ea typeface="+mn-ea"/>
              </a:rPr>
              <a:t>treatment, select an </a:t>
            </a:r>
            <a:r>
              <a:rPr lang="en-IN" sz="2400" dirty="0" smtClean="0">
                <a:ea typeface="+mn-ea"/>
              </a:rPr>
              <a:t>appropriate treatment </a:t>
            </a:r>
            <a:r>
              <a:rPr lang="en-IN" sz="2400" dirty="0">
                <a:ea typeface="+mn-ea"/>
              </a:rPr>
              <a:t>from various modalities </a:t>
            </a:r>
            <a:r>
              <a:rPr lang="en-IN" sz="2400" dirty="0" smtClean="0">
                <a:ea typeface="+mn-ea"/>
              </a:rPr>
              <a:t>and motivate </a:t>
            </a:r>
            <a:r>
              <a:rPr lang="en-IN" sz="2400" dirty="0">
                <a:ea typeface="+mn-ea"/>
              </a:rPr>
              <a:t>clients for treatment.</a:t>
            </a:r>
          </a:p>
          <a:p>
            <a:pPr marL="400050" lvl="1" indent="0" eaLnBrk="1" fontAlgn="auto" hangingPunct="1">
              <a:spcAft>
                <a:spcPts val="0"/>
              </a:spcAft>
              <a:buFont typeface="Arial" pitchFamily="34" charset="0"/>
              <a:buNone/>
              <a:defRPr/>
            </a:pPr>
            <a:r>
              <a:rPr lang="en-IN" sz="2400" dirty="0">
                <a:ea typeface="+mn-ea"/>
              </a:rPr>
              <a:t>b</a:t>
            </a:r>
            <a:r>
              <a:rPr lang="en-IN" sz="2400" dirty="0" smtClean="0">
                <a:ea typeface="+mn-ea"/>
              </a:rPr>
              <a:t>) </a:t>
            </a:r>
            <a:r>
              <a:rPr lang="en-IN" sz="2400" b="1" dirty="0" smtClean="0">
                <a:solidFill>
                  <a:schemeClr val="accent6">
                    <a:lumMod val="50000"/>
                  </a:schemeClr>
                </a:solidFill>
                <a:ea typeface="+mn-ea"/>
              </a:rPr>
              <a:t>Intervention</a:t>
            </a:r>
            <a:r>
              <a:rPr lang="en-IN" sz="2400" dirty="0">
                <a:ea typeface="+mn-ea"/>
              </a:rPr>
              <a:t>: here assessment is done </a:t>
            </a:r>
            <a:r>
              <a:rPr lang="en-IN" sz="2400" dirty="0" smtClean="0">
                <a:ea typeface="+mn-ea"/>
              </a:rPr>
              <a:t>to monitor progress</a:t>
            </a:r>
          </a:p>
          <a:p>
            <a:pPr marL="400050" lvl="1" indent="0" eaLnBrk="1" fontAlgn="auto" hangingPunct="1">
              <a:spcAft>
                <a:spcPts val="0"/>
              </a:spcAft>
              <a:buFont typeface="Arial" pitchFamily="34" charset="0"/>
              <a:buNone/>
              <a:defRPr/>
            </a:pPr>
            <a:r>
              <a:rPr lang="fr-FR" sz="2400" dirty="0" smtClean="0">
                <a:ea typeface="+mn-ea"/>
              </a:rPr>
              <a:t>c) </a:t>
            </a:r>
            <a:r>
              <a:rPr lang="fr-FR" sz="2400" b="1" dirty="0" smtClean="0">
                <a:solidFill>
                  <a:schemeClr val="accent6">
                    <a:lumMod val="50000"/>
                  </a:schemeClr>
                </a:solidFill>
                <a:ea typeface="+mn-ea"/>
              </a:rPr>
              <a:t>Post </a:t>
            </a:r>
            <a:r>
              <a:rPr lang="fr-FR" sz="2400" b="1" dirty="0">
                <a:solidFill>
                  <a:schemeClr val="accent6">
                    <a:lumMod val="50000"/>
                  </a:schemeClr>
                </a:solidFill>
                <a:ea typeface="+mn-ea"/>
              </a:rPr>
              <a:t>intervention</a:t>
            </a:r>
            <a:r>
              <a:rPr lang="fr-FR" sz="2400" dirty="0">
                <a:ea typeface="+mn-ea"/>
              </a:rPr>
              <a:t>: </a:t>
            </a:r>
            <a:r>
              <a:rPr lang="fr-FR" sz="2400" dirty="0" err="1">
                <a:ea typeface="+mn-ea"/>
              </a:rPr>
              <a:t>assess</a:t>
            </a:r>
            <a:r>
              <a:rPr lang="fr-FR" sz="2400" dirty="0">
                <a:ea typeface="+mn-ea"/>
              </a:rPr>
              <a:t> maintenance </a:t>
            </a:r>
            <a:r>
              <a:rPr lang="fr-FR" sz="2400" dirty="0" smtClean="0">
                <a:ea typeface="+mn-ea"/>
              </a:rPr>
              <a:t>and abstinence </a:t>
            </a:r>
            <a:r>
              <a:rPr lang="fr-FR" sz="2400" dirty="0" err="1" smtClean="0">
                <a:ea typeface="+mn-ea"/>
              </a:rPr>
              <a:t>status</a:t>
            </a:r>
            <a:r>
              <a:rPr lang="fr-FR" sz="2400" dirty="0" smtClean="0">
                <a:ea typeface="+mn-ea"/>
              </a:rPr>
              <a:t>  .</a:t>
            </a:r>
            <a:endParaRPr lang="en-IN" sz="2400" dirty="0">
              <a:ea typeface="+mn-ea"/>
            </a:endParaRPr>
          </a:p>
        </p:txBody>
      </p:sp>
    </p:spTree>
    <p:extLst>
      <p:ext uri="{BB962C8B-B14F-4D97-AF65-F5344CB8AC3E}">
        <p14:creationId xmlns:p14="http://schemas.microsoft.com/office/powerpoint/2010/main" val="373688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IN" sz="6000" dirty="0" smtClean="0"/>
              <a:t>            </a:t>
            </a:r>
          </a:p>
          <a:p>
            <a:pPr marL="0" indent="0">
              <a:buNone/>
            </a:pPr>
            <a:r>
              <a:rPr lang="en-IN" sz="6000" dirty="0"/>
              <a:t> </a:t>
            </a:r>
            <a:r>
              <a:rPr lang="en-IN" sz="6000" dirty="0" smtClean="0"/>
              <a:t>        MANAGEMENT</a:t>
            </a:r>
            <a:endParaRPr lang="en-IN" sz="6000" dirty="0"/>
          </a:p>
        </p:txBody>
      </p:sp>
    </p:spTree>
    <p:extLst>
      <p:ext uri="{BB962C8B-B14F-4D97-AF65-F5344CB8AC3E}">
        <p14:creationId xmlns:p14="http://schemas.microsoft.com/office/powerpoint/2010/main" val="96105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836" y="431800"/>
            <a:ext cx="10060107" cy="836960"/>
          </a:xfrm>
        </p:spPr>
        <p:style>
          <a:lnRef idx="2">
            <a:schemeClr val="accent2"/>
          </a:lnRef>
          <a:fillRef idx="1">
            <a:schemeClr val="lt1"/>
          </a:fillRef>
          <a:effectRef idx="0">
            <a:schemeClr val="accent2"/>
          </a:effectRef>
          <a:fontRef idx="minor">
            <a:schemeClr val="dk1"/>
          </a:fontRef>
        </p:style>
        <p:txBody>
          <a:bodyPr rtlCol="0">
            <a:normAutofit/>
          </a:bodyPr>
          <a:lstStyle/>
          <a:p>
            <a:pPr eaLnBrk="1" fontAlgn="auto" hangingPunct="1">
              <a:spcAft>
                <a:spcPts val="0"/>
              </a:spcAft>
              <a:defRPr/>
            </a:pPr>
            <a:r>
              <a:rPr lang="en-US" sz="4400" dirty="0" smtClean="0"/>
              <a:t>            GOALS OF MANAGEMENT</a:t>
            </a:r>
            <a:endParaRPr lang="en-IN" sz="4400" dirty="0"/>
          </a:p>
        </p:txBody>
      </p:sp>
      <p:sp>
        <p:nvSpPr>
          <p:cNvPr id="3" name="Content Placeholder 2"/>
          <p:cNvSpPr>
            <a:spLocks noGrp="1"/>
          </p:cNvSpPr>
          <p:nvPr>
            <p:ph idx="1"/>
          </p:nvPr>
        </p:nvSpPr>
        <p:spPr>
          <a:xfrm>
            <a:off x="1218883" y="1803400"/>
            <a:ext cx="4515489" cy="4267200"/>
          </a:xfrm>
        </p:spPr>
        <p:txBody>
          <a:bodyPr/>
          <a:lstStyle/>
          <a:p>
            <a:pPr marL="0" indent="0">
              <a:buNone/>
            </a:pPr>
            <a:r>
              <a:rPr lang="en-IN" sz="3200" b="1" dirty="0" smtClean="0"/>
              <a:t>SHORT TERM GOALS</a:t>
            </a:r>
          </a:p>
          <a:p>
            <a:pPr marL="0" indent="0">
              <a:buNone/>
            </a:pPr>
            <a:r>
              <a:rPr lang="en-IN" dirty="0"/>
              <a:t>1. Manage Intoxication</a:t>
            </a:r>
          </a:p>
          <a:p>
            <a:pPr marL="0" indent="0">
              <a:buNone/>
            </a:pPr>
            <a:r>
              <a:rPr lang="en-IN" dirty="0"/>
              <a:t>2. Manage withdrawal</a:t>
            </a:r>
          </a:p>
          <a:p>
            <a:pPr marL="0" indent="0">
              <a:buNone/>
            </a:pPr>
            <a:r>
              <a:rPr lang="en-IN" dirty="0"/>
              <a:t>3. Motivation Enhancement</a:t>
            </a:r>
          </a:p>
          <a:p>
            <a:pPr marL="0" indent="0">
              <a:buNone/>
            </a:pPr>
            <a:r>
              <a:rPr lang="en-IN" dirty="0"/>
              <a:t>4. Treat acute medical sequel</a:t>
            </a:r>
          </a:p>
          <a:p>
            <a:pPr marL="0" indent="0">
              <a:buNone/>
            </a:pPr>
            <a:r>
              <a:rPr lang="en-IN" dirty="0"/>
              <a:t>5. Crisis Intervention</a:t>
            </a:r>
          </a:p>
        </p:txBody>
      </p:sp>
      <p:sp>
        <p:nvSpPr>
          <p:cNvPr id="5" name="TextBox 4"/>
          <p:cNvSpPr txBox="1"/>
          <p:nvPr/>
        </p:nvSpPr>
        <p:spPr>
          <a:xfrm>
            <a:off x="6814492" y="1556792"/>
            <a:ext cx="4392488" cy="3600986"/>
          </a:xfrm>
          <a:prstGeom prst="rect">
            <a:avLst/>
          </a:prstGeom>
          <a:noFill/>
        </p:spPr>
        <p:txBody>
          <a:bodyPr wrap="square" rtlCol="0">
            <a:spAutoFit/>
          </a:bodyPr>
          <a:lstStyle/>
          <a:p>
            <a:pPr>
              <a:lnSpc>
                <a:spcPct val="150000"/>
              </a:lnSpc>
            </a:pPr>
            <a:r>
              <a:rPr lang="en-IN" sz="3200" b="1" dirty="0" smtClean="0"/>
              <a:t>LONG TERM GOALS</a:t>
            </a:r>
          </a:p>
          <a:p>
            <a:pPr>
              <a:lnSpc>
                <a:spcPct val="150000"/>
              </a:lnSpc>
            </a:pPr>
            <a:r>
              <a:rPr lang="en-IN" sz="2400" dirty="0"/>
              <a:t>1. Relapse Prevention</a:t>
            </a:r>
          </a:p>
          <a:p>
            <a:pPr>
              <a:lnSpc>
                <a:spcPct val="150000"/>
              </a:lnSpc>
            </a:pPr>
            <a:r>
              <a:rPr lang="en-IN" sz="2400" dirty="0"/>
              <a:t>2. Maintain Abstinence</a:t>
            </a:r>
          </a:p>
          <a:p>
            <a:pPr>
              <a:lnSpc>
                <a:spcPct val="150000"/>
              </a:lnSpc>
            </a:pPr>
            <a:r>
              <a:rPr lang="en-IN" sz="2400" dirty="0" smtClean="0"/>
              <a:t>3.Occupational rehabilitation</a:t>
            </a:r>
            <a:endParaRPr lang="en-IN" sz="2400" dirty="0"/>
          </a:p>
          <a:p>
            <a:pPr>
              <a:lnSpc>
                <a:spcPct val="150000"/>
              </a:lnSpc>
            </a:pPr>
            <a:r>
              <a:rPr lang="en-IN" sz="2400" dirty="0"/>
              <a:t>4. Social reintegration</a:t>
            </a:r>
          </a:p>
          <a:p>
            <a:pPr>
              <a:lnSpc>
                <a:spcPct val="150000"/>
              </a:lnSpc>
            </a:pPr>
            <a:r>
              <a:rPr lang="en-IN" sz="2400" dirty="0"/>
              <a:t>5. Improve Quality of Life</a:t>
            </a:r>
          </a:p>
        </p:txBody>
      </p:sp>
    </p:spTree>
    <p:extLst>
      <p:ext uri="{BB962C8B-B14F-4D97-AF65-F5344CB8AC3E}">
        <p14:creationId xmlns:p14="http://schemas.microsoft.com/office/powerpoint/2010/main" val="179576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5497" y="44624"/>
            <a:ext cx="8261363" cy="1066801"/>
          </a:xfrm>
        </p:spPr>
        <p:txBody>
          <a:bodyPr>
            <a:normAutofit/>
          </a:bodyPr>
          <a:lstStyle/>
          <a:p>
            <a:pPr algn="ctr"/>
            <a:r>
              <a:rPr lang="en-US" sz="3600" dirty="0" smtClean="0"/>
              <a:t>LEVELS OF MANAGEMENT</a:t>
            </a:r>
            <a:endParaRPr lang="en-US" sz="3600" dirty="0"/>
          </a:p>
        </p:txBody>
      </p:sp>
      <p:graphicFrame>
        <p:nvGraphicFramePr>
          <p:cNvPr id="5" name="Content Placeholder 4"/>
          <p:cNvGraphicFramePr>
            <a:graphicFrameLocks noGrp="1"/>
          </p:cNvGraphicFramePr>
          <p:nvPr>
            <p:ph sz="quarter" idx="4294967295"/>
            <p:extLst>
              <p:ext uri="{D42A27DB-BD31-4B8C-83A1-F6EECF244321}">
                <p14:modId xmlns:p14="http://schemas.microsoft.com/office/powerpoint/2010/main" val="3684788175"/>
              </p:ext>
            </p:extLst>
          </p:nvPr>
        </p:nvGraphicFramePr>
        <p:xfrm>
          <a:off x="1413892" y="1268760"/>
          <a:ext cx="8629519" cy="5066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815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400" dirty="0" smtClean="0"/>
              <a:t>MANAGEMENT OF INTOXICATION</a:t>
            </a:r>
            <a:endParaRPr lang="en-IN" sz="4400" dirty="0"/>
          </a:p>
        </p:txBody>
      </p:sp>
      <p:sp>
        <p:nvSpPr>
          <p:cNvPr id="3" name="Content Placeholder 2"/>
          <p:cNvSpPr>
            <a:spLocks noGrp="1"/>
          </p:cNvSpPr>
          <p:nvPr>
            <p:ph idx="1"/>
          </p:nvPr>
        </p:nvSpPr>
        <p:spPr>
          <a:xfrm>
            <a:off x="437882" y="1803400"/>
            <a:ext cx="11345162" cy="4267200"/>
          </a:xfrm>
        </p:spPr>
        <p:txBody>
          <a:bodyPr>
            <a:normAutofit/>
          </a:bodyPr>
          <a:lstStyle/>
          <a:p>
            <a:endParaRPr lang="en-IN" b="1" dirty="0" smtClean="0"/>
          </a:p>
          <a:p>
            <a:endParaRPr lang="en-IN" b="1" dirty="0"/>
          </a:p>
          <a:p>
            <a:r>
              <a:rPr lang="en-IN" b="1" dirty="0" smtClean="0"/>
              <a:t>GOAL-</a:t>
            </a:r>
            <a:r>
              <a:rPr lang="en-IN" dirty="0" smtClean="0"/>
              <a:t>To </a:t>
            </a:r>
            <a:r>
              <a:rPr lang="en-IN" dirty="0"/>
              <a:t>relieve patient's discomfort, and prevent the occurrence of more serious </a:t>
            </a:r>
            <a:r>
              <a:rPr lang="en-IN" dirty="0" smtClean="0"/>
              <a:t>symptoms.</a:t>
            </a:r>
          </a:p>
          <a:p>
            <a:r>
              <a:rPr lang="en-IN" dirty="0" smtClean="0"/>
              <a:t>ASSESSMENT-</a:t>
            </a:r>
            <a:r>
              <a:rPr lang="en-IN" dirty="0"/>
              <a:t>Clinical Assessment which includes general </a:t>
            </a:r>
            <a:r>
              <a:rPr lang="en-IN" dirty="0" smtClean="0"/>
              <a:t>assessment  along  </a:t>
            </a:r>
            <a:r>
              <a:rPr lang="en-IN" dirty="0"/>
              <a:t>with physical status, mental status, substance use history </a:t>
            </a:r>
            <a:r>
              <a:rPr lang="en-IN" dirty="0" smtClean="0"/>
              <a:t>and associated consequences</a:t>
            </a:r>
          </a:p>
          <a:p>
            <a:endParaRPr lang="en-IN" dirty="0"/>
          </a:p>
        </p:txBody>
      </p:sp>
    </p:spTree>
    <p:extLst>
      <p:ext uri="{BB962C8B-B14F-4D97-AF65-F5344CB8AC3E}">
        <p14:creationId xmlns:p14="http://schemas.microsoft.com/office/powerpoint/2010/main" val="126021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820" y="431800"/>
            <a:ext cx="10204123" cy="1168400"/>
          </a:xfrm>
        </p:spPr>
        <p:txBody>
          <a:bodyPr>
            <a:normAutofit/>
          </a:bodyPr>
          <a:lstStyle/>
          <a:p>
            <a:r>
              <a:rPr lang="en-IN" sz="4000" dirty="0" smtClean="0"/>
              <a:t>MANAGEMENT OF INTOXICATION(contd.)</a:t>
            </a:r>
            <a:endParaRPr lang="en-IN" sz="4000" dirty="0"/>
          </a:p>
        </p:txBody>
      </p:sp>
      <p:sp>
        <p:nvSpPr>
          <p:cNvPr id="3" name="Content Placeholder 2"/>
          <p:cNvSpPr>
            <a:spLocks noGrp="1"/>
          </p:cNvSpPr>
          <p:nvPr>
            <p:ph idx="1"/>
          </p:nvPr>
        </p:nvSpPr>
        <p:spPr>
          <a:xfrm>
            <a:off x="261764" y="1803400"/>
            <a:ext cx="10708179" cy="4267200"/>
          </a:xfrm>
        </p:spPr>
        <p:txBody>
          <a:bodyPr>
            <a:normAutofit lnSpcReduction="10000"/>
          </a:bodyPr>
          <a:lstStyle/>
          <a:p>
            <a:r>
              <a:rPr lang="en-IN" dirty="0" smtClean="0"/>
              <a:t>If </a:t>
            </a:r>
            <a:r>
              <a:rPr lang="en-IN" dirty="0"/>
              <a:t>breath analysers are available </a:t>
            </a:r>
            <a:r>
              <a:rPr lang="en-IN" dirty="0" smtClean="0"/>
              <a:t>the BAC </a:t>
            </a:r>
            <a:r>
              <a:rPr lang="en-IN" dirty="0"/>
              <a:t>can be </a:t>
            </a:r>
            <a:r>
              <a:rPr lang="en-IN" dirty="0" smtClean="0"/>
              <a:t>measured </a:t>
            </a:r>
            <a:endParaRPr lang="en-IN" dirty="0"/>
          </a:p>
          <a:p>
            <a:r>
              <a:rPr lang="en-IN" dirty="0" smtClean="0"/>
              <a:t>Acute </a:t>
            </a:r>
            <a:r>
              <a:rPr lang="en-IN" dirty="0"/>
              <a:t>effects - generally subside </a:t>
            </a:r>
            <a:r>
              <a:rPr lang="en-IN" dirty="0" smtClean="0"/>
              <a:t>with time </a:t>
            </a:r>
            <a:r>
              <a:rPr lang="en-IN" dirty="0"/>
              <a:t>and do not warrant any </a:t>
            </a:r>
            <a:r>
              <a:rPr lang="en-IN" dirty="0" smtClean="0"/>
              <a:t>specific treatment </a:t>
            </a:r>
            <a:endParaRPr lang="en-IN" dirty="0"/>
          </a:p>
          <a:p>
            <a:pPr marL="0" indent="0">
              <a:buNone/>
            </a:pPr>
            <a:r>
              <a:rPr lang="en-IN" dirty="0" smtClean="0"/>
              <a:t>Pharmacological </a:t>
            </a:r>
            <a:r>
              <a:rPr lang="en-IN" dirty="0"/>
              <a:t>treatment </a:t>
            </a:r>
            <a:r>
              <a:rPr lang="en-IN" dirty="0" smtClean="0"/>
              <a:t>– when presented </a:t>
            </a:r>
            <a:r>
              <a:rPr lang="en-IN" dirty="0"/>
              <a:t>with respiratory </a:t>
            </a:r>
            <a:r>
              <a:rPr lang="en-IN" dirty="0" smtClean="0"/>
              <a:t>depression and </a:t>
            </a:r>
            <a:r>
              <a:rPr lang="en-IN" dirty="0"/>
              <a:t>recent use of other </a:t>
            </a:r>
            <a:r>
              <a:rPr lang="en-IN" dirty="0" smtClean="0"/>
              <a:t>substance/s General </a:t>
            </a:r>
            <a:r>
              <a:rPr lang="en-IN" dirty="0"/>
              <a:t>measures like </a:t>
            </a:r>
            <a:r>
              <a:rPr lang="en-IN" dirty="0" smtClean="0"/>
              <a:t>reassurance, and </a:t>
            </a:r>
            <a:r>
              <a:rPr lang="en-IN" dirty="0"/>
              <a:t>maintain in a safe and </a:t>
            </a:r>
            <a:r>
              <a:rPr lang="en-IN" dirty="0" smtClean="0"/>
              <a:t>monitored environment </a:t>
            </a:r>
            <a:r>
              <a:rPr lang="en-IN" dirty="0"/>
              <a:t>to decrease </a:t>
            </a:r>
            <a:r>
              <a:rPr lang="en-IN" dirty="0" smtClean="0"/>
              <a:t>external stimulation </a:t>
            </a:r>
            <a:r>
              <a:rPr lang="en-IN" dirty="0"/>
              <a:t>and to </a:t>
            </a:r>
            <a:r>
              <a:rPr lang="en-IN" dirty="0" smtClean="0"/>
              <a:t>provide orientation </a:t>
            </a:r>
            <a:r>
              <a:rPr lang="en-IN" dirty="0"/>
              <a:t>as necessary</a:t>
            </a:r>
          </a:p>
          <a:p>
            <a:r>
              <a:rPr lang="en-IN" dirty="0" smtClean="0"/>
              <a:t>Maintain </a:t>
            </a:r>
            <a:r>
              <a:rPr lang="en-IN" dirty="0"/>
              <a:t>adequate hydration </a:t>
            </a:r>
            <a:r>
              <a:rPr lang="en-IN" dirty="0" smtClean="0"/>
              <a:t>and nutrition</a:t>
            </a:r>
            <a:endParaRPr lang="en-IN" dirty="0"/>
          </a:p>
          <a:p>
            <a:r>
              <a:rPr lang="en-IN" dirty="0" smtClean="0"/>
              <a:t>Monitor </a:t>
            </a:r>
            <a:r>
              <a:rPr lang="en-IN" dirty="0"/>
              <a:t>withdrawal state </a:t>
            </a:r>
            <a:r>
              <a:rPr lang="en-IN" dirty="0" smtClean="0"/>
              <a:t>– past history </a:t>
            </a:r>
            <a:r>
              <a:rPr lang="en-IN" dirty="0"/>
              <a:t>of complicated </a:t>
            </a:r>
            <a:r>
              <a:rPr lang="en-IN" dirty="0" smtClean="0"/>
              <a:t>withdrawal, and </a:t>
            </a:r>
            <a:r>
              <a:rPr lang="en-IN" dirty="0"/>
              <a:t>prolonged heavy drinking</a:t>
            </a:r>
          </a:p>
          <a:p>
            <a:endParaRPr lang="en-IN" dirty="0"/>
          </a:p>
        </p:txBody>
      </p:sp>
    </p:spTree>
    <p:extLst>
      <p:ext uri="{BB962C8B-B14F-4D97-AF65-F5344CB8AC3E}">
        <p14:creationId xmlns:p14="http://schemas.microsoft.com/office/powerpoint/2010/main" val="1876297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b="1" dirty="0"/>
              <a:t>MANAGEMENT </a:t>
            </a:r>
            <a:r>
              <a:rPr lang="en-IN" sz="4000" b="1" dirty="0" smtClean="0"/>
              <a:t> OF  WITHDRAWAL</a:t>
            </a:r>
            <a:endParaRPr lang="en-IN" sz="4000" b="1" dirty="0"/>
          </a:p>
        </p:txBody>
      </p:sp>
      <p:sp>
        <p:nvSpPr>
          <p:cNvPr id="3" name="Content Placeholder 2"/>
          <p:cNvSpPr>
            <a:spLocks noGrp="1"/>
          </p:cNvSpPr>
          <p:nvPr>
            <p:ph idx="1"/>
          </p:nvPr>
        </p:nvSpPr>
        <p:spPr/>
        <p:txBody>
          <a:bodyPr>
            <a:normAutofit/>
          </a:bodyPr>
          <a:lstStyle/>
          <a:p>
            <a:r>
              <a:rPr lang="en-IN" sz="3200" b="1" dirty="0" smtClean="0"/>
              <a:t>SIMPLE WITHDRAWAL:</a:t>
            </a:r>
          </a:p>
          <a:p>
            <a:pPr>
              <a:buFont typeface="Wingdings" pitchFamily="2" charset="2"/>
              <a:buChar char="ü"/>
            </a:pPr>
            <a:r>
              <a:rPr lang="en-IN" dirty="0" smtClean="0">
                <a:latin typeface="Times New Roman" pitchFamily="18" charset="0"/>
                <a:cs typeface="Times New Roman" pitchFamily="18" charset="0"/>
              </a:rPr>
              <a:t>Starts </a:t>
            </a:r>
            <a:r>
              <a:rPr lang="en-IN" dirty="0">
                <a:latin typeface="Times New Roman" pitchFamily="18" charset="0"/>
                <a:cs typeface="Times New Roman" pitchFamily="18" charset="0"/>
              </a:rPr>
              <a:t>after 6-48 </a:t>
            </a:r>
            <a:r>
              <a:rPr lang="en-IN" dirty="0" smtClean="0">
                <a:latin typeface="Times New Roman" pitchFamily="18" charset="0"/>
                <a:cs typeface="Times New Roman" pitchFamily="18" charset="0"/>
              </a:rPr>
              <a:t>hours </a:t>
            </a:r>
            <a:r>
              <a:rPr lang="en-IN" dirty="0">
                <a:latin typeface="Times New Roman" pitchFamily="18" charset="0"/>
                <a:cs typeface="Times New Roman" pitchFamily="18" charset="0"/>
              </a:rPr>
              <a:t>after cessation </a:t>
            </a:r>
            <a:r>
              <a:rPr lang="en-IN" dirty="0" smtClean="0">
                <a:latin typeface="Times New Roman" pitchFamily="18" charset="0"/>
                <a:cs typeface="Times New Roman" pitchFamily="18" charset="0"/>
              </a:rPr>
              <a:t>or reduction </a:t>
            </a:r>
            <a:r>
              <a:rPr lang="en-IN" dirty="0">
                <a:latin typeface="Times New Roman" pitchFamily="18" charset="0"/>
                <a:cs typeface="Times New Roman" pitchFamily="18" charset="0"/>
              </a:rPr>
              <a:t>in alcohol use</a:t>
            </a:r>
          </a:p>
          <a:p>
            <a:pPr>
              <a:buFont typeface="Wingdings" pitchFamily="2" charset="2"/>
              <a:buChar char="ü"/>
            </a:pPr>
            <a:r>
              <a:rPr lang="en-IN" dirty="0" smtClean="0">
                <a:latin typeface="Times New Roman" pitchFamily="18" charset="0"/>
                <a:cs typeface="Times New Roman" pitchFamily="18" charset="0"/>
              </a:rPr>
              <a:t>Symptoms </a:t>
            </a:r>
            <a:r>
              <a:rPr lang="en-IN" dirty="0">
                <a:latin typeface="Times New Roman" pitchFamily="18" charset="0"/>
                <a:cs typeface="Times New Roman" pitchFamily="18" charset="0"/>
              </a:rPr>
              <a:t>suggestive of GI </a:t>
            </a:r>
            <a:r>
              <a:rPr lang="en-IN" dirty="0" smtClean="0">
                <a:latin typeface="Times New Roman" pitchFamily="18" charset="0"/>
                <a:cs typeface="Times New Roman" pitchFamily="18" charset="0"/>
              </a:rPr>
              <a:t>distress , anxiety</a:t>
            </a:r>
            <a:r>
              <a:rPr lang="en-IN" dirty="0">
                <a:latin typeface="Times New Roman" pitchFamily="18" charset="0"/>
                <a:cs typeface="Times New Roman" pitchFamily="18" charset="0"/>
              </a:rPr>
              <a:t>, irritability, elevated </a:t>
            </a:r>
            <a:r>
              <a:rPr lang="en-IN" dirty="0" smtClean="0">
                <a:latin typeface="Times New Roman" pitchFamily="18" charset="0"/>
                <a:cs typeface="Times New Roman" pitchFamily="18" charset="0"/>
              </a:rPr>
              <a:t>blood pressure</a:t>
            </a:r>
            <a:r>
              <a:rPr lang="en-IN" dirty="0">
                <a:latin typeface="Times New Roman" pitchFamily="18" charset="0"/>
                <a:cs typeface="Times New Roman" pitchFamily="18" charset="0"/>
              </a:rPr>
              <a:t>, tachycardia and </a:t>
            </a:r>
            <a:r>
              <a:rPr lang="en-IN" dirty="0" smtClean="0">
                <a:latin typeface="Times New Roman" pitchFamily="18" charset="0"/>
                <a:cs typeface="Times New Roman" pitchFamily="18" charset="0"/>
              </a:rPr>
              <a:t>autonomic hyperactivity</a:t>
            </a:r>
            <a:endParaRPr lang="en-IN" dirty="0">
              <a:latin typeface="Times New Roman" pitchFamily="18" charset="0"/>
              <a:cs typeface="Times New Roman" pitchFamily="18" charset="0"/>
            </a:endParaRPr>
          </a:p>
          <a:p>
            <a:pPr>
              <a:buFont typeface="Wingdings" pitchFamily="2" charset="2"/>
              <a:buChar char="ü"/>
            </a:pPr>
            <a:r>
              <a:rPr lang="en-IN" dirty="0" smtClean="0">
                <a:latin typeface="Times New Roman" pitchFamily="18" charset="0"/>
                <a:cs typeface="Times New Roman" pitchFamily="18" charset="0"/>
              </a:rPr>
              <a:t>Symptoms </a:t>
            </a:r>
            <a:r>
              <a:rPr lang="en-IN" dirty="0">
                <a:latin typeface="Times New Roman" pitchFamily="18" charset="0"/>
                <a:cs typeface="Times New Roman" pitchFamily="18" charset="0"/>
              </a:rPr>
              <a:t>intensify in initial period </a:t>
            </a:r>
            <a:r>
              <a:rPr lang="en-IN" dirty="0" smtClean="0">
                <a:latin typeface="Times New Roman" pitchFamily="18" charset="0"/>
                <a:cs typeface="Times New Roman" pitchFamily="18" charset="0"/>
              </a:rPr>
              <a:t>and diminish </a:t>
            </a:r>
            <a:r>
              <a:rPr lang="en-IN" dirty="0">
                <a:latin typeface="Times New Roman" pitchFamily="18" charset="0"/>
                <a:cs typeface="Times New Roman" pitchFamily="18" charset="0"/>
              </a:rPr>
              <a:t>over 24-48 </a:t>
            </a:r>
            <a:r>
              <a:rPr lang="en-IN" dirty="0" smtClean="0">
                <a:latin typeface="Times New Roman" pitchFamily="18" charset="0"/>
                <a:cs typeface="Times New Roman" pitchFamily="18" charset="0"/>
              </a:rPr>
              <a:t>hours</a:t>
            </a:r>
            <a:endParaRPr lang="en-IN" dirty="0">
              <a:latin typeface="Times New Roman" pitchFamily="18" charset="0"/>
              <a:cs typeface="Times New Roman" pitchFamily="18" charset="0"/>
            </a:endParaRPr>
          </a:p>
          <a:p>
            <a:pPr>
              <a:buFont typeface="Wingdings" pitchFamily="2" charset="2"/>
              <a:buChar char="ü"/>
            </a:pPr>
            <a:r>
              <a:rPr lang="en-IN" dirty="0" smtClean="0">
                <a:latin typeface="Times New Roman" pitchFamily="18" charset="0"/>
                <a:cs typeface="Times New Roman" pitchFamily="18" charset="0"/>
              </a:rPr>
              <a:t>Symptoms </a:t>
            </a:r>
            <a:r>
              <a:rPr lang="en-IN" dirty="0">
                <a:latin typeface="Times New Roman" pitchFamily="18" charset="0"/>
                <a:cs typeface="Times New Roman" pitchFamily="18" charset="0"/>
              </a:rPr>
              <a:t>would be normally </a:t>
            </a:r>
            <a:r>
              <a:rPr lang="en-IN" dirty="0" smtClean="0">
                <a:latin typeface="Times New Roman" pitchFamily="18" charset="0"/>
                <a:cs typeface="Times New Roman" pitchFamily="18" charset="0"/>
              </a:rPr>
              <a:t>abating over </a:t>
            </a:r>
            <a:r>
              <a:rPr lang="en-IN" dirty="0">
                <a:latin typeface="Times New Roman" pitchFamily="18" charset="0"/>
                <a:cs typeface="Times New Roman" pitchFamily="18" charset="0"/>
              </a:rPr>
              <a:t>duration of 5-7 days.</a:t>
            </a:r>
          </a:p>
        </p:txBody>
      </p:sp>
    </p:spTree>
    <p:extLst>
      <p:ext uri="{BB962C8B-B14F-4D97-AF65-F5344CB8AC3E}">
        <p14:creationId xmlns:p14="http://schemas.microsoft.com/office/powerpoint/2010/main" val="270599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idx="4294967295"/>
          </p:nvPr>
        </p:nvSpPr>
        <p:spPr>
          <a:xfrm>
            <a:off x="1522414" y="260350"/>
            <a:ext cx="9144000" cy="1162270"/>
          </a:xfrm>
        </p:spPr>
        <p:txBody>
          <a:bodyPr/>
          <a:lstStyle/>
          <a:p>
            <a:r>
              <a:rPr lang="en-US" altLang="en-US" dirty="0" smtClean="0">
                <a:solidFill>
                  <a:schemeClr val="tx2"/>
                </a:solidFill>
              </a:rPr>
              <a:t>Why Do People Take Drugs?</a:t>
            </a:r>
            <a:endParaRPr lang="en-US" altLang="en-US" sz="2800" b="1" dirty="0">
              <a:solidFill>
                <a:schemeClr val="tx2"/>
              </a:solidFill>
            </a:endParaRPr>
          </a:p>
        </p:txBody>
      </p:sp>
      <p:sp>
        <p:nvSpPr>
          <p:cNvPr id="148483" name="Rectangle 3"/>
          <p:cNvSpPr>
            <a:spLocks noChangeArrowheads="1"/>
          </p:cNvSpPr>
          <p:nvPr/>
        </p:nvSpPr>
        <p:spPr bwMode="auto">
          <a:xfrm>
            <a:off x="1522413" y="2560638"/>
            <a:ext cx="231457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sz="3200" b="1" dirty="0">
                <a:solidFill>
                  <a:schemeClr val="tx2"/>
                </a:solidFill>
                <a:latin typeface="Helvetica" panose="020B0604020202020204" pitchFamily="34" charset="0"/>
                <a:cs typeface="Times New Roman" panose="02020603050405020304" pitchFamily="18" charset="0"/>
              </a:rPr>
              <a:t>To feel good</a:t>
            </a:r>
            <a:endParaRPr lang="en-US" altLang="en-US" sz="2400" dirty="0">
              <a:solidFill>
                <a:schemeClr val="tx2"/>
              </a:solidFill>
              <a:latin typeface="Helvetica" panose="020B0604020202020204" pitchFamily="34" charset="0"/>
              <a:cs typeface="Times New Roman" panose="02020603050405020304" pitchFamily="18" charset="0"/>
            </a:endParaRPr>
          </a:p>
          <a:p>
            <a:pPr algn="r"/>
            <a:r>
              <a:rPr lang="en-US" altLang="en-US" sz="2400" dirty="0">
                <a:solidFill>
                  <a:schemeClr val="tx2"/>
                </a:solidFill>
                <a:latin typeface="Helvetica" panose="020B0604020202020204" pitchFamily="34" charset="0"/>
                <a:cs typeface="Times New Roman" panose="02020603050405020304" pitchFamily="18" charset="0"/>
              </a:rPr>
              <a:t>To have novel:</a:t>
            </a:r>
          </a:p>
          <a:p>
            <a:pPr algn="r"/>
            <a:r>
              <a:rPr lang="en-US" altLang="en-US" sz="2400" dirty="0">
                <a:solidFill>
                  <a:schemeClr val="tx2"/>
                </a:solidFill>
                <a:latin typeface="Helvetica" panose="020B0604020202020204" pitchFamily="34" charset="0"/>
                <a:cs typeface="Times New Roman" panose="02020603050405020304" pitchFamily="18" charset="0"/>
              </a:rPr>
              <a:t>feelings</a:t>
            </a:r>
          </a:p>
          <a:p>
            <a:pPr algn="r"/>
            <a:r>
              <a:rPr lang="en-US" altLang="en-US" sz="2400" dirty="0">
                <a:solidFill>
                  <a:schemeClr val="tx2"/>
                </a:solidFill>
                <a:latin typeface="Helvetica" panose="020B0604020202020204" pitchFamily="34" charset="0"/>
                <a:cs typeface="Times New Roman" panose="02020603050405020304" pitchFamily="18" charset="0"/>
              </a:rPr>
              <a:t>sensations</a:t>
            </a:r>
          </a:p>
          <a:p>
            <a:pPr algn="r"/>
            <a:r>
              <a:rPr lang="en-US" altLang="en-US" sz="2400" dirty="0">
                <a:solidFill>
                  <a:schemeClr val="tx2"/>
                </a:solidFill>
                <a:latin typeface="Helvetica" panose="020B0604020202020204" pitchFamily="34" charset="0"/>
                <a:cs typeface="Times New Roman" panose="02020603050405020304" pitchFamily="18" charset="0"/>
              </a:rPr>
              <a:t>experiences</a:t>
            </a:r>
          </a:p>
          <a:p>
            <a:pPr algn="r"/>
            <a:r>
              <a:rPr lang="en-US" altLang="en-US" sz="2400" dirty="0">
                <a:solidFill>
                  <a:schemeClr val="tx2"/>
                </a:solidFill>
                <a:latin typeface="Helvetica" panose="020B0604020202020204" pitchFamily="34" charset="0"/>
                <a:cs typeface="Times New Roman" panose="02020603050405020304" pitchFamily="18" charset="0"/>
              </a:rPr>
              <a:t>AND</a:t>
            </a:r>
          </a:p>
          <a:p>
            <a:pPr algn="r"/>
            <a:r>
              <a:rPr lang="en-US" altLang="en-US" sz="2400" dirty="0">
                <a:solidFill>
                  <a:schemeClr val="tx2"/>
                </a:solidFill>
                <a:latin typeface="Helvetica" panose="020B0604020202020204" pitchFamily="34" charset="0"/>
                <a:cs typeface="Times New Roman" panose="02020603050405020304" pitchFamily="18" charset="0"/>
              </a:rPr>
              <a:t>to share them</a:t>
            </a:r>
          </a:p>
          <a:p>
            <a:pPr algn="r"/>
            <a:r>
              <a:rPr lang="en-US" altLang="en-US" sz="3200" dirty="0">
                <a:solidFill>
                  <a:schemeClr val="tx2"/>
                </a:solidFill>
                <a:latin typeface="Helvetica" panose="020B0604020202020204" pitchFamily="34" charset="0"/>
                <a:cs typeface="Times New Roman" panose="02020603050405020304" pitchFamily="18" charset="0"/>
              </a:rPr>
              <a:t> </a:t>
            </a:r>
          </a:p>
        </p:txBody>
      </p:sp>
      <p:sp>
        <p:nvSpPr>
          <p:cNvPr id="148484" name="Rectangle 4"/>
          <p:cNvSpPr>
            <a:spLocks noChangeArrowheads="1"/>
          </p:cNvSpPr>
          <p:nvPr/>
        </p:nvSpPr>
        <p:spPr bwMode="auto">
          <a:xfrm>
            <a:off x="8510588" y="2524125"/>
            <a:ext cx="2155825"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a:solidFill>
                  <a:schemeClr val="tx2"/>
                </a:solidFill>
                <a:latin typeface="Helvetica" panose="020B0604020202020204" pitchFamily="34" charset="0"/>
                <a:cs typeface="Times New Roman" panose="02020603050405020304" pitchFamily="18" charset="0"/>
              </a:rPr>
              <a:t>To feel better</a:t>
            </a:r>
            <a:endParaRPr lang="en-US" altLang="en-US" sz="2400" dirty="0">
              <a:solidFill>
                <a:schemeClr val="tx2"/>
              </a:solidFill>
              <a:latin typeface="Helvetica" panose="020B0604020202020204" pitchFamily="34" charset="0"/>
              <a:cs typeface="Times New Roman" panose="02020603050405020304" pitchFamily="18" charset="0"/>
            </a:endParaRPr>
          </a:p>
          <a:p>
            <a:r>
              <a:rPr lang="en-US" altLang="en-US" sz="2400" dirty="0">
                <a:solidFill>
                  <a:schemeClr val="tx2"/>
                </a:solidFill>
                <a:latin typeface="Helvetica" panose="020B0604020202020204" pitchFamily="34" charset="0"/>
                <a:cs typeface="Times New Roman" panose="02020603050405020304" pitchFamily="18" charset="0"/>
              </a:rPr>
              <a:t>To lessen:</a:t>
            </a:r>
          </a:p>
          <a:p>
            <a:r>
              <a:rPr lang="en-US" altLang="en-US" sz="2400" dirty="0">
                <a:solidFill>
                  <a:schemeClr val="tx2"/>
                </a:solidFill>
                <a:latin typeface="Helvetica" panose="020B0604020202020204" pitchFamily="34" charset="0"/>
                <a:cs typeface="Times New Roman" panose="02020603050405020304" pitchFamily="18" charset="0"/>
              </a:rPr>
              <a:t>anxiety</a:t>
            </a:r>
          </a:p>
          <a:p>
            <a:r>
              <a:rPr lang="en-US" altLang="en-US" sz="2400" dirty="0">
                <a:solidFill>
                  <a:schemeClr val="tx2"/>
                </a:solidFill>
                <a:latin typeface="Helvetica" panose="020B0604020202020204" pitchFamily="34" charset="0"/>
                <a:cs typeface="Times New Roman" panose="02020603050405020304" pitchFamily="18" charset="0"/>
              </a:rPr>
              <a:t>worries</a:t>
            </a:r>
          </a:p>
          <a:p>
            <a:r>
              <a:rPr lang="en-US" altLang="en-US" sz="2400" dirty="0">
                <a:solidFill>
                  <a:schemeClr val="tx2"/>
                </a:solidFill>
                <a:latin typeface="Helvetica" panose="020B0604020202020204" pitchFamily="34" charset="0"/>
                <a:cs typeface="Times New Roman" panose="02020603050405020304" pitchFamily="18" charset="0"/>
              </a:rPr>
              <a:t>fears</a:t>
            </a:r>
          </a:p>
          <a:p>
            <a:r>
              <a:rPr lang="en-US" altLang="en-US" sz="2400" dirty="0">
                <a:solidFill>
                  <a:schemeClr val="tx2"/>
                </a:solidFill>
                <a:latin typeface="Helvetica" panose="020B0604020202020204" pitchFamily="34" charset="0"/>
                <a:cs typeface="Times New Roman" panose="02020603050405020304" pitchFamily="18" charset="0"/>
              </a:rPr>
              <a:t>depression</a:t>
            </a:r>
          </a:p>
          <a:p>
            <a:r>
              <a:rPr lang="en-US" altLang="en-US" sz="2400" dirty="0">
                <a:solidFill>
                  <a:schemeClr val="tx2"/>
                </a:solidFill>
                <a:latin typeface="Helvetica" panose="020B0604020202020204" pitchFamily="34" charset="0"/>
                <a:cs typeface="Times New Roman" panose="02020603050405020304" pitchFamily="18" charset="0"/>
              </a:rPr>
              <a:t>hopelessness</a:t>
            </a:r>
          </a:p>
          <a:p>
            <a:r>
              <a:rPr lang="en-US" altLang="en-US" sz="3200" dirty="0">
                <a:solidFill>
                  <a:schemeClr val="tx2"/>
                </a:solidFill>
                <a:latin typeface="Helvetica" panose="020B0604020202020204" pitchFamily="34" charset="0"/>
                <a:cs typeface="Times New Roman" panose="02020603050405020304" pitchFamily="18" charset="0"/>
              </a:rPr>
              <a:t> </a:t>
            </a:r>
            <a:br>
              <a:rPr lang="en-US" altLang="en-US" sz="3200" dirty="0">
                <a:solidFill>
                  <a:schemeClr val="tx2"/>
                </a:solidFill>
                <a:latin typeface="Helvetica" panose="020B0604020202020204" pitchFamily="34" charset="0"/>
                <a:cs typeface="Times New Roman" panose="02020603050405020304" pitchFamily="18" charset="0"/>
              </a:rPr>
            </a:br>
            <a:endParaRPr lang="en-US" altLang="en-US" sz="3200" dirty="0">
              <a:solidFill>
                <a:schemeClr val="tx2"/>
              </a:solidFill>
              <a:latin typeface="Helvetica" panose="020B0604020202020204" pitchFamily="34" charset="0"/>
              <a:cs typeface="Times New Roman" panose="02020603050405020304" pitchFamily="18" charset="0"/>
            </a:endParaRPr>
          </a:p>
        </p:txBody>
      </p:sp>
      <p:pic>
        <p:nvPicPr>
          <p:cNvPr id="31749" name="Picture 5" descr="why picture on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6988" y="2693989"/>
            <a:ext cx="4684713"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71147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48483"/>
                                        </p:tgtEl>
                                        <p:attrNameLst>
                                          <p:attrName>style.visibility</p:attrName>
                                        </p:attrNameLst>
                                      </p:cBhvr>
                                      <p:to>
                                        <p:strVal val="visible"/>
                                      </p:to>
                                    </p:set>
                                    <p:animEffect transition="in" filter="wipe(right)">
                                      <p:cBhvr>
                                        <p:cTn id="7" dur="500"/>
                                        <p:tgtEl>
                                          <p:spTgt spid="1484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8484"/>
                                        </p:tgtEl>
                                        <p:attrNameLst>
                                          <p:attrName>style.visibility</p:attrName>
                                        </p:attrNameLst>
                                      </p:cBhvr>
                                      <p:to>
                                        <p:strVal val="visible"/>
                                      </p:to>
                                    </p:set>
                                    <p:animEffect transition="in" filter="wipe(left)">
                                      <p:cBhvr>
                                        <p:cTn id="12" dur="500"/>
                                        <p:tgtEl>
                                          <p:spTgt spid="148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autoUpdateAnimBg="0"/>
      <p:bldP spid="148484"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788" y="188640"/>
            <a:ext cx="11377264" cy="1168400"/>
          </a:xfrm>
        </p:spPr>
        <p:txBody>
          <a:bodyPr>
            <a:noAutofit/>
          </a:bodyPr>
          <a:lstStyle/>
          <a:p>
            <a:r>
              <a:rPr lang="en-IN" sz="4000" b="1" dirty="0">
                <a:latin typeface="Times New Roman" pitchFamily="18" charset="0"/>
                <a:cs typeface="Times New Roman" pitchFamily="18" charset="0"/>
              </a:rPr>
              <a:t>MANAGEMENT  OF  </a:t>
            </a:r>
            <a:r>
              <a:rPr lang="en-IN" sz="4000" b="1" dirty="0" smtClean="0">
                <a:latin typeface="Times New Roman" pitchFamily="18" charset="0"/>
                <a:cs typeface="Times New Roman" pitchFamily="18" charset="0"/>
              </a:rPr>
              <a:t>WITHDRAWAL(contd.)</a:t>
            </a:r>
            <a:endParaRPr lang="en-IN"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1218882" y="1803400"/>
            <a:ext cx="10348137" cy="4267200"/>
          </a:xfrm>
        </p:spPr>
        <p:txBody>
          <a:bodyPr>
            <a:normAutofit/>
          </a:bodyPr>
          <a:lstStyle/>
          <a:p>
            <a:r>
              <a:rPr lang="en-IN" sz="3600" b="1" dirty="0" smtClean="0"/>
              <a:t>COMPLICATED WITHDRAWAL</a:t>
            </a:r>
          </a:p>
          <a:p>
            <a:r>
              <a:rPr lang="en-IN" b="1" dirty="0" smtClean="0"/>
              <a:t>WITHDRAWAL </a:t>
            </a:r>
            <a:r>
              <a:rPr lang="en-IN" b="1" dirty="0"/>
              <a:t>SEIZURES (RUM FITS)</a:t>
            </a:r>
          </a:p>
          <a:p>
            <a:r>
              <a:rPr lang="en-IN" dirty="0" smtClean="0">
                <a:latin typeface="Times New Roman" pitchFamily="18" charset="0"/>
                <a:cs typeface="Times New Roman" pitchFamily="18" charset="0"/>
              </a:rPr>
              <a:t>Starts </a:t>
            </a:r>
            <a:r>
              <a:rPr lang="en-IN" dirty="0">
                <a:latin typeface="Times New Roman" pitchFamily="18" charset="0"/>
                <a:cs typeface="Times New Roman" pitchFamily="18" charset="0"/>
              </a:rPr>
              <a:t>within 12-72 </a:t>
            </a:r>
            <a:r>
              <a:rPr lang="en-IN" dirty="0" err="1">
                <a:latin typeface="Times New Roman" pitchFamily="18" charset="0"/>
                <a:cs typeface="Times New Roman" pitchFamily="18" charset="0"/>
              </a:rPr>
              <a:t>hrs</a:t>
            </a:r>
            <a:r>
              <a:rPr lang="en-IN" dirty="0">
                <a:latin typeface="Times New Roman" pitchFamily="18" charset="0"/>
                <a:cs typeface="Times New Roman" pitchFamily="18" charset="0"/>
              </a:rPr>
              <a:t> of cessation </a:t>
            </a:r>
            <a:r>
              <a:rPr lang="en-IN" dirty="0" smtClean="0">
                <a:latin typeface="Times New Roman" pitchFamily="18" charset="0"/>
                <a:cs typeface="Times New Roman" pitchFamily="18" charset="0"/>
              </a:rPr>
              <a:t>of prolonged </a:t>
            </a:r>
            <a:r>
              <a:rPr lang="en-IN" dirty="0">
                <a:latin typeface="Times New Roman" pitchFamily="18" charset="0"/>
                <a:cs typeface="Times New Roman" pitchFamily="18" charset="0"/>
              </a:rPr>
              <a:t>ingestion of alcohol</a:t>
            </a:r>
          </a:p>
          <a:p>
            <a:r>
              <a:rPr lang="en-IN" dirty="0" smtClean="0">
                <a:latin typeface="Times New Roman" pitchFamily="18" charset="0"/>
                <a:cs typeface="Times New Roman" pitchFamily="18" charset="0"/>
              </a:rPr>
              <a:t>mostly </a:t>
            </a:r>
            <a:r>
              <a:rPr lang="en-IN" dirty="0">
                <a:latin typeface="Times New Roman" pitchFamily="18" charset="0"/>
                <a:cs typeface="Times New Roman" pitchFamily="18" charset="0"/>
              </a:rPr>
              <a:t>generalized tonic </a:t>
            </a:r>
            <a:r>
              <a:rPr lang="en-IN" dirty="0" err="1">
                <a:latin typeface="Times New Roman" pitchFamily="18" charset="0"/>
                <a:cs typeface="Times New Roman" pitchFamily="18" charset="0"/>
              </a:rPr>
              <a:t>clonic</a:t>
            </a:r>
            <a:r>
              <a:rPr lang="en-IN" dirty="0">
                <a:latin typeface="Times New Roman" pitchFamily="18" charset="0"/>
                <a:cs typeface="Times New Roman" pitchFamily="18" charset="0"/>
              </a:rPr>
              <a:t> seizure</a:t>
            </a:r>
          </a:p>
          <a:p>
            <a:r>
              <a:rPr lang="en-IN" dirty="0" smtClean="0">
                <a:latin typeface="Times New Roman" pitchFamily="18" charset="0"/>
                <a:cs typeface="Times New Roman" pitchFamily="18" charset="0"/>
              </a:rPr>
              <a:t>majority </a:t>
            </a:r>
            <a:r>
              <a:rPr lang="en-IN" dirty="0">
                <a:latin typeface="Times New Roman" pitchFamily="18" charset="0"/>
                <a:cs typeface="Times New Roman" pitchFamily="18" charset="0"/>
              </a:rPr>
              <a:t>(60%) have multiple </a:t>
            </a:r>
            <a:r>
              <a:rPr lang="en-IN" dirty="0" smtClean="0">
                <a:latin typeface="Times New Roman" pitchFamily="18" charset="0"/>
                <a:cs typeface="Times New Roman" pitchFamily="18" charset="0"/>
              </a:rPr>
              <a:t>seizure but </a:t>
            </a:r>
            <a:r>
              <a:rPr lang="en-IN" dirty="0">
                <a:latin typeface="Times New Roman" pitchFamily="18" charset="0"/>
                <a:cs typeface="Times New Roman" pitchFamily="18" charset="0"/>
              </a:rPr>
              <a:t>only 3% progress to </a:t>
            </a:r>
            <a:r>
              <a:rPr lang="en-IN" dirty="0" smtClean="0">
                <a:latin typeface="Times New Roman" pitchFamily="18" charset="0"/>
                <a:cs typeface="Times New Roman" pitchFamily="18" charset="0"/>
              </a:rPr>
              <a:t>status </a:t>
            </a:r>
            <a:r>
              <a:rPr lang="en-IN" dirty="0" err="1" smtClean="0">
                <a:latin typeface="Times New Roman" pitchFamily="18" charset="0"/>
                <a:cs typeface="Times New Roman" pitchFamily="18" charset="0"/>
              </a:rPr>
              <a:t>epilepticus</a:t>
            </a:r>
            <a:endParaRPr lang="en-IN" dirty="0">
              <a:latin typeface="Times New Roman" pitchFamily="18" charset="0"/>
              <a:cs typeface="Times New Roman" pitchFamily="18" charset="0"/>
            </a:endParaRPr>
          </a:p>
          <a:p>
            <a:r>
              <a:rPr lang="en-IN" dirty="0" smtClean="0">
                <a:latin typeface="Times New Roman" pitchFamily="18" charset="0"/>
                <a:cs typeface="Times New Roman" pitchFamily="18" charset="0"/>
              </a:rPr>
              <a:t>Around </a:t>
            </a:r>
            <a:r>
              <a:rPr lang="en-IN" dirty="0">
                <a:latin typeface="Times New Roman" pitchFamily="18" charset="0"/>
                <a:cs typeface="Times New Roman" pitchFamily="18" charset="0"/>
              </a:rPr>
              <a:t>30-40% progress to </a:t>
            </a:r>
            <a:r>
              <a:rPr lang="en-IN" b="1" dirty="0" smtClean="0">
                <a:latin typeface="Times New Roman" pitchFamily="18" charset="0"/>
                <a:cs typeface="Times New Roman" pitchFamily="18" charset="0"/>
              </a:rPr>
              <a:t>DELIRIUM TREMENS</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46085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MANAGEMENT OF COMPLICATED WITHDRAWAL</a:t>
            </a:r>
            <a:br>
              <a:rPr lang="en-IN" b="1" dirty="0"/>
            </a:br>
            <a:endParaRPr lang="en-IN" dirty="0"/>
          </a:p>
        </p:txBody>
      </p:sp>
      <p:sp>
        <p:nvSpPr>
          <p:cNvPr id="3" name="Content Placeholder 2"/>
          <p:cNvSpPr>
            <a:spLocks noGrp="1"/>
          </p:cNvSpPr>
          <p:nvPr>
            <p:ph idx="1"/>
          </p:nvPr>
        </p:nvSpPr>
        <p:spPr/>
        <p:txBody>
          <a:bodyPr>
            <a:normAutofit/>
          </a:bodyPr>
          <a:lstStyle/>
          <a:p>
            <a:r>
              <a:rPr lang="en-IN" b="1" dirty="0"/>
              <a:t>ALCOHOL WITHDRAWAL SEIZURES</a:t>
            </a:r>
          </a:p>
          <a:p>
            <a:r>
              <a:rPr lang="en-IN" dirty="0" smtClean="0"/>
              <a:t>Benzodiazepines </a:t>
            </a:r>
            <a:r>
              <a:rPr lang="en-IN" dirty="0"/>
              <a:t>reduce withdrawal severity and the incidence of seizures </a:t>
            </a:r>
            <a:r>
              <a:rPr lang="en-IN" dirty="0" smtClean="0"/>
              <a:t>and </a:t>
            </a:r>
            <a:r>
              <a:rPr lang="en-IN" dirty="0" err="1" smtClean="0"/>
              <a:t>delirum</a:t>
            </a:r>
            <a:endParaRPr lang="en-IN" dirty="0"/>
          </a:p>
          <a:p>
            <a:r>
              <a:rPr lang="en-IN" dirty="0" smtClean="0"/>
              <a:t>Both </a:t>
            </a:r>
            <a:r>
              <a:rPr lang="en-IN" dirty="0"/>
              <a:t>short acting (</a:t>
            </a:r>
            <a:r>
              <a:rPr lang="en-IN" dirty="0" err="1"/>
              <a:t>Lorazepam</a:t>
            </a:r>
            <a:r>
              <a:rPr lang="en-IN" dirty="0"/>
              <a:t>) and Long acting Benzodiazepines (Diazepam). </a:t>
            </a:r>
            <a:r>
              <a:rPr lang="en-IN" dirty="0" smtClean="0"/>
              <a:t>Long acting </a:t>
            </a:r>
            <a:r>
              <a:rPr lang="en-IN" dirty="0"/>
              <a:t>Benzodiazepines are effective when compared to short </a:t>
            </a:r>
            <a:r>
              <a:rPr lang="en-IN" dirty="0" smtClean="0"/>
              <a:t>acting Benzodiazepines</a:t>
            </a:r>
            <a:endParaRPr lang="en-IN" dirty="0"/>
          </a:p>
          <a:p>
            <a:r>
              <a:rPr lang="en-IN" dirty="0" smtClean="0"/>
              <a:t>Carbamazepine </a:t>
            </a:r>
            <a:r>
              <a:rPr lang="en-IN" dirty="0"/>
              <a:t>(insufficient evidence)</a:t>
            </a:r>
          </a:p>
        </p:txBody>
      </p:sp>
    </p:spTree>
    <p:extLst>
      <p:ext uri="{BB962C8B-B14F-4D97-AF65-F5344CB8AC3E}">
        <p14:creationId xmlns:p14="http://schemas.microsoft.com/office/powerpoint/2010/main" val="288878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44624"/>
            <a:ext cx="9751060" cy="1168400"/>
          </a:xfrm>
        </p:spPr>
        <p:txBody>
          <a:bodyPr/>
          <a:lstStyle/>
          <a:p>
            <a:r>
              <a:rPr lang="en-IN" b="1" dirty="0"/>
              <a:t>MANAGEMENT OF DELIRIUM TREMENS</a:t>
            </a:r>
            <a:endParaRPr lang="en-IN" dirty="0"/>
          </a:p>
        </p:txBody>
      </p:sp>
      <p:sp>
        <p:nvSpPr>
          <p:cNvPr id="3" name="Content Placeholder 2"/>
          <p:cNvSpPr>
            <a:spLocks noGrp="1"/>
          </p:cNvSpPr>
          <p:nvPr>
            <p:ph idx="1"/>
          </p:nvPr>
        </p:nvSpPr>
        <p:spPr>
          <a:xfrm>
            <a:off x="333772" y="1340768"/>
            <a:ext cx="11449272" cy="5184576"/>
          </a:xfrm>
        </p:spPr>
        <p:txBody>
          <a:bodyPr>
            <a:normAutofit fontScale="55000" lnSpcReduction="20000"/>
          </a:bodyPr>
          <a:lstStyle/>
          <a:p>
            <a:pPr marL="0" indent="0">
              <a:buNone/>
            </a:pPr>
            <a:r>
              <a:rPr lang="en-IN" sz="4200" b="1" dirty="0" smtClean="0"/>
              <a:t>GENERAL </a:t>
            </a:r>
            <a:r>
              <a:rPr lang="en-IN" sz="4200" b="1" dirty="0"/>
              <a:t>MEASURES</a:t>
            </a:r>
          </a:p>
          <a:p>
            <a:pPr>
              <a:lnSpc>
                <a:spcPct val="120000"/>
              </a:lnSpc>
            </a:pPr>
            <a:r>
              <a:rPr lang="en-IN" sz="4200" dirty="0" smtClean="0"/>
              <a:t>In </a:t>
            </a:r>
            <a:r>
              <a:rPr lang="en-IN" sz="4200" dirty="0"/>
              <a:t>patient care for all patients</a:t>
            </a:r>
          </a:p>
          <a:p>
            <a:pPr>
              <a:lnSpc>
                <a:spcPct val="120000"/>
              </a:lnSpc>
            </a:pPr>
            <a:r>
              <a:rPr lang="en-IN" sz="4200" dirty="0" smtClean="0"/>
              <a:t>Maintain </a:t>
            </a:r>
            <a:r>
              <a:rPr lang="en-IN" sz="4200" dirty="0"/>
              <a:t>water and electrolyte balance</a:t>
            </a:r>
          </a:p>
          <a:p>
            <a:pPr>
              <a:lnSpc>
                <a:spcPct val="120000"/>
              </a:lnSpc>
            </a:pPr>
            <a:r>
              <a:rPr lang="en-IN" sz="4200" dirty="0" smtClean="0"/>
              <a:t>Correct </a:t>
            </a:r>
            <a:r>
              <a:rPr lang="en-IN" sz="4200" dirty="0"/>
              <a:t>metabolic disturbance, nutritional supplement</a:t>
            </a:r>
          </a:p>
          <a:p>
            <a:pPr>
              <a:lnSpc>
                <a:spcPct val="120000"/>
              </a:lnSpc>
            </a:pPr>
            <a:r>
              <a:rPr lang="en-IN" sz="4200" dirty="0" smtClean="0"/>
              <a:t>Close </a:t>
            </a:r>
            <a:r>
              <a:rPr lang="en-IN" sz="4200" dirty="0"/>
              <a:t>supervision</a:t>
            </a:r>
          </a:p>
          <a:p>
            <a:pPr marL="0" indent="0">
              <a:buNone/>
            </a:pPr>
            <a:r>
              <a:rPr lang="en-IN" sz="4200" b="1" dirty="0" smtClean="0"/>
              <a:t>SPECIFIC </a:t>
            </a:r>
            <a:r>
              <a:rPr lang="en-IN" sz="4200" b="1" dirty="0"/>
              <a:t>MEASURES</a:t>
            </a:r>
          </a:p>
          <a:p>
            <a:pPr marL="609600" indent="-609600">
              <a:lnSpc>
                <a:spcPct val="110000"/>
              </a:lnSpc>
              <a:buNone/>
            </a:pPr>
            <a:r>
              <a:rPr lang="en-IN" sz="4200" dirty="0" smtClean="0"/>
              <a:t>Benzodiazepines(high dosage) </a:t>
            </a:r>
            <a:r>
              <a:rPr lang="en-IN" sz="4200" dirty="0"/>
              <a:t>are more effective than neuroleptics in reducing mortality </a:t>
            </a:r>
            <a:r>
              <a:rPr lang="en-IN" sz="4200" dirty="0" smtClean="0"/>
              <a:t>in alcohol </a:t>
            </a:r>
            <a:r>
              <a:rPr lang="en-IN" sz="4200" dirty="0"/>
              <a:t>withdrawal </a:t>
            </a:r>
            <a:r>
              <a:rPr lang="en-IN" sz="4200" dirty="0" smtClean="0"/>
              <a:t>delirium</a:t>
            </a:r>
          </a:p>
          <a:p>
            <a:pPr marL="609600" indent="-609600">
              <a:lnSpc>
                <a:spcPct val="110000"/>
              </a:lnSpc>
              <a:buNone/>
            </a:pPr>
            <a:r>
              <a:rPr lang="en-US" sz="4200" dirty="0" smtClean="0"/>
              <a:t>                  -</a:t>
            </a:r>
            <a:r>
              <a:rPr lang="en-US" sz="4200" dirty="0" err="1" smtClean="0"/>
              <a:t>Lorazepam</a:t>
            </a:r>
            <a:r>
              <a:rPr lang="en-US" sz="4200" dirty="0" smtClean="0"/>
              <a:t> </a:t>
            </a:r>
            <a:r>
              <a:rPr lang="en-US" sz="4200" dirty="0"/>
              <a:t>2mg or Diazepam 10mg IV/IM.</a:t>
            </a:r>
          </a:p>
          <a:p>
            <a:pPr marL="609600" indent="-609600">
              <a:lnSpc>
                <a:spcPct val="110000"/>
              </a:lnSpc>
              <a:buNone/>
            </a:pPr>
            <a:r>
              <a:rPr lang="en-US" sz="4200" dirty="0"/>
              <a:t>		-Repeated doses till symptoms </a:t>
            </a:r>
            <a:r>
              <a:rPr lang="en-US" sz="4200" dirty="0" err="1" smtClean="0"/>
              <a:t>clear,Doses</a:t>
            </a:r>
            <a:r>
              <a:rPr lang="en-US" sz="4200" dirty="0" smtClean="0"/>
              <a:t> </a:t>
            </a:r>
            <a:r>
              <a:rPr lang="en-US" sz="4200" dirty="0"/>
              <a:t>should be tapered in 5-7days</a:t>
            </a:r>
          </a:p>
          <a:p>
            <a:endParaRPr lang="en-IN" dirty="0"/>
          </a:p>
        </p:txBody>
      </p:sp>
    </p:spTree>
    <p:extLst>
      <p:ext uri="{BB962C8B-B14F-4D97-AF65-F5344CB8AC3E}">
        <p14:creationId xmlns:p14="http://schemas.microsoft.com/office/powerpoint/2010/main" val="155482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a:t>TREATMENT GOALS FOR WITHDRAWAL STATE</a:t>
            </a:r>
          </a:p>
          <a:p>
            <a:r>
              <a:rPr lang="en-IN" dirty="0" smtClean="0"/>
              <a:t>To </a:t>
            </a:r>
            <a:r>
              <a:rPr lang="en-IN" dirty="0"/>
              <a:t>relieve patient's discomfort, prevent the occurrence of more serious </a:t>
            </a:r>
            <a:r>
              <a:rPr lang="en-IN" dirty="0" smtClean="0"/>
              <a:t>symptoms, and </a:t>
            </a:r>
            <a:r>
              <a:rPr lang="en-IN" dirty="0"/>
              <a:t>forestall cumulative effects that might worsen future withdrawal.</a:t>
            </a:r>
          </a:p>
          <a:p>
            <a:r>
              <a:rPr lang="en-IN" dirty="0" smtClean="0"/>
              <a:t>To </a:t>
            </a:r>
            <a:r>
              <a:rPr lang="en-IN" dirty="0"/>
              <a:t>utilise the withdrawal treatment opportunity to engage patients in </a:t>
            </a:r>
            <a:r>
              <a:rPr lang="en-IN" dirty="0" smtClean="0"/>
              <a:t>long-term management</a:t>
            </a:r>
            <a:r>
              <a:rPr lang="en-IN" dirty="0"/>
              <a:t>.</a:t>
            </a:r>
          </a:p>
        </p:txBody>
      </p:sp>
    </p:spTree>
    <p:extLst>
      <p:ext uri="{BB962C8B-B14F-4D97-AF65-F5344CB8AC3E}">
        <p14:creationId xmlns:p14="http://schemas.microsoft.com/office/powerpoint/2010/main" val="315076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6763" y="152400"/>
            <a:ext cx="10868369" cy="1143000"/>
          </a:xfrm>
        </p:spPr>
        <p:txBody>
          <a:bodyPr>
            <a:normAutofit/>
          </a:bodyPr>
          <a:lstStyle/>
          <a:p>
            <a:r>
              <a:rPr lang="en-IN" sz="3600" b="1" dirty="0" smtClean="0"/>
              <a:t>MANAGEMENT OF DEPENDENCE</a:t>
            </a:r>
            <a:endParaRPr lang="en-IN" sz="3600" b="1" dirty="0"/>
          </a:p>
        </p:txBody>
      </p:sp>
      <p:sp>
        <p:nvSpPr>
          <p:cNvPr id="3" name="Content Placeholder 2"/>
          <p:cNvSpPr>
            <a:spLocks noGrp="1"/>
          </p:cNvSpPr>
          <p:nvPr>
            <p:ph idx="1"/>
          </p:nvPr>
        </p:nvSpPr>
        <p:spPr>
          <a:xfrm>
            <a:off x="609441" y="1295400"/>
            <a:ext cx="10766795" cy="4953000"/>
          </a:xfrm>
        </p:spPr>
        <p:txBody>
          <a:bodyPr>
            <a:noAutofit/>
          </a:bodyPr>
          <a:lstStyle/>
          <a:p>
            <a:pPr algn="ctr">
              <a:buNone/>
            </a:pPr>
            <a:r>
              <a:rPr lang="en-IN" sz="2800" dirty="0" smtClean="0"/>
              <a:t>Step 1) Detection of alcohol dependence</a:t>
            </a:r>
          </a:p>
          <a:p>
            <a:pPr algn="ctr">
              <a:buNone/>
            </a:pPr>
            <a:r>
              <a:rPr lang="en-IN" sz="2800" dirty="0" smtClean="0"/>
              <a:t>        Step 2)Intervention</a:t>
            </a:r>
          </a:p>
          <a:p>
            <a:pPr algn="ctr">
              <a:buNone/>
            </a:pPr>
            <a:r>
              <a:rPr lang="en-IN" sz="2800" dirty="0" smtClean="0"/>
              <a:t>          </a:t>
            </a:r>
          </a:p>
          <a:p>
            <a:pPr algn="ctr">
              <a:buNone/>
            </a:pPr>
            <a:r>
              <a:rPr lang="en-IN" sz="2800" dirty="0" smtClean="0"/>
              <a:t> Step 3) Detoxification                                       </a:t>
            </a:r>
          </a:p>
          <a:p>
            <a:pPr algn="ctr">
              <a:buNone/>
            </a:pPr>
            <a:r>
              <a:rPr lang="en-IN" sz="2800" dirty="0" smtClean="0"/>
              <a:t>       (Or withdrawal from alcohol)</a:t>
            </a:r>
          </a:p>
          <a:p>
            <a:pPr algn="ctr">
              <a:buNone/>
            </a:pPr>
            <a:r>
              <a:rPr lang="en-IN" sz="2800" dirty="0" smtClean="0"/>
              <a:t>                    </a:t>
            </a:r>
          </a:p>
          <a:p>
            <a:pPr algn="ctr">
              <a:buNone/>
            </a:pPr>
            <a:r>
              <a:rPr lang="en-IN" sz="2800" dirty="0" smtClean="0"/>
              <a:t>                 Step 4) Relapse prevention                        </a:t>
            </a:r>
          </a:p>
          <a:p>
            <a:pPr algn="ctr">
              <a:buNone/>
            </a:pPr>
            <a:r>
              <a:rPr lang="en-IN" sz="2800" dirty="0" smtClean="0"/>
              <a:t> (or </a:t>
            </a:r>
            <a:r>
              <a:rPr lang="en-IN" sz="2800" dirty="0" err="1" smtClean="0"/>
              <a:t>maintenence</a:t>
            </a:r>
            <a:r>
              <a:rPr lang="en-IN" sz="2800" dirty="0" smtClean="0"/>
              <a:t> of abstinence)</a:t>
            </a:r>
          </a:p>
          <a:p>
            <a:pPr algn="ctr">
              <a:buNone/>
            </a:pPr>
            <a:r>
              <a:rPr lang="en-IN" sz="2800" dirty="0" smtClean="0"/>
              <a:t>&amp; Rehabilitation.</a:t>
            </a:r>
          </a:p>
        </p:txBody>
      </p:sp>
      <p:sp>
        <p:nvSpPr>
          <p:cNvPr id="4" name="Down Arrow 3"/>
          <p:cNvSpPr/>
          <p:nvPr/>
        </p:nvSpPr>
        <p:spPr>
          <a:xfrm flipH="1">
            <a:off x="5662363" y="1700808"/>
            <a:ext cx="279687"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Down Arrow 4"/>
          <p:cNvSpPr/>
          <p:nvPr/>
        </p:nvSpPr>
        <p:spPr>
          <a:xfrm flipH="1">
            <a:off x="5637328" y="4293096"/>
            <a:ext cx="304721"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Down Arrow 5"/>
          <p:cNvSpPr/>
          <p:nvPr/>
        </p:nvSpPr>
        <p:spPr>
          <a:xfrm flipH="1">
            <a:off x="5665627" y="2667574"/>
            <a:ext cx="428784" cy="4733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78785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28600"/>
            <a:ext cx="10969943" cy="1143000"/>
          </a:xfrm>
        </p:spPr>
        <p:txBody>
          <a:bodyPr rtlCol="0">
            <a:noAutofit/>
          </a:bodyPr>
          <a:lstStyle/>
          <a:p>
            <a:pPr eaLnBrk="1" fontAlgn="auto" hangingPunct="1">
              <a:spcAft>
                <a:spcPts val="0"/>
              </a:spcAft>
              <a:defRPr/>
            </a:pPr>
            <a:r>
              <a:rPr lang="en-IN" sz="3600" b="1" dirty="0" smtClean="0">
                <a:solidFill>
                  <a:schemeClr val="accent6">
                    <a:lumMod val="50000"/>
                  </a:schemeClr>
                </a:solidFill>
                <a:ea typeface="+mj-ea"/>
              </a:rPr>
              <a:t>FDA APPROVED MEDICATIONS FOR THE TREATMENT OF ALCOHOL DEPENDENCE</a:t>
            </a:r>
            <a:endParaRPr lang="en-IN" sz="3600" b="1" dirty="0">
              <a:solidFill>
                <a:schemeClr val="accent6">
                  <a:lumMod val="50000"/>
                </a:schemeClr>
              </a:solidFill>
              <a:ea typeface="+mj-ea"/>
            </a:endParaRPr>
          </a:p>
        </p:txBody>
      </p:sp>
      <p:sp>
        <p:nvSpPr>
          <p:cNvPr id="61442" name="Content Placeholder 2"/>
          <p:cNvSpPr>
            <a:spLocks noGrp="1"/>
          </p:cNvSpPr>
          <p:nvPr>
            <p:ph idx="1"/>
          </p:nvPr>
        </p:nvSpPr>
        <p:spPr/>
        <p:txBody>
          <a:bodyPr/>
          <a:lstStyle/>
          <a:p>
            <a:pPr eaLnBrk="1" hangingPunct="1"/>
            <a:endParaRPr lang="en-US" smtClean="0">
              <a:ea typeface="ＭＳ Ｐゴシック" pitchFamily="34" charset="-128"/>
            </a:endParaRPr>
          </a:p>
        </p:txBody>
      </p:sp>
      <p:sp>
        <p:nvSpPr>
          <p:cNvPr id="6144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5940153-0DC5-414E-A491-53DE5639D26F}" type="slidenum">
              <a:rPr lang="en-US" sz="1200">
                <a:solidFill>
                  <a:srgbClr val="898989"/>
                </a:solidFill>
                <a:latin typeface="Calibri" pitchFamily="34" charset="0"/>
              </a:rPr>
              <a:pPr eaLnBrk="1" hangingPunct="1"/>
              <a:t>65</a:t>
            </a:fld>
            <a:endParaRPr lang="en-US" sz="1200">
              <a:solidFill>
                <a:srgbClr val="898989"/>
              </a:solidFill>
              <a:latin typeface="Calibri" pitchFamily="34" charset="0"/>
            </a:endParaRPr>
          </a:p>
        </p:txBody>
      </p:sp>
      <p:pic>
        <p:nvPicPr>
          <p:cNvPr id="61444" name="Picture 3" descr="(Enlarge Slid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t="21390" b="12300"/>
          <a:stretch>
            <a:fillRect/>
          </a:stretch>
        </p:blipFill>
        <p:spPr bwMode="auto">
          <a:xfrm>
            <a:off x="609441" y="1600200"/>
            <a:ext cx="1096994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938472" y="5029200"/>
            <a:ext cx="406294"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28530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836" y="44624"/>
            <a:ext cx="9751060" cy="1168400"/>
          </a:xfrm>
        </p:spPr>
        <p:txBody>
          <a:bodyPr>
            <a:normAutofit/>
          </a:bodyPr>
          <a:lstStyle/>
          <a:p>
            <a:r>
              <a:rPr lang="en-IN" sz="4000" b="1" dirty="0" smtClean="0"/>
              <a:t>DETERRENTS</a:t>
            </a:r>
            <a:endParaRPr lang="en-IN" sz="4000" b="1" dirty="0"/>
          </a:p>
        </p:txBody>
      </p:sp>
      <p:sp>
        <p:nvSpPr>
          <p:cNvPr id="3" name="Content Placeholder 2"/>
          <p:cNvSpPr>
            <a:spLocks noGrp="1"/>
          </p:cNvSpPr>
          <p:nvPr>
            <p:ph idx="1"/>
          </p:nvPr>
        </p:nvSpPr>
        <p:spPr>
          <a:xfrm>
            <a:off x="693812" y="1196752"/>
            <a:ext cx="10276131" cy="5256584"/>
          </a:xfrm>
        </p:spPr>
        <p:txBody>
          <a:bodyPr>
            <a:normAutofit lnSpcReduction="10000"/>
          </a:bodyPr>
          <a:lstStyle/>
          <a:p>
            <a:r>
              <a:rPr lang="en-US" dirty="0">
                <a:latin typeface="Times New Roman" pitchFamily="18" charset="0"/>
                <a:ea typeface="ＭＳ Ｐゴシック" pitchFamily="34" charset="-128"/>
                <a:cs typeface="Times New Roman" pitchFamily="18" charset="0"/>
              </a:rPr>
              <a:t>Role of Deterrents</a:t>
            </a:r>
          </a:p>
          <a:p>
            <a:pPr marL="301752" lvl="1" indent="0">
              <a:buNone/>
            </a:pPr>
            <a:r>
              <a:rPr lang="en-US" sz="2400" dirty="0">
                <a:latin typeface="Times New Roman" pitchFamily="18" charset="0"/>
                <a:ea typeface="ＭＳ Ｐゴシック" pitchFamily="34" charset="-128"/>
                <a:cs typeface="Times New Roman" pitchFamily="18" charset="0"/>
              </a:rPr>
              <a:t>Produces unpleasant reaction with alcohol</a:t>
            </a:r>
          </a:p>
          <a:p>
            <a:pPr lvl="1"/>
            <a:r>
              <a:rPr lang="en-US" sz="2400" b="1" dirty="0">
                <a:latin typeface="Times New Roman" pitchFamily="18" charset="0"/>
                <a:ea typeface="ＭＳ Ｐゴシック" pitchFamily="34" charset="-128"/>
                <a:cs typeface="Times New Roman" pitchFamily="18" charset="0"/>
              </a:rPr>
              <a:t>DISULFIRAM</a:t>
            </a:r>
          </a:p>
          <a:p>
            <a:pPr lvl="2"/>
            <a:r>
              <a:rPr lang="en-US" sz="2400" dirty="0">
                <a:latin typeface="Times New Roman" pitchFamily="18" charset="0"/>
                <a:ea typeface="ＭＳ Ｐゴシック" pitchFamily="34" charset="-128"/>
                <a:cs typeface="Times New Roman" pitchFamily="18" charset="0"/>
              </a:rPr>
              <a:t>Inhibits enzyme aldehyde dehydrogenase</a:t>
            </a:r>
          </a:p>
          <a:p>
            <a:pPr lvl="2"/>
            <a:r>
              <a:rPr lang="en-US" sz="2400" dirty="0">
                <a:latin typeface="Times New Roman" pitchFamily="18" charset="0"/>
                <a:ea typeface="ＭＳ Ｐゴシック" pitchFamily="34" charset="-128"/>
                <a:cs typeface="Times New Roman" pitchFamily="18" charset="0"/>
              </a:rPr>
              <a:t>Side effects – Drowsiness, GI irritation</a:t>
            </a:r>
          </a:p>
          <a:p>
            <a:pPr lvl="2"/>
            <a:r>
              <a:rPr lang="en-US" sz="2400" dirty="0">
                <a:latin typeface="Times New Roman" pitchFamily="18" charset="0"/>
                <a:ea typeface="ＭＳ Ｐゴシック" pitchFamily="34" charset="-128"/>
                <a:cs typeface="Times New Roman" pitchFamily="18" charset="0"/>
              </a:rPr>
              <a:t>To be avoided in </a:t>
            </a:r>
            <a:r>
              <a:rPr lang="en-US" sz="2400" b="1" dirty="0">
                <a:latin typeface="Times New Roman" pitchFamily="18" charset="0"/>
                <a:ea typeface="ＭＳ Ｐゴシック" pitchFamily="34" charset="-128"/>
                <a:cs typeface="Times New Roman" pitchFamily="18" charset="0"/>
              </a:rPr>
              <a:t>Pregnancy (Absolute C.I),  </a:t>
            </a:r>
            <a:r>
              <a:rPr lang="en-US" sz="2400" dirty="0">
                <a:latin typeface="Times New Roman" pitchFamily="18" charset="0"/>
                <a:ea typeface="ＭＳ Ｐゴシック" pitchFamily="34" charset="-128"/>
                <a:cs typeface="Times New Roman" pitchFamily="18" charset="0"/>
              </a:rPr>
              <a:t>Hepatic dysfunction, Peripheral neuropathy and Psychosis</a:t>
            </a:r>
          </a:p>
          <a:p>
            <a:pPr lvl="2"/>
            <a:r>
              <a:rPr lang="en-US" sz="2400" dirty="0">
                <a:latin typeface="Times New Roman" pitchFamily="18" charset="0"/>
                <a:ea typeface="ＭＳ Ｐゴシック" pitchFamily="34" charset="-128"/>
                <a:cs typeface="Times New Roman" pitchFamily="18" charset="0"/>
              </a:rPr>
              <a:t>Dosing – 250mg/day (Usual dose), some patients may require – 500 – 750 mg/day </a:t>
            </a:r>
          </a:p>
          <a:p>
            <a:pPr lvl="2"/>
            <a:r>
              <a:rPr lang="en-US" sz="2400" dirty="0">
                <a:latin typeface="Times New Roman" pitchFamily="18" charset="0"/>
                <a:ea typeface="ＭＳ Ｐゴシック" pitchFamily="34" charset="-128"/>
                <a:cs typeface="Times New Roman" pitchFamily="18" charset="0"/>
              </a:rPr>
              <a:t>Informed consent is required before treatment initiation</a:t>
            </a:r>
          </a:p>
          <a:p>
            <a:pPr lvl="2"/>
            <a:r>
              <a:rPr lang="en-US" sz="2400" dirty="0">
                <a:latin typeface="Times New Roman" pitchFamily="18" charset="0"/>
                <a:ea typeface="ＭＳ Ｐゴシック" pitchFamily="34" charset="-128"/>
                <a:cs typeface="Times New Roman" pitchFamily="18" charset="0"/>
              </a:rPr>
              <a:t>Supervised treatment is better</a:t>
            </a:r>
          </a:p>
          <a:p>
            <a:pPr lvl="2"/>
            <a:r>
              <a:rPr lang="en-US" sz="2400" dirty="0">
                <a:latin typeface="Times New Roman" pitchFamily="18" charset="0"/>
                <a:ea typeface="ＭＳ Ｐゴシック" pitchFamily="34" charset="-128"/>
                <a:cs typeface="Times New Roman" pitchFamily="18" charset="0"/>
              </a:rPr>
              <a:t>Good choice in motivated patients</a:t>
            </a:r>
          </a:p>
          <a:p>
            <a:pPr lvl="2"/>
            <a:r>
              <a:rPr lang="en-US" sz="2400" dirty="0">
                <a:latin typeface="Times New Roman" pitchFamily="18" charset="0"/>
                <a:ea typeface="ＭＳ Ｐゴシック" pitchFamily="34" charset="-128"/>
                <a:cs typeface="Times New Roman" pitchFamily="18" charset="0"/>
              </a:rPr>
              <a:t>Duration of use – 1 year</a:t>
            </a:r>
          </a:p>
          <a:p>
            <a:endParaRPr lang="en-IN" dirty="0"/>
          </a:p>
        </p:txBody>
      </p:sp>
    </p:spTree>
    <p:extLst>
      <p:ext uri="{BB962C8B-B14F-4D97-AF65-F5344CB8AC3E}">
        <p14:creationId xmlns:p14="http://schemas.microsoft.com/office/powerpoint/2010/main" val="406907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828" y="28352"/>
            <a:ext cx="9967084" cy="1816472"/>
          </a:xfrm>
        </p:spPr>
        <p:txBody>
          <a:bodyPr>
            <a:normAutofit fontScale="90000"/>
          </a:bodyPr>
          <a:lstStyle/>
          <a:p>
            <a:r>
              <a:rPr lang="en-US" sz="4400" dirty="0" smtClean="0">
                <a:solidFill>
                  <a:srgbClr val="000000"/>
                </a:solidFill>
                <a:latin typeface="Times New Roman" pitchFamily="18" charset="0"/>
                <a:ea typeface="ＭＳ Ｐゴシック" pitchFamily="34" charset="-128"/>
                <a:cs typeface="Times New Roman" pitchFamily="18" charset="0"/>
              </a:rPr>
              <a:t> </a:t>
            </a:r>
            <a:r>
              <a:rPr lang="en-US" sz="4400" dirty="0">
                <a:solidFill>
                  <a:srgbClr val="000000"/>
                </a:solidFill>
                <a:latin typeface="Times New Roman" pitchFamily="18" charset="0"/>
                <a:ea typeface="ＭＳ Ｐゴシック" pitchFamily="34" charset="-128"/>
                <a:cs typeface="Times New Roman" pitchFamily="18" charset="0"/>
              </a:rPr>
              <a:t/>
            </a:r>
            <a:br>
              <a:rPr lang="en-US" sz="4400" dirty="0">
                <a:solidFill>
                  <a:srgbClr val="000000"/>
                </a:solidFill>
                <a:latin typeface="Times New Roman" pitchFamily="18" charset="0"/>
                <a:ea typeface="ＭＳ Ｐゴシック" pitchFamily="34" charset="-128"/>
                <a:cs typeface="Times New Roman" pitchFamily="18" charset="0"/>
              </a:rPr>
            </a:br>
            <a:r>
              <a:rPr lang="en-US" sz="4400" b="1" dirty="0">
                <a:solidFill>
                  <a:srgbClr val="000000"/>
                </a:solidFill>
                <a:latin typeface="Times New Roman" pitchFamily="18" charset="0"/>
                <a:ea typeface="ＭＳ Ｐゴシック" pitchFamily="34" charset="-128"/>
                <a:cs typeface="Times New Roman" pitchFamily="18" charset="0"/>
              </a:rPr>
              <a:t>ANTICRAVING</a:t>
            </a:r>
            <a:r>
              <a:rPr lang="en-US" sz="4400" dirty="0">
                <a:solidFill>
                  <a:srgbClr val="000000"/>
                </a:solidFill>
                <a:latin typeface="Times New Roman" pitchFamily="18" charset="0"/>
                <a:ea typeface="ＭＳ Ｐゴシック" pitchFamily="34" charset="-128"/>
                <a:cs typeface="Times New Roman" pitchFamily="18" charset="0"/>
              </a:rPr>
              <a:t> </a:t>
            </a:r>
            <a:r>
              <a:rPr lang="en-US" sz="4400" b="1" dirty="0" smtClean="0">
                <a:solidFill>
                  <a:srgbClr val="000000"/>
                </a:solidFill>
                <a:latin typeface="Times New Roman" pitchFamily="18" charset="0"/>
                <a:ea typeface="ＭＳ Ｐゴシック" pitchFamily="34" charset="-128"/>
                <a:cs typeface="Times New Roman" pitchFamily="18" charset="0"/>
              </a:rPr>
              <a:t>AGENTS</a:t>
            </a:r>
            <a:r>
              <a:rPr lang="en-US" sz="4400" dirty="0" smtClean="0">
                <a:solidFill>
                  <a:srgbClr val="000000"/>
                </a:solidFill>
                <a:latin typeface="Times New Roman" pitchFamily="18" charset="0"/>
                <a:ea typeface="ＭＳ Ｐゴシック" pitchFamily="34" charset="-128"/>
                <a:cs typeface="Times New Roman" pitchFamily="18" charset="0"/>
              </a:rPr>
              <a:t> </a:t>
            </a:r>
            <a:r>
              <a:rPr lang="en-US" sz="4400" dirty="0">
                <a:solidFill>
                  <a:srgbClr val="000000"/>
                </a:solidFill>
                <a:latin typeface="Times New Roman" pitchFamily="18" charset="0"/>
                <a:ea typeface="ＭＳ Ｐゴシック" pitchFamily="34" charset="-128"/>
                <a:cs typeface="Times New Roman" pitchFamily="18" charset="0"/>
              </a:rPr>
              <a:t/>
            </a:r>
            <a:br>
              <a:rPr lang="en-US" sz="4400" dirty="0">
                <a:solidFill>
                  <a:srgbClr val="000000"/>
                </a:solidFill>
                <a:latin typeface="Times New Roman" pitchFamily="18" charset="0"/>
                <a:ea typeface="ＭＳ Ｐゴシック" pitchFamily="34" charset="-128"/>
                <a:cs typeface="Times New Roman" pitchFamily="18" charset="0"/>
              </a:rPr>
            </a:br>
            <a:endParaRPr lang="en-IN" sz="4400" dirty="0">
              <a:latin typeface="Times New Roman" pitchFamily="18" charset="0"/>
              <a:cs typeface="Times New Roman" pitchFamily="18" charset="0"/>
            </a:endParaRPr>
          </a:p>
        </p:txBody>
      </p:sp>
      <p:sp>
        <p:nvSpPr>
          <p:cNvPr id="3" name="Content Placeholder 2"/>
          <p:cNvSpPr>
            <a:spLocks noGrp="1"/>
          </p:cNvSpPr>
          <p:nvPr>
            <p:ph idx="1"/>
          </p:nvPr>
        </p:nvSpPr>
        <p:spPr>
          <a:xfrm>
            <a:off x="981844" y="1556792"/>
            <a:ext cx="9751060" cy="4267200"/>
          </a:xfrm>
        </p:spPr>
        <p:txBody>
          <a:bodyPr>
            <a:normAutofit/>
          </a:bodyPr>
          <a:lstStyle/>
          <a:p>
            <a:r>
              <a:rPr lang="en-US" dirty="0">
                <a:solidFill>
                  <a:srgbClr val="000000"/>
                </a:solidFill>
                <a:latin typeface="Times New Roman" pitchFamily="18" charset="0"/>
                <a:ea typeface="ＭＳ Ｐゴシック" pitchFamily="34" charset="-128"/>
                <a:cs typeface="Times New Roman" pitchFamily="18" charset="0"/>
              </a:rPr>
              <a:t>Role of </a:t>
            </a:r>
            <a:r>
              <a:rPr lang="en-US" sz="2400" dirty="0" smtClean="0">
                <a:solidFill>
                  <a:srgbClr val="000000"/>
                </a:solidFill>
                <a:latin typeface="Times New Roman" pitchFamily="18" charset="0"/>
                <a:ea typeface="ＭＳ Ｐゴシック" pitchFamily="34" charset="-128"/>
                <a:cs typeface="Times New Roman" pitchFamily="18" charset="0"/>
              </a:rPr>
              <a:t>NALTREXONE</a:t>
            </a:r>
            <a:endParaRPr lang="en-US" sz="2400" dirty="0">
              <a:solidFill>
                <a:srgbClr val="000000"/>
              </a:solidFill>
              <a:latin typeface="Times New Roman" pitchFamily="18" charset="0"/>
              <a:ea typeface="ＭＳ Ｐゴシック" pitchFamily="34" charset="-128"/>
              <a:cs typeface="Times New Roman" pitchFamily="18" charset="0"/>
            </a:endParaRPr>
          </a:p>
          <a:p>
            <a:pPr lvl="2"/>
            <a:r>
              <a:rPr lang="en-US" sz="2400" dirty="0">
                <a:solidFill>
                  <a:srgbClr val="000000"/>
                </a:solidFill>
                <a:latin typeface="Times New Roman" pitchFamily="18" charset="0"/>
                <a:ea typeface="ＭＳ Ｐゴシック" pitchFamily="34" charset="-128"/>
                <a:cs typeface="Times New Roman" pitchFamily="18" charset="0"/>
              </a:rPr>
              <a:t>US FDA approved for use in Alcohol dependence</a:t>
            </a:r>
          </a:p>
          <a:p>
            <a:pPr lvl="2"/>
            <a:r>
              <a:rPr lang="en-US" sz="2400" dirty="0">
                <a:solidFill>
                  <a:srgbClr val="000000"/>
                </a:solidFill>
                <a:latin typeface="Times New Roman" pitchFamily="18" charset="0"/>
                <a:ea typeface="ＭＳ Ｐゴシック" pitchFamily="34" charset="-128"/>
                <a:cs typeface="Times New Roman" pitchFamily="18" charset="0"/>
              </a:rPr>
              <a:t>Opioid receptor (Mu) antagonist</a:t>
            </a:r>
          </a:p>
          <a:p>
            <a:pPr lvl="2"/>
            <a:r>
              <a:rPr lang="en-US" sz="2400" dirty="0">
                <a:solidFill>
                  <a:srgbClr val="000000"/>
                </a:solidFill>
                <a:latin typeface="Times New Roman" pitchFamily="18" charset="0"/>
                <a:ea typeface="ＭＳ Ｐゴシック" pitchFamily="34" charset="-128"/>
                <a:cs typeface="Times New Roman" pitchFamily="18" charset="0"/>
              </a:rPr>
              <a:t>Reduces craving, reduces relapse, enhances abstinence</a:t>
            </a:r>
          </a:p>
          <a:p>
            <a:pPr lvl="2"/>
            <a:r>
              <a:rPr lang="en-US" sz="2400" dirty="0">
                <a:solidFill>
                  <a:srgbClr val="000000"/>
                </a:solidFill>
                <a:latin typeface="Times New Roman" pitchFamily="18" charset="0"/>
                <a:ea typeface="ＭＳ Ｐゴシック" pitchFamily="34" charset="-128"/>
                <a:cs typeface="Times New Roman" pitchFamily="18" charset="0"/>
              </a:rPr>
              <a:t>Dosing – 50 mg/day</a:t>
            </a:r>
          </a:p>
          <a:p>
            <a:pPr lvl="2"/>
            <a:r>
              <a:rPr lang="en-US" sz="2400" dirty="0">
                <a:solidFill>
                  <a:srgbClr val="000000"/>
                </a:solidFill>
                <a:latin typeface="Times New Roman" pitchFamily="18" charset="0"/>
                <a:ea typeface="ＭＳ Ｐゴシック" pitchFamily="34" charset="-128"/>
                <a:cs typeface="Times New Roman" pitchFamily="18" charset="0"/>
              </a:rPr>
              <a:t>Side effects- GI upset, Dizziness</a:t>
            </a:r>
          </a:p>
          <a:p>
            <a:pPr lvl="2"/>
            <a:r>
              <a:rPr lang="en-US" sz="2400" dirty="0">
                <a:solidFill>
                  <a:srgbClr val="000000"/>
                </a:solidFill>
                <a:latin typeface="Times New Roman" pitchFamily="18" charset="0"/>
                <a:ea typeface="ＭＳ Ｐゴシック" pitchFamily="34" charset="-128"/>
                <a:cs typeface="Times New Roman" pitchFamily="18" charset="0"/>
              </a:rPr>
              <a:t>Can be combined with </a:t>
            </a:r>
            <a:r>
              <a:rPr lang="en-US" sz="2400" dirty="0" err="1">
                <a:solidFill>
                  <a:srgbClr val="000000"/>
                </a:solidFill>
                <a:latin typeface="Times New Roman" pitchFamily="18" charset="0"/>
                <a:ea typeface="ＭＳ Ｐゴシック" pitchFamily="34" charset="-128"/>
                <a:cs typeface="Times New Roman" pitchFamily="18" charset="0"/>
              </a:rPr>
              <a:t>Acamprosate</a:t>
            </a:r>
            <a:r>
              <a:rPr lang="en-US" sz="2400" dirty="0">
                <a:solidFill>
                  <a:srgbClr val="000000"/>
                </a:solidFill>
                <a:latin typeface="Times New Roman" pitchFamily="18" charset="0"/>
                <a:ea typeface="ＭＳ Ｐゴシック" pitchFamily="34" charset="-128"/>
                <a:cs typeface="Times New Roman" pitchFamily="18" charset="0"/>
              </a:rPr>
              <a:t> safely</a:t>
            </a:r>
          </a:p>
          <a:p>
            <a:pPr lvl="2"/>
            <a:r>
              <a:rPr lang="en-US" sz="2400" dirty="0">
                <a:solidFill>
                  <a:srgbClr val="000000"/>
                </a:solidFill>
                <a:latin typeface="Times New Roman" pitchFamily="18" charset="0"/>
                <a:ea typeface="ＭＳ Ｐゴシック" pitchFamily="34" charset="-128"/>
                <a:cs typeface="Times New Roman" pitchFamily="18" charset="0"/>
              </a:rPr>
              <a:t>To be avoided in – </a:t>
            </a:r>
            <a:r>
              <a:rPr lang="en-US" sz="2400" dirty="0" err="1">
                <a:solidFill>
                  <a:srgbClr val="000000"/>
                </a:solidFill>
                <a:latin typeface="Times New Roman" pitchFamily="18" charset="0"/>
                <a:ea typeface="ＭＳ Ｐゴシック" pitchFamily="34" charset="-128"/>
                <a:cs typeface="Times New Roman" pitchFamily="18" charset="0"/>
              </a:rPr>
              <a:t>Sev</a:t>
            </a:r>
            <a:r>
              <a:rPr lang="en-US" sz="2400" dirty="0">
                <a:solidFill>
                  <a:srgbClr val="000000"/>
                </a:solidFill>
                <a:latin typeface="Times New Roman" pitchFamily="18" charset="0"/>
                <a:ea typeface="ＭＳ Ｐゴシック" pitchFamily="34" charset="-128"/>
                <a:cs typeface="Times New Roman" pitchFamily="18" charset="0"/>
              </a:rPr>
              <a:t>. Hepatic Dysfunction, Concomitant Opioid Intake</a:t>
            </a:r>
          </a:p>
          <a:p>
            <a:pPr lvl="2"/>
            <a:r>
              <a:rPr lang="en-US" sz="2400" dirty="0">
                <a:solidFill>
                  <a:srgbClr val="000000"/>
                </a:solidFill>
                <a:latin typeface="Times New Roman" pitchFamily="18" charset="0"/>
                <a:ea typeface="ＭＳ Ｐゴシック" pitchFamily="34" charset="-128"/>
                <a:cs typeface="Times New Roman" pitchFamily="18" charset="0"/>
              </a:rPr>
              <a:t>Duration of use – 6 months</a:t>
            </a:r>
          </a:p>
          <a:p>
            <a:endParaRPr lang="en-IN" dirty="0"/>
          </a:p>
        </p:txBody>
      </p:sp>
    </p:spTree>
    <p:extLst>
      <p:ext uri="{BB962C8B-B14F-4D97-AF65-F5344CB8AC3E}">
        <p14:creationId xmlns:p14="http://schemas.microsoft.com/office/powerpoint/2010/main" val="51536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532408"/>
            <a:ext cx="9751060" cy="1168400"/>
          </a:xfrm>
        </p:spPr>
        <p:txBody>
          <a:bodyPr>
            <a:noAutofit/>
          </a:bodyPr>
          <a:lstStyle/>
          <a:p>
            <a:pPr lvl="1" algn="l" rtl="0">
              <a:spcBef>
                <a:spcPct val="0"/>
              </a:spcBef>
            </a:pPr>
            <a:r>
              <a:rPr lang="en-US" sz="3600" b="1" dirty="0" smtClean="0">
                <a:solidFill>
                  <a:srgbClr val="2E2224"/>
                </a:solidFill>
              </a:rPr>
              <a:t>ACAMPROSATE</a:t>
            </a:r>
            <a:br>
              <a:rPr lang="en-US" sz="3600" b="1" dirty="0" smtClean="0">
                <a:solidFill>
                  <a:srgbClr val="2E2224"/>
                </a:solidFill>
              </a:rPr>
            </a:br>
            <a:endParaRPr lang="en-IN" sz="3600" dirty="0"/>
          </a:p>
        </p:txBody>
      </p:sp>
      <p:sp>
        <p:nvSpPr>
          <p:cNvPr id="3" name="Content Placeholder 2"/>
          <p:cNvSpPr>
            <a:spLocks noGrp="1"/>
          </p:cNvSpPr>
          <p:nvPr>
            <p:ph idx="1"/>
          </p:nvPr>
        </p:nvSpPr>
        <p:spPr>
          <a:xfrm>
            <a:off x="0" y="1340768"/>
            <a:ext cx="11927060" cy="4729832"/>
          </a:xfrm>
        </p:spPr>
        <p:txBody>
          <a:bodyPr>
            <a:noAutofit/>
          </a:bodyPr>
          <a:lstStyle/>
          <a:p>
            <a:pPr lvl="2" algn="just"/>
            <a:r>
              <a:rPr lang="en-US" sz="2400" dirty="0" smtClean="0">
                <a:solidFill>
                  <a:srgbClr val="2E2224"/>
                </a:solidFill>
              </a:rPr>
              <a:t>US </a:t>
            </a:r>
            <a:r>
              <a:rPr lang="en-US" sz="2400" dirty="0">
                <a:solidFill>
                  <a:srgbClr val="2E2224"/>
                </a:solidFill>
              </a:rPr>
              <a:t>FDA approved for treatment of Alcohol dependence</a:t>
            </a:r>
          </a:p>
          <a:p>
            <a:pPr lvl="2" algn="just"/>
            <a:r>
              <a:rPr lang="en-US" sz="2400" dirty="0">
                <a:solidFill>
                  <a:srgbClr val="2E2224"/>
                </a:solidFill>
              </a:rPr>
              <a:t>Reduces craving, reduces number of drinks, enhances abstinence</a:t>
            </a:r>
          </a:p>
          <a:p>
            <a:pPr lvl="2" algn="just"/>
            <a:r>
              <a:rPr lang="en-US" sz="2400" dirty="0">
                <a:solidFill>
                  <a:srgbClr val="2E2224"/>
                </a:solidFill>
              </a:rPr>
              <a:t>Dosing – 333mg 4 – 6 tabs /day in divided doses (&lt;50kg – 2tabs BD, &gt; 50 kg – 2tabs TDS) </a:t>
            </a:r>
          </a:p>
          <a:p>
            <a:pPr lvl="2" algn="just"/>
            <a:r>
              <a:rPr lang="en-US" sz="2400" dirty="0">
                <a:solidFill>
                  <a:srgbClr val="2E2224"/>
                </a:solidFill>
              </a:rPr>
              <a:t>Hepatic &amp; Cardiac impairment – No dose adjustment required</a:t>
            </a:r>
          </a:p>
          <a:p>
            <a:pPr lvl="2" algn="just"/>
            <a:r>
              <a:rPr lang="en-US" sz="2400" dirty="0">
                <a:solidFill>
                  <a:srgbClr val="2E2224"/>
                </a:solidFill>
              </a:rPr>
              <a:t>Renal impairment -  333mg TDS (Mod. Impairment), Contraindicated – </a:t>
            </a:r>
            <a:r>
              <a:rPr lang="en-US" sz="2400" dirty="0" err="1">
                <a:solidFill>
                  <a:srgbClr val="2E2224"/>
                </a:solidFill>
              </a:rPr>
              <a:t>Sev</a:t>
            </a:r>
            <a:r>
              <a:rPr lang="en-US" sz="2400" dirty="0">
                <a:solidFill>
                  <a:srgbClr val="2E2224"/>
                </a:solidFill>
              </a:rPr>
              <a:t>. Impairment</a:t>
            </a:r>
          </a:p>
          <a:p>
            <a:pPr lvl="2" algn="just"/>
            <a:r>
              <a:rPr lang="en-US" sz="2400" dirty="0">
                <a:solidFill>
                  <a:srgbClr val="2E2224"/>
                </a:solidFill>
              </a:rPr>
              <a:t>Side effects – G I upset, anxiety, depression (common); Suicidal ideation, Wt. gain, sedation (Rare)</a:t>
            </a:r>
          </a:p>
          <a:p>
            <a:pPr lvl="2" algn="just"/>
            <a:r>
              <a:rPr lang="en-US" sz="2400" dirty="0">
                <a:solidFill>
                  <a:srgbClr val="2E2224"/>
                </a:solidFill>
              </a:rPr>
              <a:t>T </a:t>
            </a:r>
            <a:r>
              <a:rPr lang="en-US" sz="2400" baseline="-25000" dirty="0">
                <a:solidFill>
                  <a:srgbClr val="2E2224"/>
                </a:solidFill>
              </a:rPr>
              <a:t>½  </a:t>
            </a:r>
            <a:r>
              <a:rPr lang="en-US" sz="2400" dirty="0">
                <a:solidFill>
                  <a:srgbClr val="2E2224"/>
                </a:solidFill>
              </a:rPr>
              <a:t> : 20 – 33 hours</a:t>
            </a:r>
          </a:p>
          <a:p>
            <a:pPr lvl="2" algn="just"/>
            <a:r>
              <a:rPr lang="en-US" sz="2400" dirty="0">
                <a:solidFill>
                  <a:srgbClr val="2E2224"/>
                </a:solidFill>
              </a:rPr>
              <a:t>Can be combined with Naltrexone (Combination may be more effective than </a:t>
            </a:r>
            <a:r>
              <a:rPr lang="en-US" sz="2400" dirty="0" err="1">
                <a:solidFill>
                  <a:srgbClr val="2E2224"/>
                </a:solidFill>
              </a:rPr>
              <a:t>monotherapy</a:t>
            </a:r>
            <a:r>
              <a:rPr lang="en-US" sz="2400" dirty="0">
                <a:solidFill>
                  <a:srgbClr val="2E2224"/>
                </a:solidFill>
              </a:rPr>
              <a:t>)</a:t>
            </a:r>
          </a:p>
          <a:p>
            <a:pPr lvl="2" algn="just"/>
            <a:r>
              <a:rPr lang="en-US" sz="2400" dirty="0">
                <a:solidFill>
                  <a:srgbClr val="2E2224"/>
                </a:solidFill>
              </a:rPr>
              <a:t>Duration of use – 6 months</a:t>
            </a:r>
          </a:p>
          <a:p>
            <a:endParaRPr lang="en-IN" dirty="0"/>
          </a:p>
        </p:txBody>
      </p:sp>
    </p:spTree>
    <p:extLst>
      <p:ext uri="{BB962C8B-B14F-4D97-AF65-F5344CB8AC3E}">
        <p14:creationId xmlns:p14="http://schemas.microsoft.com/office/powerpoint/2010/main" val="148482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latin typeface="Times New Roman" pitchFamily="18" charset="0"/>
                <a:cs typeface="Times New Roman" pitchFamily="18" charset="0"/>
              </a:rPr>
              <a:t>OTHER ANTICRAVING AGENTS</a:t>
            </a:r>
            <a:endParaRPr lang="en-IN"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lvl="1">
              <a:defRPr/>
            </a:pPr>
            <a:r>
              <a:rPr lang="en-US" sz="2400" dirty="0">
                <a:latin typeface="Times New Roman" pitchFamily="18" charset="0"/>
                <a:cs typeface="Times New Roman" pitchFamily="18" charset="0"/>
              </a:rPr>
              <a:t>SSRIs</a:t>
            </a:r>
          </a:p>
          <a:p>
            <a:pPr lvl="2">
              <a:defRPr/>
            </a:pPr>
            <a:r>
              <a:rPr lang="en-US" sz="2400" dirty="0">
                <a:latin typeface="Times New Roman" pitchFamily="18" charset="0"/>
                <a:cs typeface="Times New Roman" pitchFamily="18" charset="0"/>
              </a:rPr>
              <a:t>Reduces craving as found in some studies</a:t>
            </a:r>
          </a:p>
          <a:p>
            <a:pPr lvl="2">
              <a:defRPr/>
            </a:pPr>
            <a:r>
              <a:rPr lang="en-US" sz="2400" dirty="0">
                <a:latin typeface="Times New Roman" pitchFamily="18" charset="0"/>
                <a:cs typeface="Times New Roman" pitchFamily="18" charset="0"/>
              </a:rPr>
              <a:t>Fluoxetine, Sertraline &amp; </a:t>
            </a:r>
            <a:r>
              <a:rPr lang="en-US" sz="2400" dirty="0" err="1">
                <a:latin typeface="Times New Roman" pitchFamily="18" charset="0"/>
                <a:cs typeface="Times New Roman" pitchFamily="18" charset="0"/>
              </a:rPr>
              <a:t>Escitalopram</a:t>
            </a:r>
            <a:r>
              <a:rPr lang="en-US" sz="2400" dirty="0">
                <a:latin typeface="Times New Roman" pitchFamily="18" charset="0"/>
                <a:cs typeface="Times New Roman" pitchFamily="18" charset="0"/>
              </a:rPr>
              <a:t> are most commonly studied</a:t>
            </a:r>
          </a:p>
          <a:p>
            <a:pPr lvl="2">
              <a:defRPr/>
            </a:pPr>
            <a:r>
              <a:rPr lang="en-US" sz="2400" dirty="0">
                <a:latin typeface="Times New Roman" pitchFamily="18" charset="0"/>
                <a:cs typeface="Times New Roman" pitchFamily="18" charset="0"/>
              </a:rPr>
              <a:t>Minimal efficacy of SSRIs in treating the core symptoms of Alc. Dependence</a:t>
            </a:r>
          </a:p>
          <a:p>
            <a:pPr lvl="2">
              <a:defRPr/>
            </a:pPr>
            <a:r>
              <a:rPr lang="en-US" sz="2400" dirty="0">
                <a:latin typeface="Times New Roman" pitchFamily="18" charset="0"/>
                <a:cs typeface="Times New Roman" pitchFamily="18" charset="0"/>
              </a:rPr>
              <a:t>Some evidences regarding its efficacy in treating co-morbid mood and anxiety symptoms</a:t>
            </a:r>
          </a:p>
          <a:p>
            <a:pPr lvl="2">
              <a:defRPr/>
            </a:pPr>
            <a:r>
              <a:rPr lang="en-US" sz="2400" dirty="0">
                <a:latin typeface="Times New Roman" pitchFamily="18" charset="0"/>
                <a:cs typeface="Times New Roman" pitchFamily="18" charset="0"/>
              </a:rPr>
              <a:t>Combination of SSRI + Naltrexone showed equivocal results</a:t>
            </a:r>
          </a:p>
          <a:p>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427436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bs0189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3938" y="1333500"/>
            <a:ext cx="255587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3"/>
          <p:cNvSpPr txBox="1">
            <a:spLocks noChangeArrowheads="1"/>
          </p:cNvSpPr>
          <p:nvPr/>
        </p:nvSpPr>
        <p:spPr bwMode="auto">
          <a:xfrm>
            <a:off x="2436812" y="5029201"/>
            <a:ext cx="7696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sz="4000">
                <a:solidFill>
                  <a:srgbClr val="FFFFFF"/>
                </a:solidFill>
                <a:latin typeface="Helvetica" panose="020B0604020202020204" pitchFamily="34" charset="0"/>
              </a:rPr>
              <a:t>Why do some people become </a:t>
            </a:r>
            <a:br>
              <a:rPr lang="en-US" altLang="en-US" sz="4000">
                <a:solidFill>
                  <a:srgbClr val="FFFFFF"/>
                </a:solidFill>
                <a:latin typeface="Helvetica" panose="020B0604020202020204" pitchFamily="34" charset="0"/>
              </a:rPr>
            </a:br>
            <a:r>
              <a:rPr lang="en-US" altLang="en-US" sz="4000">
                <a:solidFill>
                  <a:srgbClr val="FFFFFF"/>
                </a:solidFill>
                <a:latin typeface="Helvetica" panose="020B0604020202020204" pitchFamily="34" charset="0"/>
              </a:rPr>
              <a:t>addicted while others do not?</a:t>
            </a:r>
          </a:p>
        </p:txBody>
      </p:sp>
      <p:sp>
        <p:nvSpPr>
          <p:cNvPr id="32772" name="Text Box 4"/>
          <p:cNvSpPr txBox="1">
            <a:spLocks noChangeArrowheads="1"/>
          </p:cNvSpPr>
          <p:nvPr/>
        </p:nvSpPr>
        <p:spPr bwMode="auto">
          <a:xfrm>
            <a:off x="2513012" y="304801"/>
            <a:ext cx="78486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4400">
                <a:solidFill>
                  <a:srgbClr val="FFFF99"/>
                </a:solidFill>
              </a:rPr>
              <a:t>Vulnerability</a:t>
            </a:r>
          </a:p>
        </p:txBody>
      </p:sp>
    </p:spTree>
    <p:extLst>
      <p:ext uri="{BB962C8B-B14F-4D97-AF65-F5344CB8AC3E}">
        <p14:creationId xmlns:p14="http://schemas.microsoft.com/office/powerpoint/2010/main" val="3263118776"/>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pPr eaLnBrk="1" hangingPunct="1"/>
            <a:r>
              <a:rPr lang="en-US" dirty="0" smtClean="0">
                <a:ea typeface="ＭＳ Ｐゴシック" pitchFamily="34" charset="-128"/>
              </a:rPr>
              <a:t>OTHER  AGENTS  IN USE: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21944501"/>
              </p:ext>
            </p:extLst>
          </p:nvPr>
        </p:nvGraphicFramePr>
        <p:xfrm>
          <a:off x="609441" y="2286744"/>
          <a:ext cx="10969943"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087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IN" b="1" dirty="0">
                <a:solidFill>
                  <a:schemeClr val="accent6">
                    <a:lumMod val="50000"/>
                  </a:schemeClr>
                </a:solidFill>
                <a:ea typeface="+mj-ea"/>
              </a:rPr>
              <a:t>How long should medications be maintained?</a:t>
            </a:r>
          </a:p>
        </p:txBody>
      </p:sp>
      <p:sp>
        <p:nvSpPr>
          <p:cNvPr id="77826" name="Content Placeholder 2"/>
          <p:cNvSpPr>
            <a:spLocks noGrp="1"/>
          </p:cNvSpPr>
          <p:nvPr>
            <p:ph idx="1"/>
          </p:nvPr>
        </p:nvSpPr>
        <p:spPr/>
        <p:txBody>
          <a:bodyPr>
            <a:noAutofit/>
          </a:bodyPr>
          <a:lstStyle/>
          <a:p>
            <a:pPr eaLnBrk="1" hangingPunct="1"/>
            <a:r>
              <a:rPr lang="en-US" dirty="0" smtClean="0">
                <a:latin typeface="Times New Roman" pitchFamily="18" charset="0"/>
                <a:ea typeface="ＭＳ Ｐゴシック" pitchFamily="34" charset="-128"/>
                <a:cs typeface="Times New Roman" pitchFamily="18" charset="0"/>
              </a:rPr>
              <a:t>The risk for relapse to alcohol dependence is very high in the first 6 to 12 months after initiating abstinence and gradually diminishes over several years. </a:t>
            </a:r>
          </a:p>
          <a:p>
            <a:pPr eaLnBrk="1" hangingPunct="1"/>
            <a:r>
              <a:rPr lang="en-US" dirty="0" smtClean="0">
                <a:latin typeface="Times New Roman" pitchFamily="18" charset="0"/>
                <a:ea typeface="ＭＳ Ｐゴシック" pitchFamily="34" charset="-128"/>
                <a:cs typeface="Times New Roman" pitchFamily="18" charset="0"/>
              </a:rPr>
              <a:t>Therefore, a </a:t>
            </a:r>
            <a:r>
              <a:rPr lang="en-US" b="1" dirty="0" smtClean="0">
                <a:latin typeface="Times New Roman" pitchFamily="18" charset="0"/>
                <a:ea typeface="ＭＳ Ｐゴシック" pitchFamily="34" charset="-128"/>
                <a:cs typeface="Times New Roman" pitchFamily="18" charset="0"/>
              </a:rPr>
              <a:t>minimum initial period of 3 months of pharmacotherapy </a:t>
            </a:r>
            <a:r>
              <a:rPr lang="en-US" dirty="0" smtClean="0">
                <a:latin typeface="Times New Roman" pitchFamily="18" charset="0"/>
                <a:ea typeface="ＭＳ Ｐゴシック" pitchFamily="34" charset="-128"/>
                <a:cs typeface="Times New Roman" pitchFamily="18" charset="0"/>
              </a:rPr>
              <a:t>is recommended. </a:t>
            </a:r>
          </a:p>
          <a:p>
            <a:pPr eaLnBrk="1" hangingPunct="1"/>
            <a:r>
              <a:rPr lang="en-US" dirty="0" smtClean="0">
                <a:latin typeface="Times New Roman" pitchFamily="18" charset="0"/>
                <a:ea typeface="ＭＳ Ｐゴシック" pitchFamily="34" charset="-128"/>
                <a:cs typeface="Times New Roman" pitchFamily="18" charset="0"/>
              </a:rPr>
              <a:t>Although an optimal treatment duration hasn</a:t>
            </a:r>
            <a:r>
              <a:rPr lang="en-US" altLang="en-US" dirty="0" smtClean="0">
                <a:latin typeface="Times New Roman" pitchFamily="18" charset="0"/>
                <a:ea typeface="ＭＳ Ｐゴシック" pitchFamily="34" charset="-128"/>
                <a:cs typeface="Times New Roman" pitchFamily="18" charset="0"/>
              </a:rPr>
              <a:t>’</a:t>
            </a:r>
            <a:r>
              <a:rPr lang="en-US" dirty="0" smtClean="0">
                <a:latin typeface="Times New Roman" pitchFamily="18" charset="0"/>
                <a:ea typeface="ＭＳ Ｐゴシック" pitchFamily="34" charset="-128"/>
                <a:cs typeface="Times New Roman" pitchFamily="18" charset="0"/>
              </a:rPr>
              <a:t>t been established, it is reasonable to continue treatment for </a:t>
            </a:r>
            <a:r>
              <a:rPr lang="en-US" b="1" dirty="0" smtClean="0">
                <a:latin typeface="Times New Roman" pitchFamily="18" charset="0"/>
                <a:ea typeface="ＭＳ Ｐゴシック" pitchFamily="34" charset="-128"/>
                <a:cs typeface="Times New Roman" pitchFamily="18" charset="0"/>
              </a:rPr>
              <a:t>a year </a:t>
            </a:r>
            <a:r>
              <a:rPr lang="en-US" dirty="0" smtClean="0">
                <a:latin typeface="Times New Roman" pitchFamily="18" charset="0"/>
                <a:ea typeface="ＭＳ Ｐゴシック" pitchFamily="34" charset="-128"/>
                <a:cs typeface="Times New Roman" pitchFamily="18" charset="0"/>
              </a:rPr>
              <a:t>or longer if the patient responds to medication during this time when the risk of relapse is highest. </a:t>
            </a:r>
          </a:p>
          <a:p>
            <a:pPr eaLnBrk="1" hangingPunct="1"/>
            <a:r>
              <a:rPr lang="en-US" dirty="0" smtClean="0">
                <a:latin typeface="Times New Roman" pitchFamily="18" charset="0"/>
                <a:ea typeface="ＭＳ Ｐゴシック" pitchFamily="34" charset="-128"/>
                <a:cs typeface="Times New Roman" pitchFamily="18" charset="0"/>
              </a:rPr>
              <a:t>After patients discontinue medications, they may need to be followed more closely and have pharmacotherapy reinstated if relapse occurs. </a:t>
            </a:r>
          </a:p>
        </p:txBody>
      </p:sp>
      <p:sp>
        <p:nvSpPr>
          <p:cNvPr id="778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E399069-4D8E-4BA2-82FC-6F1CAC06C870}" type="slidenum">
              <a:rPr lang="en-US" sz="1200">
                <a:solidFill>
                  <a:srgbClr val="898989"/>
                </a:solidFill>
                <a:latin typeface="Calibri" pitchFamily="34" charset="0"/>
              </a:rPr>
              <a:pPr eaLnBrk="1" hangingPunct="1"/>
              <a:t>71</a:t>
            </a:fld>
            <a:endParaRPr lang="en-US" sz="1200">
              <a:solidFill>
                <a:srgbClr val="898989"/>
              </a:solidFill>
              <a:latin typeface="Calibri" pitchFamily="34" charset="0"/>
            </a:endParaRPr>
          </a:p>
        </p:txBody>
      </p:sp>
    </p:spTree>
    <p:extLst>
      <p:ext uri="{BB962C8B-B14F-4D97-AF65-F5344CB8AC3E}">
        <p14:creationId xmlns:p14="http://schemas.microsoft.com/office/powerpoint/2010/main" val="3970151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PSYCHOTHERAPY</a:t>
            </a:r>
            <a:endParaRPr lang="en-IN" dirty="0"/>
          </a:p>
        </p:txBody>
      </p:sp>
      <p:sp>
        <p:nvSpPr>
          <p:cNvPr id="3" name="Content Placeholder 2"/>
          <p:cNvSpPr>
            <a:spLocks noGrp="1"/>
          </p:cNvSpPr>
          <p:nvPr>
            <p:ph idx="1"/>
          </p:nvPr>
        </p:nvSpPr>
        <p:spPr/>
        <p:txBody>
          <a:bodyPr>
            <a:normAutofit lnSpcReduction="10000"/>
          </a:bodyPr>
          <a:lstStyle/>
          <a:p>
            <a:r>
              <a:rPr lang="en-IN" dirty="0" smtClean="0"/>
              <a:t>Structured </a:t>
            </a:r>
            <a:r>
              <a:rPr lang="en-IN" dirty="0"/>
              <a:t>specific therapies have better outcome compared to less </a:t>
            </a:r>
            <a:r>
              <a:rPr lang="en-IN" dirty="0" smtClean="0"/>
              <a:t>defined supportive </a:t>
            </a:r>
            <a:r>
              <a:rPr lang="en-IN" dirty="0"/>
              <a:t>counselling</a:t>
            </a:r>
          </a:p>
          <a:p>
            <a:r>
              <a:rPr lang="en-IN" dirty="0" smtClean="0"/>
              <a:t>No </a:t>
            </a:r>
            <a:r>
              <a:rPr lang="en-IN" dirty="0"/>
              <a:t>particular psychotherapy has been found consistently to be better than </a:t>
            </a:r>
            <a:r>
              <a:rPr lang="en-IN" dirty="0" smtClean="0"/>
              <a:t>others</a:t>
            </a:r>
          </a:p>
          <a:p>
            <a:r>
              <a:rPr lang="en-IN" b="1" dirty="0"/>
              <a:t>GOALS:</a:t>
            </a:r>
          </a:p>
          <a:p>
            <a:r>
              <a:rPr lang="en-IN" dirty="0"/>
              <a:t>Enhance efficacy of Pharmacotherapy</a:t>
            </a:r>
          </a:p>
          <a:p>
            <a:r>
              <a:rPr lang="en-IN" dirty="0"/>
              <a:t>Achieving sustained drug free status</a:t>
            </a:r>
          </a:p>
          <a:p>
            <a:r>
              <a:rPr lang="en-IN" dirty="0"/>
              <a:t>Change in life style</a:t>
            </a:r>
          </a:p>
          <a:p>
            <a:r>
              <a:rPr lang="en-IN" dirty="0"/>
              <a:t>Improve quality of life</a:t>
            </a:r>
          </a:p>
          <a:p>
            <a:endParaRPr lang="en-IN" dirty="0"/>
          </a:p>
        </p:txBody>
      </p:sp>
    </p:spTree>
    <p:extLst>
      <p:ext uri="{BB962C8B-B14F-4D97-AF65-F5344CB8AC3E}">
        <p14:creationId xmlns:p14="http://schemas.microsoft.com/office/powerpoint/2010/main" val="337557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188640"/>
            <a:ext cx="9751060" cy="1168400"/>
          </a:xfrm>
        </p:spPr>
        <p:txBody>
          <a:bodyPr/>
          <a:lstStyle/>
          <a:p>
            <a:r>
              <a:rPr lang="en-IN" dirty="0" smtClean="0"/>
              <a:t>TYPES OF PSYCHOTHERAPY</a:t>
            </a:r>
            <a:endParaRPr lang="en-IN" dirty="0"/>
          </a:p>
        </p:txBody>
      </p:sp>
      <p:sp>
        <p:nvSpPr>
          <p:cNvPr id="3" name="Content Placeholder 2"/>
          <p:cNvSpPr>
            <a:spLocks noGrp="1"/>
          </p:cNvSpPr>
          <p:nvPr>
            <p:ph idx="1"/>
          </p:nvPr>
        </p:nvSpPr>
        <p:spPr>
          <a:xfrm>
            <a:off x="837828" y="1484784"/>
            <a:ext cx="10132115" cy="4585816"/>
          </a:xfrm>
        </p:spPr>
        <p:txBody>
          <a:bodyPr>
            <a:normAutofit lnSpcReduction="10000"/>
          </a:bodyPr>
          <a:lstStyle/>
          <a:p>
            <a:r>
              <a:rPr lang="en-IN" b="1" dirty="0"/>
              <a:t>MOTIVATION ENHANCEMENT </a:t>
            </a:r>
            <a:r>
              <a:rPr lang="en-IN" b="1" dirty="0" smtClean="0"/>
              <a:t>THERAPY</a:t>
            </a:r>
          </a:p>
          <a:p>
            <a:r>
              <a:rPr lang="en-IN" b="1" dirty="0"/>
              <a:t>BRIEF </a:t>
            </a:r>
            <a:r>
              <a:rPr lang="en-IN" b="1" dirty="0" smtClean="0"/>
              <a:t>INTERVENTIONS</a:t>
            </a:r>
          </a:p>
          <a:p>
            <a:r>
              <a:rPr lang="en-IN" b="1" dirty="0"/>
              <a:t>COGNITIVE BEHAVIOUR </a:t>
            </a:r>
            <a:r>
              <a:rPr lang="en-IN" b="1" dirty="0" smtClean="0"/>
              <a:t>THERAPY</a:t>
            </a:r>
          </a:p>
          <a:p>
            <a:r>
              <a:rPr lang="en-IN" b="1" dirty="0"/>
              <a:t>RELAPSE PREVENTION </a:t>
            </a:r>
            <a:r>
              <a:rPr lang="en-IN" b="1" dirty="0" smtClean="0"/>
              <a:t>COUNSELLING</a:t>
            </a:r>
          </a:p>
          <a:p>
            <a:r>
              <a:rPr lang="en-IN" b="1" dirty="0"/>
              <a:t>BEHAVIOURAL </a:t>
            </a:r>
            <a:r>
              <a:rPr lang="en-IN" b="1" dirty="0" smtClean="0"/>
              <a:t>THERAPIES</a:t>
            </a:r>
          </a:p>
          <a:p>
            <a:r>
              <a:rPr lang="en-IN" b="1" dirty="0"/>
              <a:t>GROUP </a:t>
            </a:r>
            <a:r>
              <a:rPr lang="en-IN" b="1" dirty="0" smtClean="0"/>
              <a:t>THERAPIES</a:t>
            </a:r>
          </a:p>
          <a:p>
            <a:r>
              <a:rPr lang="en-IN" b="1" dirty="0"/>
              <a:t>FAMILY </a:t>
            </a:r>
            <a:r>
              <a:rPr lang="en-IN" b="1" dirty="0" smtClean="0"/>
              <a:t>THERAPY</a:t>
            </a:r>
          </a:p>
          <a:p>
            <a:r>
              <a:rPr lang="en-IN" b="1" dirty="0"/>
              <a:t>SELF HELP GROUP APPROACH AND 12 STEP ORIENTED PROGRAMME</a:t>
            </a:r>
            <a:endParaRPr lang="en-IN" dirty="0"/>
          </a:p>
        </p:txBody>
      </p:sp>
    </p:spTree>
    <p:extLst>
      <p:ext uri="{BB962C8B-B14F-4D97-AF65-F5344CB8AC3E}">
        <p14:creationId xmlns:p14="http://schemas.microsoft.com/office/powerpoint/2010/main" val="290921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b="1" dirty="0"/>
              <a:t>COMBINED PHARMACOLOGICAL AND NON PHARMACOLOGICAL </a:t>
            </a:r>
            <a:r>
              <a:rPr lang="en-IN" b="1" dirty="0" smtClean="0"/>
              <a:t>APPROACH HAS </a:t>
            </a:r>
            <a:r>
              <a:rPr lang="en-IN" b="1" dirty="0"/>
              <a:t>BETTER EFFECTIVENESS</a:t>
            </a:r>
          </a:p>
          <a:p>
            <a:endParaRPr lang="en-IN" dirty="0" smtClean="0"/>
          </a:p>
          <a:p>
            <a:r>
              <a:rPr lang="en-IN" dirty="0" smtClean="0"/>
              <a:t>Several </a:t>
            </a:r>
            <a:r>
              <a:rPr lang="en-IN" dirty="0"/>
              <a:t>well conducted studies have consistently shown that utility </a:t>
            </a:r>
            <a:r>
              <a:rPr lang="en-IN" dirty="0" smtClean="0"/>
              <a:t>of pharmacological </a:t>
            </a:r>
            <a:r>
              <a:rPr lang="en-IN" dirty="0"/>
              <a:t>therapies can be enhanced when combined with </a:t>
            </a:r>
            <a:r>
              <a:rPr lang="en-IN" dirty="0" smtClean="0"/>
              <a:t>psychosocial interventions</a:t>
            </a:r>
            <a:endParaRPr lang="en-IN" dirty="0"/>
          </a:p>
        </p:txBody>
      </p:sp>
    </p:spTree>
    <p:extLst>
      <p:ext uri="{BB962C8B-B14F-4D97-AF65-F5344CB8AC3E}">
        <p14:creationId xmlns:p14="http://schemas.microsoft.com/office/powerpoint/2010/main" val="408854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172368"/>
            <a:ext cx="9751060" cy="1168400"/>
          </a:xfrm>
        </p:spPr>
        <p:txBody>
          <a:bodyPr>
            <a:normAutofit/>
          </a:bodyPr>
          <a:lstStyle/>
          <a:p>
            <a:r>
              <a:rPr lang="en-IN" sz="4000" b="1" dirty="0" smtClean="0">
                <a:latin typeface="Times New Roman" pitchFamily="18" charset="0"/>
                <a:cs typeface="Times New Roman" pitchFamily="18" charset="0"/>
              </a:rPr>
              <a:t>SPECIAL POPULATION</a:t>
            </a:r>
            <a:endParaRPr lang="en-IN"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765820" y="1507480"/>
            <a:ext cx="10204123" cy="4945856"/>
          </a:xfrm>
        </p:spPr>
        <p:txBody>
          <a:bodyPr>
            <a:normAutofit fontScale="85000" lnSpcReduction="20000"/>
          </a:bodyPr>
          <a:lstStyle/>
          <a:p>
            <a:r>
              <a:rPr lang="en-IN" b="1" dirty="0"/>
              <a:t>PREGNANCY AND LACTATION</a:t>
            </a:r>
          </a:p>
          <a:p>
            <a:r>
              <a:rPr lang="en-IN" dirty="0" smtClean="0"/>
              <a:t>Adverse </a:t>
            </a:r>
            <a:r>
              <a:rPr lang="en-IN" dirty="0"/>
              <a:t>effect on mother, baby and course of pregnancy</a:t>
            </a:r>
          </a:p>
          <a:p>
            <a:r>
              <a:rPr lang="en-IN" dirty="0" err="1" smtClean="0"/>
              <a:t>Fetal</a:t>
            </a:r>
            <a:r>
              <a:rPr lang="en-IN" dirty="0" smtClean="0"/>
              <a:t> </a:t>
            </a:r>
            <a:r>
              <a:rPr lang="en-IN" dirty="0"/>
              <a:t>alcohol spectrum disorder</a:t>
            </a:r>
          </a:p>
          <a:p>
            <a:r>
              <a:rPr lang="en-IN" dirty="0" smtClean="0"/>
              <a:t>Typical </a:t>
            </a:r>
            <a:r>
              <a:rPr lang="en-IN" dirty="0" err="1"/>
              <a:t>facies</a:t>
            </a:r>
            <a:r>
              <a:rPr lang="en-IN" dirty="0"/>
              <a:t>, growth and mental retardation</a:t>
            </a:r>
          </a:p>
          <a:p>
            <a:r>
              <a:rPr lang="en-IN" b="1" dirty="0"/>
              <a:t>MANAGEMENT</a:t>
            </a:r>
          </a:p>
          <a:p>
            <a:r>
              <a:rPr lang="en-IN" dirty="0" smtClean="0"/>
              <a:t>Stop </a:t>
            </a:r>
            <a:r>
              <a:rPr lang="en-IN" dirty="0"/>
              <a:t>alcohol use</a:t>
            </a:r>
          </a:p>
          <a:p>
            <a:r>
              <a:rPr lang="en-IN" dirty="0" smtClean="0"/>
              <a:t>Treat </a:t>
            </a:r>
            <a:r>
              <a:rPr lang="en-IN" dirty="0"/>
              <a:t>medical and psychological co-morbidities</a:t>
            </a:r>
          </a:p>
          <a:p>
            <a:r>
              <a:rPr lang="en-IN" dirty="0" smtClean="0"/>
              <a:t>Monitor </a:t>
            </a:r>
            <a:r>
              <a:rPr lang="en-IN" dirty="0"/>
              <a:t>pregnancy </a:t>
            </a:r>
            <a:r>
              <a:rPr lang="en-IN" dirty="0" smtClean="0"/>
              <a:t>closely</a:t>
            </a:r>
            <a:endParaRPr lang="en-IN" dirty="0"/>
          </a:p>
          <a:p>
            <a:r>
              <a:rPr lang="en-IN" dirty="0" smtClean="0"/>
              <a:t>Non-pharmacological </a:t>
            </a:r>
            <a:r>
              <a:rPr lang="en-IN" dirty="0"/>
              <a:t>treatments should be treatment of choice</a:t>
            </a:r>
          </a:p>
          <a:p>
            <a:r>
              <a:rPr lang="en-IN" dirty="0" smtClean="0"/>
              <a:t>When </a:t>
            </a:r>
            <a:r>
              <a:rPr lang="en-IN" dirty="0"/>
              <a:t>needed drugs can be used after discussing about pros and cons and taking an</a:t>
            </a:r>
          </a:p>
          <a:p>
            <a:r>
              <a:rPr lang="en-IN" dirty="0"/>
              <a:t>informed decisions and close monitoring of the pregnancy</a:t>
            </a:r>
          </a:p>
        </p:txBody>
      </p:sp>
    </p:spTree>
    <p:extLst>
      <p:ext uri="{BB962C8B-B14F-4D97-AF65-F5344CB8AC3E}">
        <p14:creationId xmlns:p14="http://schemas.microsoft.com/office/powerpoint/2010/main" val="279453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YOUNG AGE GROUPS</a:t>
            </a:r>
            <a:br>
              <a:rPr lang="en-IN" b="1" dirty="0"/>
            </a:br>
            <a:endParaRPr lang="en-IN" dirty="0"/>
          </a:p>
        </p:txBody>
      </p:sp>
      <p:sp>
        <p:nvSpPr>
          <p:cNvPr id="3" name="Content Placeholder 2"/>
          <p:cNvSpPr>
            <a:spLocks noGrp="1"/>
          </p:cNvSpPr>
          <p:nvPr>
            <p:ph idx="1"/>
          </p:nvPr>
        </p:nvSpPr>
        <p:spPr>
          <a:xfrm>
            <a:off x="477788" y="1628800"/>
            <a:ext cx="10492155" cy="4441800"/>
          </a:xfrm>
        </p:spPr>
        <p:txBody>
          <a:bodyPr>
            <a:normAutofit/>
          </a:bodyPr>
          <a:lstStyle/>
          <a:p>
            <a:r>
              <a:rPr lang="en-IN" dirty="0" smtClean="0"/>
              <a:t>Associated </a:t>
            </a:r>
            <a:r>
              <a:rPr lang="en-IN" dirty="0"/>
              <a:t>disorder: Conduct disorder, ADHD, Major Depression, Anxiety/ </a:t>
            </a:r>
            <a:r>
              <a:rPr lang="en-IN" dirty="0" smtClean="0"/>
              <a:t>Bipolar disorder</a:t>
            </a:r>
            <a:endParaRPr lang="en-IN" dirty="0"/>
          </a:p>
          <a:p>
            <a:r>
              <a:rPr lang="en-IN" b="1" dirty="0"/>
              <a:t>MANAGEMENT</a:t>
            </a:r>
          </a:p>
          <a:p>
            <a:r>
              <a:rPr lang="en-IN" dirty="0" smtClean="0"/>
              <a:t>Young </a:t>
            </a:r>
            <a:r>
              <a:rPr lang="en-IN" dirty="0"/>
              <a:t>people with problems of alcohol use have shown that school </a:t>
            </a:r>
            <a:r>
              <a:rPr lang="en-IN" dirty="0" smtClean="0"/>
              <a:t>based interventions</a:t>
            </a:r>
            <a:r>
              <a:rPr lang="en-IN" dirty="0"/>
              <a:t>, family based interventions and multipronged interventions </a:t>
            </a:r>
            <a:r>
              <a:rPr lang="en-IN" dirty="0" smtClean="0"/>
              <a:t>have found </a:t>
            </a:r>
            <a:r>
              <a:rPr lang="en-IN" dirty="0"/>
              <a:t>to effective in medium and long term</a:t>
            </a:r>
          </a:p>
          <a:p>
            <a:r>
              <a:rPr lang="en-IN" dirty="0" smtClean="0"/>
              <a:t>Young </a:t>
            </a:r>
            <a:r>
              <a:rPr lang="en-IN" dirty="0"/>
              <a:t>children should also be assessed for psychiatric comorbidity and </a:t>
            </a:r>
            <a:r>
              <a:rPr lang="en-IN" dirty="0" smtClean="0"/>
              <a:t>managed accordingly</a:t>
            </a:r>
            <a:endParaRPr lang="en-IN" dirty="0"/>
          </a:p>
        </p:txBody>
      </p:sp>
    </p:spTree>
    <p:extLst>
      <p:ext uri="{BB962C8B-B14F-4D97-AF65-F5344CB8AC3E}">
        <p14:creationId xmlns:p14="http://schemas.microsoft.com/office/powerpoint/2010/main" val="381884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CONCLUSION</a:t>
            </a:r>
            <a:endParaRPr lang="en-IN" dirty="0"/>
          </a:p>
        </p:txBody>
      </p:sp>
      <p:sp>
        <p:nvSpPr>
          <p:cNvPr id="3" name="Content Placeholder 2"/>
          <p:cNvSpPr>
            <a:spLocks noGrp="1"/>
          </p:cNvSpPr>
          <p:nvPr>
            <p:ph idx="1"/>
          </p:nvPr>
        </p:nvSpPr>
        <p:spPr/>
        <p:txBody>
          <a:bodyPr>
            <a:normAutofit lnSpcReduction="10000"/>
          </a:bodyPr>
          <a:lstStyle/>
          <a:p>
            <a:pPr algn="just"/>
            <a:r>
              <a:rPr lang="en-US" dirty="0">
                <a:latin typeface="Calibri" charset="0"/>
              </a:rPr>
              <a:t>Alcohol use disorders are a major health problem and its management calls for a concerted effort.</a:t>
            </a:r>
          </a:p>
          <a:p>
            <a:pPr algn="just"/>
            <a:r>
              <a:rPr lang="en-US" dirty="0">
                <a:latin typeface="Calibri" charset="0"/>
              </a:rPr>
              <a:t>Assessment forms the cornerstone in diagnosis and management of substance use disorder.</a:t>
            </a:r>
          </a:p>
          <a:p>
            <a:pPr algn="just"/>
            <a:r>
              <a:rPr lang="en-US" dirty="0">
                <a:latin typeface="Calibri" charset="0"/>
              </a:rPr>
              <a:t>Treatment for substance use disorder can be done in a variety of settings with a variety of clinical modalities. </a:t>
            </a:r>
          </a:p>
          <a:p>
            <a:pPr algn="just"/>
            <a:r>
              <a:rPr lang="en-US" dirty="0">
                <a:latin typeface="Calibri" charset="0"/>
              </a:rPr>
              <a:t>A combination of pharmacological and non-pharmacological (psychosocial) interventions yields most </a:t>
            </a:r>
            <a:r>
              <a:rPr lang="en-US" dirty="0" err="1">
                <a:latin typeface="Calibri" charset="0"/>
              </a:rPr>
              <a:t>favourable</a:t>
            </a:r>
            <a:r>
              <a:rPr lang="en-US" dirty="0">
                <a:latin typeface="Calibri" charset="0"/>
              </a:rPr>
              <a:t> treatment outcome. </a:t>
            </a:r>
          </a:p>
          <a:p>
            <a:pPr algn="just"/>
            <a:r>
              <a:rPr lang="en-US" dirty="0">
                <a:latin typeface="Calibri" charset="0"/>
              </a:rPr>
              <a:t>The treatment process is enhanced when clinicians match clinical interventions with patients’ motivation for change and other factors. </a:t>
            </a:r>
          </a:p>
          <a:p>
            <a:endParaRPr lang="en-IN" dirty="0"/>
          </a:p>
        </p:txBody>
      </p:sp>
    </p:spTree>
    <p:extLst>
      <p:ext uri="{BB962C8B-B14F-4D97-AF65-F5344CB8AC3E}">
        <p14:creationId xmlns:p14="http://schemas.microsoft.com/office/powerpoint/2010/main" val="293100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medicalcolleg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1804" y="548679"/>
            <a:ext cx="11040816" cy="576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Title 1"/>
          <p:cNvSpPr>
            <a:spLocks noGrp="1"/>
          </p:cNvSpPr>
          <p:nvPr>
            <p:ph type="ctrTitle"/>
          </p:nvPr>
        </p:nvSpPr>
        <p:spPr>
          <a:xfrm>
            <a:off x="6742484" y="76200"/>
            <a:ext cx="5040047" cy="1828800"/>
          </a:xfrm>
        </p:spPr>
        <p:txBody>
          <a:bodyPr>
            <a:normAutofit fontScale="90000"/>
          </a:bodyPr>
          <a:lstStyle/>
          <a:p>
            <a:r>
              <a:rPr lang="en-US" sz="6600" dirty="0">
                <a:solidFill>
                  <a:srgbClr val="FFFF00"/>
                </a:solidFill>
                <a:latin typeface="Times New Roman" pitchFamily="18" charset="0"/>
                <a:cs typeface="Times New Roman" pitchFamily="18" charset="0"/>
              </a:rPr>
              <a:t>THANK YOU</a:t>
            </a:r>
          </a:p>
        </p:txBody>
      </p:sp>
      <p:sp>
        <p:nvSpPr>
          <p:cNvPr id="7168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986770E8-9670-3B47-A60E-BB04E6F7A827}" type="slidenum">
              <a:rPr lang="en-US">
                <a:solidFill>
                  <a:srgbClr val="000000"/>
                </a:solidFill>
              </a:rPr>
              <a:pPr/>
              <a:t>78</a:t>
            </a:fld>
            <a:endParaRPr lang="en-US">
              <a:solidFill>
                <a:srgbClr val="000000"/>
              </a:solidFill>
            </a:endParaRPr>
          </a:p>
        </p:txBody>
      </p:sp>
    </p:spTree>
    <p:extLst>
      <p:ext uri="{BB962C8B-B14F-4D97-AF65-F5344CB8AC3E}">
        <p14:creationId xmlns:p14="http://schemas.microsoft.com/office/powerpoint/2010/main" val="37841127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b="6667"/>
          <a:stretch>
            <a:fillRect/>
          </a:stretch>
        </p:blipFill>
        <p:spPr bwMode="auto">
          <a:xfrm>
            <a:off x="1827212" y="1588"/>
            <a:ext cx="8535988"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p:cNvSpPr>
            <a:spLocks noChangeArrowheads="1"/>
          </p:cNvSpPr>
          <p:nvPr/>
        </p:nvSpPr>
        <p:spPr bwMode="auto">
          <a:xfrm>
            <a:off x="1522412" y="6400800"/>
            <a:ext cx="9144000" cy="457200"/>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34820" name="Text Box 4"/>
          <p:cNvSpPr txBox="1">
            <a:spLocks noChangeArrowheads="1"/>
          </p:cNvSpPr>
          <p:nvPr/>
        </p:nvSpPr>
        <p:spPr bwMode="auto">
          <a:xfrm>
            <a:off x="7753351" y="6477001"/>
            <a:ext cx="2778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50000"/>
              </a:spcBef>
              <a:spcAft>
                <a:spcPct val="0"/>
              </a:spcAft>
            </a:pPr>
            <a:r>
              <a:rPr lang="en-US" altLang="en-US" b="1">
                <a:solidFill>
                  <a:srgbClr val="0000FF"/>
                </a:solidFill>
                <a:latin typeface="Helvetica" panose="020B0604020202020204" pitchFamily="34" charset="0"/>
              </a:rPr>
              <a:t>www.drugabuse.gov</a:t>
            </a:r>
          </a:p>
        </p:txBody>
      </p:sp>
      <p:pic>
        <p:nvPicPr>
          <p:cNvPr id="34821" name="Picture 5" descr="H_Small NIDA Logo Col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0676" y="6440488"/>
            <a:ext cx="17605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Rectangle 6"/>
          <p:cNvSpPr>
            <a:spLocks noChangeArrowheads="1"/>
          </p:cNvSpPr>
          <p:nvPr/>
        </p:nvSpPr>
        <p:spPr bwMode="auto">
          <a:xfrm>
            <a:off x="1522412" y="6324600"/>
            <a:ext cx="9144000" cy="53340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Tree>
    <p:extLst>
      <p:ext uri="{BB962C8B-B14F-4D97-AF65-F5344CB8AC3E}">
        <p14:creationId xmlns:p14="http://schemas.microsoft.com/office/powerpoint/2010/main" val="3454171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b="6667"/>
          <a:stretch>
            <a:fillRect/>
          </a:stretch>
        </p:blipFill>
        <p:spPr bwMode="auto">
          <a:xfrm>
            <a:off x="1827212" y="1588"/>
            <a:ext cx="8535988"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3"/>
          <p:cNvSpPr>
            <a:spLocks noChangeArrowheads="1"/>
          </p:cNvSpPr>
          <p:nvPr/>
        </p:nvSpPr>
        <p:spPr bwMode="auto">
          <a:xfrm>
            <a:off x="1522412" y="6400800"/>
            <a:ext cx="9144000" cy="457200"/>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35844" name="Text Box 4"/>
          <p:cNvSpPr txBox="1">
            <a:spLocks noChangeArrowheads="1"/>
          </p:cNvSpPr>
          <p:nvPr/>
        </p:nvSpPr>
        <p:spPr bwMode="auto">
          <a:xfrm>
            <a:off x="7753351" y="6477001"/>
            <a:ext cx="2778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50000"/>
              </a:spcBef>
              <a:spcAft>
                <a:spcPct val="0"/>
              </a:spcAft>
            </a:pPr>
            <a:r>
              <a:rPr lang="en-US" altLang="en-US" b="1">
                <a:solidFill>
                  <a:srgbClr val="0000FF"/>
                </a:solidFill>
                <a:latin typeface="Helvetica" panose="020B0604020202020204" pitchFamily="34" charset="0"/>
              </a:rPr>
              <a:t>www.drugabuse.gov</a:t>
            </a:r>
          </a:p>
        </p:txBody>
      </p:sp>
      <p:pic>
        <p:nvPicPr>
          <p:cNvPr id="35845" name="Picture 5" descr="H_Small NIDA Logo Col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0676" y="6440488"/>
            <a:ext cx="17605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ectangle 6"/>
          <p:cNvSpPr>
            <a:spLocks noChangeArrowheads="1"/>
          </p:cNvSpPr>
          <p:nvPr/>
        </p:nvSpPr>
        <p:spPr bwMode="auto">
          <a:xfrm>
            <a:off x="1522412" y="6324600"/>
            <a:ext cx="9144000" cy="53340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Tree>
    <p:extLst>
      <p:ext uri="{BB962C8B-B14F-4D97-AF65-F5344CB8AC3E}">
        <p14:creationId xmlns:p14="http://schemas.microsoft.com/office/powerpoint/2010/main" val="3698175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8.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D003AC8-209A-4321-A17C-1B7A20643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0</TotalTime>
  <Words>4578</Words>
  <Application>Microsoft Office PowerPoint</Application>
  <PresentationFormat>Custom</PresentationFormat>
  <Paragraphs>611</Paragraphs>
  <Slides>78</Slides>
  <Notes>20</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78</vt:i4>
      </vt:variant>
    </vt:vector>
  </HeadingPairs>
  <TitlesOfParts>
    <vt:vector size="94" baseType="lpstr">
      <vt:lpstr>ＭＳ Ｐゴシック</vt:lpstr>
      <vt:lpstr>Arial</vt:lpstr>
      <vt:lpstr>Arial Narrow</vt:lpstr>
      <vt:lpstr>Calibri</vt:lpstr>
      <vt:lpstr>Comic Sans MS</vt:lpstr>
      <vt:lpstr>Constantia</vt:lpstr>
      <vt:lpstr>Helvetica</vt:lpstr>
      <vt:lpstr>Symbol</vt:lpstr>
      <vt:lpstr>Times New Roman</vt:lpstr>
      <vt:lpstr>Wingdings</vt:lpstr>
      <vt:lpstr>Books Classic 16x9</vt:lpstr>
      <vt:lpstr>Default Design</vt:lpstr>
      <vt:lpstr>1_Default Design</vt:lpstr>
      <vt:lpstr>2_Default Design</vt:lpstr>
      <vt:lpstr>3_Default Design</vt:lpstr>
      <vt:lpstr>4_Default Design</vt:lpstr>
      <vt:lpstr>ALCOHOL RELATED DISORDERS</vt:lpstr>
      <vt:lpstr>HISTORY</vt:lpstr>
      <vt:lpstr>EPIDEMIOLOGY</vt:lpstr>
      <vt:lpstr>Alcohol content of different beverages</vt:lpstr>
      <vt:lpstr>PHARMACOKINETICS</vt:lpstr>
      <vt:lpstr>Why Do People Take Drugs?</vt:lpstr>
      <vt:lpstr>PowerPoint Presentation</vt:lpstr>
      <vt:lpstr>PowerPoint Presentation</vt:lpstr>
      <vt:lpstr>PowerPoint Presentation</vt:lpstr>
      <vt:lpstr>EFFECT ON BRAIN</vt:lpstr>
      <vt:lpstr>PowerPoint Presentation</vt:lpstr>
      <vt:lpstr>PowerPoint Presentation</vt:lpstr>
      <vt:lpstr>PowerPoint Presentation</vt:lpstr>
      <vt:lpstr>PowerPoint Presentation</vt:lpstr>
      <vt:lpstr>Drugs as reinforcers</vt:lpstr>
      <vt:lpstr>INTERNATIONAL CLASSIFICATION OF DISEASE -10</vt:lpstr>
      <vt:lpstr>The usual drug-use ‘career’</vt:lpstr>
      <vt:lpstr>F10.0 ACUTE INTOXICATION</vt:lpstr>
      <vt:lpstr>PowerPoint Presentation</vt:lpstr>
      <vt:lpstr>F10.1 ALCOHOL HARMFUL USE</vt:lpstr>
      <vt:lpstr>F10.2 DEPENDENCE SYNDROME</vt:lpstr>
      <vt:lpstr>Diagnostic guidelines for dependence syndrome-</vt:lpstr>
      <vt:lpstr>Subtypes of Alcohol Dependence</vt:lpstr>
      <vt:lpstr>PowerPoint Presentation</vt:lpstr>
      <vt:lpstr>F10.3 ALCOHOL WITHDRAWAL</vt:lpstr>
      <vt:lpstr>Diagnosis of alcohol withdrawal</vt:lpstr>
      <vt:lpstr>Diagnosis of alcohol withdrawal(contd.)</vt:lpstr>
      <vt:lpstr>S/S ALCOHOL WITHDRAWAL SYNDROME</vt:lpstr>
      <vt:lpstr>ALCOHOL WITHDRAWAL SEIZURES</vt:lpstr>
      <vt:lpstr>F10.4 DELIRIUM TREMENS</vt:lpstr>
      <vt:lpstr>F10.4 DELIRIUM TREMENS(contd.)</vt:lpstr>
      <vt:lpstr>F10.5 PSYCHOTIC DISORDERS</vt:lpstr>
      <vt:lpstr>Diagnostic guidelines..</vt:lpstr>
      <vt:lpstr>F10.6 AMNESTIC SYNDROMES</vt:lpstr>
      <vt:lpstr>PowerPoint Presentation</vt:lpstr>
      <vt:lpstr>NEED FOR ASSESSMENT: </vt:lpstr>
      <vt:lpstr>NEED FOR ASSESSMENT(contd.): </vt:lpstr>
      <vt:lpstr> HOW TO ASSESS:</vt:lpstr>
      <vt:lpstr>CLINICAL ASSESSMENT</vt:lpstr>
      <vt:lpstr>PHYSICAL EXAMINATION </vt:lpstr>
      <vt:lpstr>MENTAL STATUS EXAMINATION- </vt:lpstr>
      <vt:lpstr>MENTAL STATUS EXAMINATION(contd.) </vt:lpstr>
      <vt:lpstr>MENTAL STATUS EXAMINATION(contd.) </vt:lpstr>
      <vt:lpstr>ASSESS MOTIVATION</vt:lpstr>
      <vt:lpstr>PowerPoint Presentation</vt:lpstr>
      <vt:lpstr>PowerPoint Presentation</vt:lpstr>
      <vt:lpstr>PowerPoint Presentation</vt:lpstr>
      <vt:lpstr>PowerPoint Presentation</vt:lpstr>
      <vt:lpstr>PowerPoint Presentation</vt:lpstr>
      <vt:lpstr>OTHER WAYS TO ASSESS MOTIVATION</vt:lpstr>
      <vt:lpstr>LABORATORY ASSESSMENT</vt:lpstr>
      <vt:lpstr>ASSESSMENT  OF  ALCOHOL  ABUSE</vt:lpstr>
      <vt:lpstr>STAGES OF ASSESSMENT </vt:lpstr>
      <vt:lpstr>PowerPoint Presentation</vt:lpstr>
      <vt:lpstr>            GOALS OF MANAGEMENT</vt:lpstr>
      <vt:lpstr>LEVELS OF MANAGEMENT</vt:lpstr>
      <vt:lpstr>MANAGEMENT OF INTOXICATION</vt:lpstr>
      <vt:lpstr>MANAGEMENT OF INTOXICATION(contd.)</vt:lpstr>
      <vt:lpstr>MANAGEMENT  OF  WITHDRAWAL</vt:lpstr>
      <vt:lpstr>MANAGEMENT  OF  WITHDRAWAL(contd.)</vt:lpstr>
      <vt:lpstr>MANAGEMENT OF COMPLICATED WITHDRAWAL </vt:lpstr>
      <vt:lpstr>MANAGEMENT OF DELIRIUM TREMENS</vt:lpstr>
      <vt:lpstr>PowerPoint Presentation</vt:lpstr>
      <vt:lpstr>MANAGEMENT OF DEPENDENCE</vt:lpstr>
      <vt:lpstr>FDA APPROVED MEDICATIONS FOR THE TREATMENT OF ALCOHOL DEPENDENCE</vt:lpstr>
      <vt:lpstr>DETERRENTS</vt:lpstr>
      <vt:lpstr>  ANTICRAVING AGENTS  </vt:lpstr>
      <vt:lpstr>ACAMPROSATE </vt:lpstr>
      <vt:lpstr>OTHER ANTICRAVING AGENTS</vt:lpstr>
      <vt:lpstr>OTHER  AGENTS  IN USE:</vt:lpstr>
      <vt:lpstr>How long should medications be maintained?</vt:lpstr>
      <vt:lpstr>PSYCHOTHERAPY</vt:lpstr>
      <vt:lpstr>TYPES OF PSYCHOTHERAPY</vt:lpstr>
      <vt:lpstr>PowerPoint Presentation</vt:lpstr>
      <vt:lpstr>SPECIAL POPULATION</vt:lpstr>
      <vt:lpstr>YOUNG AGE GROUPS </vt:lpstr>
      <vt:lpstr>CONCLUSION</vt:lpstr>
      <vt:lpstr>THANK YOU</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2016-06-06T19:52:47Z</dcterms:created>
  <dcterms:modified xsi:type="dcterms:W3CDTF">2020-01-30T09:21:07Z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TC028010599991</vt:lpwstr>
  </property>
</Properties>
</file>