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6" r:id="rId7"/>
    <p:sldId id="261" r:id="rId8"/>
    <p:sldId id="274" r:id="rId9"/>
    <p:sldId id="262" r:id="rId10"/>
    <p:sldId id="275" r:id="rId11"/>
    <p:sldId id="263" r:id="rId12"/>
    <p:sldId id="265" r:id="rId13"/>
    <p:sldId id="264" r:id="rId14"/>
    <p:sldId id="266" r:id="rId15"/>
    <p:sldId id="267" r:id="rId16"/>
    <p:sldId id="277" r:id="rId17"/>
    <p:sldId id="278" r:id="rId18"/>
    <p:sldId id="281" r:id="rId19"/>
    <p:sldId id="282" r:id="rId20"/>
    <p:sldId id="279" r:id="rId21"/>
    <p:sldId id="283" r:id="rId22"/>
    <p:sldId id="280" r:id="rId23"/>
    <p:sldId id="271" r:id="rId24"/>
    <p:sldId id="272" r:id="rId25"/>
    <p:sldId id="27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770" y="-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dirty="0" smtClean="0">
                <a:solidFill>
                  <a:schemeClr val="tx1"/>
                </a:solidFill>
              </a:rPr>
              <a:t>Dr. Untika Singh</a:t>
            </a:r>
          </a:p>
          <a:p>
            <a:r>
              <a:rPr lang="en-GB" b="1" dirty="0" smtClean="0">
                <a:solidFill>
                  <a:schemeClr val="tx1"/>
                </a:solidFill>
              </a:rPr>
              <a:t> Junior Resident </a:t>
            </a:r>
          </a:p>
          <a:p>
            <a:r>
              <a:rPr lang="en-GB" b="1" dirty="0" smtClean="0">
                <a:solidFill>
                  <a:schemeClr val="tx1"/>
                </a:solidFill>
              </a:rPr>
              <a:t>Department of Anatomy King George’s Medical University, UP, Lucknow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N" sz="6000" b="1" dirty="0" smtClean="0"/>
              <a:t>TIBIA</a:t>
            </a:r>
            <a:endParaRPr lang="en-US" sz="6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304800"/>
            <a:ext cx="8610600" cy="4572000"/>
          </a:xfrm>
        </p:spPr>
        <p:txBody>
          <a:bodyPr/>
          <a:lstStyle/>
          <a:p>
            <a:pPr>
              <a:buNone/>
            </a:pPr>
            <a:r>
              <a:rPr lang="en-IN" dirty="0" smtClean="0">
                <a:latin typeface="Calibri" pitchFamily="34" charset="0"/>
                <a:cs typeface="Calibri" pitchFamily="34" charset="0"/>
              </a:rPr>
              <a:t>4.Tuberosity of tibia-</a:t>
            </a:r>
          </a:p>
          <a:p>
            <a:pPr marL="539750" indent="87313">
              <a:buNone/>
            </a:pPr>
            <a:r>
              <a:rPr lang="en-IN" dirty="0" smtClean="0">
                <a:latin typeface="Calibri" pitchFamily="34" charset="0"/>
                <a:cs typeface="Calibri" pitchFamily="34" charset="0"/>
              </a:rPr>
              <a:t>Location: anterior aspect of upper end</a:t>
            </a:r>
          </a:p>
          <a:p>
            <a:pPr marL="539750" indent="87313">
              <a:buNone/>
            </a:pPr>
            <a:r>
              <a:rPr lang="en-IN" dirty="0" smtClean="0">
                <a:latin typeface="Calibri" pitchFamily="34" charset="0"/>
                <a:cs typeface="Calibri" pitchFamily="34" charset="0"/>
              </a:rPr>
              <a:t>Divided –upper smooth and lower rough area and 			epiphyseal line passes through its junction.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 descr="C:\Users\petro\Desktop\Tibia\slideshow-tibia-3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133600"/>
            <a:ext cx="861060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SHAFT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>
                <a:latin typeface="Calibri" pitchFamily="34" charset="0"/>
                <a:cs typeface="Calibri" pitchFamily="34" charset="0"/>
              </a:rPr>
              <a:t>Borders and its shape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IN" dirty="0" smtClean="0">
                <a:latin typeface="Calibri" pitchFamily="34" charset="0"/>
                <a:cs typeface="Calibri" pitchFamily="34" charset="0"/>
              </a:rPr>
              <a:t>Extend of Borders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IN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1.Anterior border</a:t>
            </a:r>
            <a:r>
              <a:rPr lang="en-IN" dirty="0" smtClean="0">
                <a:latin typeface="Calibri" pitchFamily="34" charset="0"/>
                <a:cs typeface="Calibri" pitchFamily="34" charset="0"/>
              </a:rPr>
              <a:t>: </a:t>
            </a:r>
          </a:p>
          <a:p>
            <a:pPr>
              <a:buNone/>
            </a:pPr>
            <a:r>
              <a:rPr lang="en-IN" dirty="0" smtClean="0">
                <a:latin typeface="Calibri" pitchFamily="34" charset="0"/>
                <a:cs typeface="Calibri" pitchFamily="34" charset="0"/>
              </a:rPr>
              <a:t>Sharp, “</a:t>
            </a:r>
            <a:r>
              <a:rPr lang="en-IN" dirty="0" err="1" smtClean="0">
                <a:latin typeface="Calibri" pitchFamily="34" charset="0"/>
                <a:cs typeface="Calibri" pitchFamily="34" charset="0"/>
              </a:rPr>
              <a:t>S”shaped</a:t>
            </a:r>
            <a:r>
              <a:rPr lang="en-IN" dirty="0" smtClean="0">
                <a:latin typeface="Calibri" pitchFamily="34" charset="0"/>
                <a:cs typeface="Calibri" pitchFamily="34" charset="0"/>
              </a:rPr>
              <a:t>, subcutaneous      </a:t>
            </a:r>
          </a:p>
          <a:p>
            <a:pPr>
              <a:buNone/>
            </a:pPr>
            <a:r>
              <a:rPr lang="en-IN" dirty="0" smtClean="0">
                <a:latin typeface="Calibri" pitchFamily="34" charset="0"/>
                <a:cs typeface="Calibri" pitchFamily="34" charset="0"/>
              </a:rPr>
              <a:t> form the shin.</a:t>
            </a:r>
          </a:p>
          <a:p>
            <a:pPr>
              <a:buNone/>
            </a:pPr>
            <a:r>
              <a:rPr lang="en-IN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2.Medial border</a:t>
            </a:r>
            <a:r>
              <a:rPr lang="en-IN" dirty="0" smtClean="0">
                <a:latin typeface="Calibri" pitchFamily="34" charset="0"/>
                <a:cs typeface="Calibri" pitchFamily="34" charset="0"/>
              </a:rPr>
              <a:t>: is rounded</a:t>
            </a:r>
          </a:p>
          <a:p>
            <a:pPr>
              <a:buNone/>
            </a:pPr>
            <a:endParaRPr lang="en-IN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IN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IN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3.Interosseous/lateral border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                                            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4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IN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Above </a:t>
            </a:r>
            <a:r>
              <a:rPr lang="en-IN" dirty="0" smtClean="0">
                <a:latin typeface="Calibri" pitchFamily="34" charset="0"/>
                <a:cs typeface="Calibri" pitchFamily="34" charset="0"/>
              </a:rPr>
              <a:t>-</a:t>
            </a:r>
            <a:r>
              <a:rPr lang="en-IN" dirty="0" err="1" smtClean="0">
                <a:latin typeface="Calibri" pitchFamily="34" charset="0"/>
                <a:cs typeface="Calibri" pitchFamily="34" charset="0"/>
              </a:rPr>
              <a:t>tibial</a:t>
            </a:r>
            <a:r>
              <a:rPr lang="en-IN" dirty="0" smtClean="0">
                <a:latin typeface="Calibri" pitchFamily="34" charset="0"/>
                <a:cs typeface="Calibri" pitchFamily="34" charset="0"/>
              </a:rPr>
              <a:t> tuberosity. </a:t>
            </a:r>
            <a:r>
              <a:rPr lang="en-IN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Below- </a:t>
            </a:r>
            <a:r>
              <a:rPr lang="en-IN" dirty="0" smtClean="0">
                <a:latin typeface="Calibri" pitchFamily="34" charset="0"/>
                <a:cs typeface="Calibri" pitchFamily="34" charset="0"/>
              </a:rPr>
              <a:t>anterior border of medial malleolus.</a:t>
            </a:r>
            <a:endParaRPr lang="en-IN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IN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Above- </a:t>
            </a:r>
            <a:r>
              <a:rPr lang="en-IN" dirty="0" smtClean="0">
                <a:latin typeface="Calibri" pitchFamily="34" charset="0"/>
                <a:cs typeface="Calibri" pitchFamily="34" charset="0"/>
              </a:rPr>
              <a:t>Medial condyle</a:t>
            </a:r>
          </a:p>
          <a:p>
            <a:pPr>
              <a:buNone/>
            </a:pPr>
            <a:r>
              <a:rPr lang="en-IN" dirty="0" smtClean="0">
                <a:latin typeface="Calibri" pitchFamily="34" charset="0"/>
                <a:cs typeface="Calibri" pitchFamily="34" charset="0"/>
              </a:rPr>
              <a:t>     </a:t>
            </a:r>
            <a:r>
              <a:rPr lang="en-IN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Below</a:t>
            </a:r>
            <a:r>
              <a:rPr lang="en-IN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N" dirty="0" smtClean="0">
                <a:latin typeface="Calibri" pitchFamily="34" charset="0"/>
                <a:cs typeface="Calibri" pitchFamily="34" charset="0"/>
              </a:rPr>
              <a:t>posterior border of medial malleolus below.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IN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Above-</a:t>
            </a:r>
            <a:r>
              <a:rPr lang="en-IN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N" dirty="0" smtClean="0">
                <a:latin typeface="Calibri" pitchFamily="34" charset="0"/>
                <a:cs typeface="Calibri" pitchFamily="34" charset="0"/>
              </a:rPr>
              <a:t>A little below and in-front of fibular facet. </a:t>
            </a:r>
          </a:p>
          <a:p>
            <a:pPr>
              <a:buNone/>
            </a:pPr>
            <a:r>
              <a:rPr lang="en-IN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    </a:t>
            </a:r>
            <a:r>
              <a:rPr lang="en-IN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Below-</a:t>
            </a:r>
            <a:r>
              <a:rPr lang="en-IN" dirty="0" smtClean="0">
                <a:latin typeface="Calibri" pitchFamily="34" charset="0"/>
                <a:cs typeface="Calibri" pitchFamily="34" charset="0"/>
              </a:rPr>
              <a:t>anterior border of fibular notch.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533400" y="1676401"/>
            <a:ext cx="8458200" cy="4800600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buNone/>
            </a:pPr>
            <a:r>
              <a:rPr lang="en-IN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1.Lateral surface: </a:t>
            </a:r>
            <a:r>
              <a:rPr lang="en-IN" sz="1800" dirty="0" smtClean="0">
                <a:latin typeface="Calibri" pitchFamily="34" charset="0"/>
                <a:cs typeface="Calibri" pitchFamily="34" charset="0"/>
              </a:rPr>
              <a:t>lies between anterior and  </a:t>
            </a:r>
            <a:r>
              <a:rPr lang="en-IN" sz="1800" dirty="0" err="1" smtClean="0">
                <a:latin typeface="Calibri" pitchFamily="34" charset="0"/>
                <a:cs typeface="Calibri" pitchFamily="34" charset="0"/>
              </a:rPr>
              <a:t>interosseous</a:t>
            </a:r>
            <a:r>
              <a:rPr lang="en-IN" sz="1800" dirty="0" smtClean="0">
                <a:latin typeface="Calibri" pitchFamily="34" charset="0"/>
                <a:cs typeface="Calibri" pitchFamily="34" charset="0"/>
              </a:rPr>
              <a:t> borders. </a:t>
            </a:r>
          </a:p>
          <a:p>
            <a:pPr>
              <a:lnSpc>
                <a:spcPct val="170000"/>
              </a:lnSpc>
              <a:buNone/>
            </a:pPr>
            <a:r>
              <a:rPr lang="en-IN" sz="1800" dirty="0" smtClean="0">
                <a:latin typeface="Calibri" pitchFamily="34" charset="0"/>
                <a:cs typeface="Calibri" pitchFamily="34" charset="0"/>
              </a:rPr>
              <a:t>         	              upper3/4</a:t>
            </a:r>
            <a:r>
              <a:rPr lang="en-IN" sz="1800" baseline="30000" dirty="0" smtClean="0">
                <a:latin typeface="Calibri" pitchFamily="34" charset="0"/>
                <a:cs typeface="Calibri" pitchFamily="34" charset="0"/>
              </a:rPr>
              <a:t>th</a:t>
            </a:r>
            <a:r>
              <a:rPr lang="en-IN" sz="1800" dirty="0" smtClean="0">
                <a:latin typeface="Calibri" pitchFamily="34" charset="0"/>
                <a:cs typeface="Calibri" pitchFamily="34" charset="0"/>
              </a:rPr>
              <a:t>-concave,directed laterally.</a:t>
            </a:r>
          </a:p>
          <a:p>
            <a:pPr>
              <a:lnSpc>
                <a:spcPct val="170000"/>
              </a:lnSpc>
              <a:buNone/>
            </a:pPr>
            <a:r>
              <a:rPr lang="en-IN" sz="1800" dirty="0" smtClean="0">
                <a:latin typeface="Calibri" pitchFamily="34" charset="0"/>
                <a:cs typeface="Calibri" pitchFamily="34" charset="0"/>
              </a:rPr>
              <a:t>          	              lower1/4</a:t>
            </a:r>
            <a:r>
              <a:rPr lang="en-IN" sz="1800" baseline="30000" dirty="0" smtClean="0">
                <a:latin typeface="Calibri" pitchFamily="34" charset="0"/>
                <a:cs typeface="Calibri" pitchFamily="34" charset="0"/>
              </a:rPr>
              <a:t>th</a:t>
            </a:r>
            <a:r>
              <a:rPr lang="en-IN" sz="1800" dirty="0" smtClean="0">
                <a:latin typeface="Calibri" pitchFamily="34" charset="0"/>
                <a:cs typeface="Calibri" pitchFamily="34" charset="0"/>
              </a:rPr>
              <a:t>-directed forward.</a:t>
            </a:r>
          </a:p>
          <a:p>
            <a:pPr>
              <a:lnSpc>
                <a:spcPct val="170000"/>
              </a:lnSpc>
              <a:buNone/>
            </a:pPr>
            <a:r>
              <a:rPr lang="en-IN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2.Medial surface: 	</a:t>
            </a:r>
            <a:r>
              <a:rPr lang="en-IN" sz="1800" dirty="0" smtClean="0">
                <a:latin typeface="Calibri" pitchFamily="34" charset="0"/>
                <a:cs typeface="Calibri" pitchFamily="34" charset="0"/>
              </a:rPr>
              <a:t>lies between anterior and medial borders and is subcutaneous.</a:t>
            </a:r>
          </a:p>
          <a:p>
            <a:pPr>
              <a:lnSpc>
                <a:spcPct val="170000"/>
              </a:lnSpc>
              <a:buNone/>
            </a:pPr>
            <a:r>
              <a:rPr lang="en-IN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3.Posterior surface: </a:t>
            </a:r>
            <a:r>
              <a:rPr lang="en-IN" sz="1800" dirty="0" smtClean="0">
                <a:latin typeface="Calibri" pitchFamily="34" charset="0"/>
                <a:cs typeface="Calibri" pitchFamily="34" charset="0"/>
              </a:rPr>
              <a:t>lies between medial and </a:t>
            </a:r>
            <a:r>
              <a:rPr lang="en-IN" sz="1800" dirty="0" err="1" smtClean="0">
                <a:latin typeface="Calibri" pitchFamily="34" charset="0"/>
                <a:cs typeface="Calibri" pitchFamily="34" charset="0"/>
              </a:rPr>
              <a:t>interosseous</a:t>
            </a:r>
            <a:r>
              <a:rPr lang="en-IN" sz="1800" dirty="0" smtClean="0">
                <a:latin typeface="Calibri" pitchFamily="34" charset="0"/>
                <a:cs typeface="Calibri" pitchFamily="34" charset="0"/>
              </a:rPr>
              <a:t> borders and upper part 			crossed by </a:t>
            </a:r>
            <a:r>
              <a:rPr lang="en-IN" sz="1800" dirty="0" err="1" smtClean="0">
                <a:latin typeface="Calibri" pitchFamily="34" charset="0"/>
                <a:cs typeface="Calibri" pitchFamily="34" charset="0"/>
              </a:rPr>
              <a:t>Soleal</a:t>
            </a:r>
            <a:r>
              <a:rPr lang="en-IN" sz="1800" dirty="0" smtClean="0">
                <a:latin typeface="Calibri" pitchFamily="34" charset="0"/>
                <a:cs typeface="Calibri" pitchFamily="34" charset="0"/>
              </a:rPr>
              <a:t> line.</a:t>
            </a:r>
          </a:p>
          <a:p>
            <a:pPr>
              <a:lnSpc>
                <a:spcPct val="170000"/>
              </a:lnSpc>
              <a:buNone/>
            </a:pPr>
            <a:r>
              <a:rPr lang="en-IN" sz="1800" dirty="0" smtClean="0">
                <a:latin typeface="Calibri" pitchFamily="34" charset="0"/>
                <a:cs typeface="Calibri" pitchFamily="34" charset="0"/>
              </a:rPr>
              <a:t>        		Above </a:t>
            </a:r>
            <a:r>
              <a:rPr lang="en-IN" sz="1800" dirty="0" err="1" smtClean="0">
                <a:latin typeface="Calibri" pitchFamily="34" charset="0"/>
                <a:cs typeface="Calibri" pitchFamily="34" charset="0"/>
              </a:rPr>
              <a:t>soleal</a:t>
            </a:r>
            <a:r>
              <a:rPr lang="en-IN" sz="1800" dirty="0" smtClean="0">
                <a:latin typeface="Calibri" pitchFamily="34" charset="0"/>
                <a:cs typeface="Calibri" pitchFamily="34" charset="0"/>
              </a:rPr>
              <a:t> line-triangular area.</a:t>
            </a:r>
          </a:p>
          <a:p>
            <a:pPr>
              <a:lnSpc>
                <a:spcPct val="170000"/>
              </a:lnSpc>
              <a:buNone/>
            </a:pPr>
            <a:r>
              <a:rPr lang="en-IN" sz="1800" dirty="0" smtClean="0">
                <a:latin typeface="Calibri" pitchFamily="34" charset="0"/>
                <a:cs typeface="Calibri" pitchFamily="34" charset="0"/>
              </a:rPr>
              <a:t>         		Below </a:t>
            </a:r>
            <a:r>
              <a:rPr lang="en-IN" sz="1800" dirty="0" err="1" smtClean="0">
                <a:latin typeface="Calibri" pitchFamily="34" charset="0"/>
                <a:cs typeface="Calibri" pitchFamily="34" charset="0"/>
              </a:rPr>
              <a:t>soleal</a:t>
            </a:r>
            <a:r>
              <a:rPr lang="en-IN" sz="1800" dirty="0" smtClean="0">
                <a:latin typeface="Calibri" pitchFamily="34" charset="0"/>
                <a:cs typeface="Calibri" pitchFamily="34" charset="0"/>
              </a:rPr>
              <a:t> line –elongated </a:t>
            </a:r>
            <a:r>
              <a:rPr lang="en-IN" sz="1800" dirty="0" err="1" smtClean="0">
                <a:latin typeface="Calibri" pitchFamily="34" charset="0"/>
                <a:cs typeface="Calibri" pitchFamily="34" charset="0"/>
              </a:rPr>
              <a:t>area;divided</a:t>
            </a:r>
            <a:r>
              <a:rPr lang="en-IN" sz="1800" dirty="0" smtClean="0">
                <a:latin typeface="Calibri" pitchFamily="34" charset="0"/>
                <a:cs typeface="Calibri" pitchFamily="34" charset="0"/>
              </a:rPr>
              <a:t> by vertical ridge into 			medial and lateral area</a:t>
            </a:r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r>
              <a:rPr lang="en-IN" dirty="0" smtClean="0"/>
              <a:t>SURFACES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Lower end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610600" cy="4800600"/>
          </a:xfrm>
        </p:spPr>
        <p:txBody>
          <a:bodyPr>
            <a:normAutofit/>
          </a:bodyPr>
          <a:lstStyle/>
          <a:p>
            <a:pPr algn="just">
              <a:spcBef>
                <a:spcPts val="1200"/>
              </a:spcBef>
              <a:buNone/>
            </a:pPr>
            <a:r>
              <a:rPr lang="en-IN" sz="2000" dirty="0" smtClean="0">
                <a:latin typeface="Calibri" pitchFamily="34" charset="0"/>
                <a:cs typeface="Calibri" pitchFamily="34" charset="0"/>
              </a:rPr>
              <a:t>1. anterior surface-have upper smooth part and lower rough, grooved part</a:t>
            </a:r>
          </a:p>
          <a:p>
            <a:pPr algn="just">
              <a:spcBef>
                <a:spcPts val="1200"/>
              </a:spcBef>
              <a:buNone/>
            </a:pPr>
            <a:r>
              <a:rPr lang="en-IN" sz="2000" dirty="0" smtClean="0">
                <a:latin typeface="Calibri" pitchFamily="34" charset="0"/>
                <a:cs typeface="Calibri" pitchFamily="34" charset="0"/>
              </a:rPr>
              <a:t>2. medial surface-subcutaneous.</a:t>
            </a:r>
          </a:p>
          <a:p>
            <a:pPr algn="just">
              <a:spcBef>
                <a:spcPts val="1200"/>
              </a:spcBef>
              <a:buNone/>
            </a:pPr>
            <a:r>
              <a:rPr lang="en-IN" sz="2000" dirty="0" smtClean="0">
                <a:latin typeface="Calibri" pitchFamily="34" charset="0"/>
                <a:cs typeface="Calibri" pitchFamily="34" charset="0"/>
              </a:rPr>
              <a:t>3.lateral surface-have triangular fibular notch</a:t>
            </a:r>
          </a:p>
          <a:p>
            <a:pPr algn="just">
              <a:spcBef>
                <a:spcPts val="1200"/>
              </a:spcBef>
              <a:buNone/>
            </a:pPr>
            <a:r>
              <a:rPr lang="en-IN" sz="2000" dirty="0" smtClean="0">
                <a:latin typeface="Calibri" pitchFamily="34" charset="0"/>
                <a:cs typeface="Calibri" pitchFamily="34" charset="0"/>
              </a:rPr>
              <a:t>	(articulate with fibula to form inferior tibiofibular joint).</a:t>
            </a:r>
          </a:p>
          <a:p>
            <a:pPr algn="just">
              <a:spcBef>
                <a:spcPts val="1200"/>
              </a:spcBef>
              <a:buNone/>
            </a:pPr>
            <a:r>
              <a:rPr lang="en-IN" sz="2000" dirty="0" smtClean="0">
                <a:latin typeface="Calibri" pitchFamily="34" charset="0"/>
                <a:cs typeface="Calibri" pitchFamily="34" charset="0"/>
              </a:rPr>
              <a:t>4.Inferior surface-articulate with superior trochlear surface of talus (ankle joint).</a:t>
            </a:r>
          </a:p>
          <a:p>
            <a:pPr algn="just">
              <a:spcBef>
                <a:spcPts val="1200"/>
              </a:spcBef>
              <a:buNone/>
            </a:pPr>
            <a:r>
              <a:rPr lang="en-IN" sz="2000" dirty="0" smtClean="0">
                <a:latin typeface="Calibri" pitchFamily="34" charset="0"/>
                <a:cs typeface="Calibri" pitchFamily="34" charset="0"/>
              </a:rPr>
              <a:t>5.Posterior surface.</a:t>
            </a:r>
          </a:p>
          <a:p>
            <a:pPr algn="just">
              <a:spcBef>
                <a:spcPts val="1200"/>
              </a:spcBef>
              <a:buNone/>
            </a:pPr>
            <a:r>
              <a:rPr lang="en-IN" sz="2000" dirty="0" smtClean="0">
                <a:latin typeface="Calibri" pitchFamily="34" charset="0"/>
                <a:cs typeface="Calibri" pitchFamily="34" charset="0"/>
              </a:rPr>
              <a:t>	Medial malleolus- short, strong process and sub-</a:t>
            </a:r>
            <a:r>
              <a:rPr lang="en-IN" sz="2000" dirty="0" err="1" smtClean="0">
                <a:latin typeface="Calibri" pitchFamily="34" charset="0"/>
                <a:cs typeface="Calibri" pitchFamily="34" charset="0"/>
              </a:rPr>
              <a:t>cutaneus</a:t>
            </a:r>
            <a:r>
              <a:rPr lang="en-IN" sz="20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IN" sz="2200" b="1" dirty="0" smtClean="0">
                <a:latin typeface="Calibri" pitchFamily="34" charset="0"/>
                <a:cs typeface="Calibri" pitchFamily="34" charset="0"/>
              </a:rPr>
              <a:t>Side determination:-</a:t>
            </a:r>
          </a:p>
          <a:p>
            <a:r>
              <a:rPr lang="en-IN" sz="2200" dirty="0" smtClean="0">
                <a:latin typeface="Calibri" pitchFamily="34" charset="0"/>
                <a:cs typeface="Calibri" pitchFamily="34" charset="0"/>
              </a:rPr>
              <a:t>large expanded (</a:t>
            </a:r>
            <a:r>
              <a:rPr lang="en-IN" sz="2200" dirty="0" err="1" smtClean="0">
                <a:latin typeface="Calibri" pitchFamily="34" charset="0"/>
                <a:cs typeface="Calibri" pitchFamily="34" charset="0"/>
              </a:rPr>
              <a:t>condyler</a:t>
            </a:r>
            <a:r>
              <a:rPr lang="en-IN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IN" sz="2200" dirty="0" err="1" smtClean="0">
                <a:latin typeface="Calibri" pitchFamily="34" charset="0"/>
                <a:cs typeface="Calibri" pitchFamily="34" charset="0"/>
              </a:rPr>
              <a:t>sufaces</a:t>
            </a:r>
            <a:r>
              <a:rPr lang="en-IN" sz="2200" dirty="0" smtClean="0">
                <a:latin typeface="Calibri" pitchFamily="34" charset="0"/>
                <a:cs typeface="Calibri" pitchFamily="34" charset="0"/>
              </a:rPr>
              <a:t>) upper end faces upward</a:t>
            </a:r>
          </a:p>
          <a:p>
            <a:r>
              <a:rPr lang="en-IN" sz="2200" dirty="0" smtClean="0">
                <a:latin typeface="Calibri" pitchFamily="34" charset="0"/>
                <a:cs typeface="Calibri" pitchFamily="34" charset="0"/>
              </a:rPr>
              <a:t> Medial </a:t>
            </a:r>
            <a:r>
              <a:rPr lang="en-IN" sz="2200" dirty="0" err="1" smtClean="0">
                <a:latin typeface="Calibri" pitchFamily="34" charset="0"/>
                <a:cs typeface="Calibri" pitchFamily="34" charset="0"/>
              </a:rPr>
              <a:t>malleolus</a:t>
            </a:r>
            <a:r>
              <a:rPr lang="en-IN" sz="2200" dirty="0" smtClean="0">
                <a:latin typeface="Calibri" pitchFamily="34" charset="0"/>
                <a:cs typeface="Calibri" pitchFamily="34" charset="0"/>
              </a:rPr>
              <a:t>- on medial side</a:t>
            </a:r>
          </a:p>
          <a:p>
            <a:r>
              <a:rPr lang="en-IN" sz="2200" dirty="0" smtClean="0">
                <a:latin typeface="Calibri" pitchFamily="34" charset="0"/>
                <a:cs typeface="Calibri" pitchFamily="34" charset="0"/>
              </a:rPr>
              <a:t>Anterior border(</a:t>
            </a:r>
            <a:r>
              <a:rPr lang="en-IN" sz="2200" dirty="0" err="1" smtClean="0">
                <a:latin typeface="Calibri" pitchFamily="34" charset="0"/>
                <a:cs typeface="Calibri" pitchFamily="34" charset="0"/>
              </a:rPr>
              <a:t>sharp,s</a:t>
            </a:r>
            <a:r>
              <a:rPr lang="en-IN" sz="2200" dirty="0" smtClean="0">
                <a:latin typeface="Calibri" pitchFamily="34" charset="0"/>
                <a:cs typeface="Calibri" pitchFamily="34" charset="0"/>
              </a:rPr>
              <a:t> shaped)-faces </a:t>
            </a:r>
            <a:r>
              <a:rPr lang="en-IN" sz="2200" dirty="0" err="1" smtClean="0">
                <a:latin typeface="Calibri" pitchFamily="34" charset="0"/>
                <a:cs typeface="Calibri" pitchFamily="34" charset="0"/>
              </a:rPr>
              <a:t>anteriorly</a:t>
            </a:r>
            <a:r>
              <a:rPr lang="en-IN" sz="22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None/>
            </a:pPr>
            <a:r>
              <a:rPr lang="en-IN" sz="2200" b="1" dirty="0" smtClean="0">
                <a:latin typeface="Calibri" pitchFamily="34" charset="0"/>
                <a:cs typeface="Calibri" pitchFamily="34" charset="0"/>
              </a:rPr>
              <a:t>Anatomical position:- </a:t>
            </a:r>
            <a:r>
              <a:rPr lang="en-IN" sz="2200" dirty="0" smtClean="0">
                <a:latin typeface="Calibri" pitchFamily="34" charset="0"/>
                <a:cs typeface="Calibri" pitchFamily="34" charset="0"/>
              </a:rPr>
              <a:t>Tibia is held vertically.</a:t>
            </a:r>
          </a:p>
          <a:p>
            <a:pPr>
              <a:buNone/>
            </a:pPr>
            <a:r>
              <a:rPr lang="en-IN" dirty="0" smtClean="0"/>
              <a:t>                                           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7772400" cy="1143000"/>
          </a:xfrm>
        </p:spPr>
        <p:txBody>
          <a:bodyPr/>
          <a:lstStyle/>
          <a:p>
            <a:r>
              <a:rPr lang="en-IN" dirty="0" smtClean="0"/>
              <a:t>ATTACHMENTS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  </a:t>
            </a:r>
          </a:p>
          <a:p>
            <a:endParaRPr lang="en-IN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4"/>
          </p:nvPr>
        </p:nvSpPr>
        <p:spPr>
          <a:xfrm>
            <a:off x="6629400" y="2057400"/>
            <a:ext cx="3733800" cy="3886200"/>
          </a:xfrm>
        </p:spPr>
        <p:txBody>
          <a:bodyPr>
            <a:normAutofit/>
          </a:bodyPr>
          <a:lstStyle/>
          <a:p>
            <a:endParaRPr lang="en-IN" dirty="0" smtClean="0"/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 smtClean="0">
              <a:solidFill>
                <a:srgbClr val="00B050"/>
              </a:solidFill>
            </a:endParaRPr>
          </a:p>
          <a:p>
            <a:endParaRPr lang="en-IN" dirty="0" smtClean="0">
              <a:solidFill>
                <a:srgbClr val="92D050"/>
              </a:solidFill>
            </a:endParaRPr>
          </a:p>
          <a:p>
            <a:pPr>
              <a:buNone/>
            </a:pPr>
            <a:r>
              <a:rPr lang="en-IN" dirty="0" smtClean="0"/>
              <a:t> </a:t>
            </a:r>
            <a:endParaRPr lang="en-US" dirty="0">
              <a:solidFill>
                <a:srgbClr val="92D05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09600" y="1447800"/>
          <a:ext cx="7467600" cy="393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7040"/>
                <a:gridCol w="4480560"/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Calibri" pitchFamily="34" charset="0"/>
                          <a:cs typeface="Calibri" pitchFamily="34" charset="0"/>
                        </a:rPr>
                        <a:t>Surfaces</a:t>
                      </a:r>
                      <a:r>
                        <a:rPr lang="en-IN" baseline="0" dirty="0" smtClean="0">
                          <a:latin typeface="Calibri" pitchFamily="34" charset="0"/>
                          <a:cs typeface="Calibri" pitchFamily="34" charset="0"/>
                        </a:rPr>
                        <a:t> &amp; Borders of  TIBIA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Calibri" pitchFamily="34" charset="0"/>
                          <a:cs typeface="Calibri" pitchFamily="34" charset="0"/>
                        </a:rPr>
                        <a:t>Muscles</a:t>
                      </a:r>
                      <a:r>
                        <a:rPr lang="en-IN" baseline="0" dirty="0" smtClean="0">
                          <a:latin typeface="Calibri" pitchFamily="34" charset="0"/>
                          <a:cs typeface="Calibri" pitchFamily="34" charset="0"/>
                        </a:rPr>
                        <a:t> and Ligaments Attachments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>
                          <a:latin typeface="Calibri" pitchFamily="34" charset="0"/>
                          <a:cs typeface="Calibri" pitchFamily="34" charset="0"/>
                        </a:rPr>
                        <a:t>Medial condyle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>
                          <a:latin typeface="Calibri" pitchFamily="34" charset="0"/>
                          <a:cs typeface="Calibri" pitchFamily="34" charset="0"/>
                        </a:rPr>
                        <a:t>Capsular ligament of knee,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>
                          <a:latin typeface="Calibri" pitchFamily="34" charset="0"/>
                          <a:cs typeface="Calibri" pitchFamily="34" charset="0"/>
                        </a:rPr>
                        <a:t>medial patellar retinaculum</a:t>
                      </a:r>
                      <a:r>
                        <a:rPr lang="en-IN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IN" dirty="0" err="1" smtClean="0">
                          <a:latin typeface="Calibri" pitchFamily="34" charset="0"/>
                          <a:cs typeface="Calibri" pitchFamily="34" charset="0"/>
                        </a:rPr>
                        <a:t>semimembranosus</a:t>
                      </a:r>
                      <a:r>
                        <a:rPr lang="en-IN" dirty="0" smtClean="0"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>
                          <a:latin typeface="Calibri" pitchFamily="34" charset="0"/>
                          <a:cs typeface="Calibri" pitchFamily="34" charset="0"/>
                        </a:rPr>
                        <a:t>Lateral condyle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err="1" smtClean="0">
                          <a:latin typeface="Calibri" pitchFamily="34" charset="0"/>
                          <a:cs typeface="Calibri" pitchFamily="34" charset="0"/>
                        </a:rPr>
                        <a:t>Iliotibial</a:t>
                      </a:r>
                      <a:r>
                        <a:rPr lang="en-IN" dirty="0" smtClean="0">
                          <a:latin typeface="Calibri" pitchFamily="34" charset="0"/>
                          <a:cs typeface="Calibri" pitchFamily="34" charset="0"/>
                        </a:rPr>
                        <a:t> tract,</a:t>
                      </a:r>
                    </a:p>
                    <a:p>
                      <a:r>
                        <a:rPr lang="en-IN" dirty="0" smtClean="0">
                          <a:latin typeface="Calibri" pitchFamily="34" charset="0"/>
                          <a:cs typeface="Calibri" pitchFamily="34" charset="0"/>
                        </a:rPr>
                        <a:t>capsular ligament,</a:t>
                      </a:r>
                    </a:p>
                    <a:p>
                      <a:r>
                        <a:rPr lang="en-IN" dirty="0" smtClean="0">
                          <a:latin typeface="Calibri" pitchFamily="34" charset="0"/>
                          <a:cs typeface="Calibri" pitchFamily="34" charset="0"/>
                        </a:rPr>
                        <a:t>tendon of </a:t>
                      </a:r>
                      <a:r>
                        <a:rPr lang="en-IN" dirty="0" err="1" smtClean="0">
                          <a:latin typeface="Calibri" pitchFamily="34" charset="0"/>
                          <a:cs typeface="Calibri" pitchFamily="34" charset="0"/>
                        </a:rPr>
                        <a:t>popliteus</a:t>
                      </a:r>
                      <a:r>
                        <a:rPr lang="en-IN" dirty="0" smtClean="0"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>
                          <a:latin typeface="Calibri" pitchFamily="34" charset="0"/>
                          <a:cs typeface="Calibri" pitchFamily="34" charset="0"/>
                        </a:rPr>
                        <a:t>Intercondyler area</a:t>
                      </a:r>
                      <a:endParaRPr lang="en-US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>
                          <a:latin typeface="Calibri" pitchFamily="34" charset="0"/>
                          <a:cs typeface="Calibri" pitchFamily="34" charset="0"/>
                        </a:rPr>
                        <a:t>Anterior horn of medial meniscus,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>
                          <a:latin typeface="Calibri" pitchFamily="34" charset="0"/>
                          <a:cs typeface="Calibri" pitchFamily="34" charset="0"/>
                        </a:rPr>
                        <a:t>anterior cruciate ligament,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>
                          <a:latin typeface="Calibri" pitchFamily="34" charset="0"/>
                          <a:cs typeface="Calibri" pitchFamily="34" charset="0"/>
                        </a:rPr>
                        <a:t>anterior horn of lateral meniscus,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>
                          <a:latin typeface="Calibri" pitchFamily="34" charset="0"/>
                          <a:cs typeface="Calibri" pitchFamily="34" charset="0"/>
                        </a:rPr>
                        <a:t>Posterior horn of medial meniscus,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>
                          <a:latin typeface="Calibri" pitchFamily="34" charset="0"/>
                          <a:cs typeface="Calibri" pitchFamily="34" charset="0"/>
                        </a:rPr>
                        <a:t>posterior horn of lateral meniscus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>
                          <a:latin typeface="Calibri" pitchFamily="34" charset="0"/>
                          <a:cs typeface="Calibri" pitchFamily="34" charset="0"/>
                        </a:rPr>
                        <a:t>posterior cruciate ligament, 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etro\Desktop\Tibia\images (26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52401"/>
            <a:ext cx="8991600" cy="6553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0" y="13970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24000" y="13970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524000" y="13970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6200" y="76200"/>
          <a:ext cx="8915400" cy="662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7700"/>
                <a:gridCol w="4457700"/>
              </a:tblGrid>
              <a:tr h="455264">
                <a:tc>
                  <a:txBody>
                    <a:bodyPr/>
                    <a:lstStyle/>
                    <a:p>
                      <a:r>
                        <a:rPr lang="en-IN" dirty="0" err="1" smtClean="0">
                          <a:latin typeface="Calibri" pitchFamily="34" charset="0"/>
                          <a:cs typeface="Calibri" pitchFamily="34" charset="0"/>
                        </a:rPr>
                        <a:t>Surfaces,borders</a:t>
                      </a:r>
                      <a:r>
                        <a:rPr lang="en-IN" dirty="0" smtClean="0">
                          <a:latin typeface="Calibri" pitchFamily="34" charset="0"/>
                          <a:cs typeface="Calibri" pitchFamily="34" charset="0"/>
                        </a:rPr>
                        <a:t> of tibia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Calibri" pitchFamily="34" charset="0"/>
                          <a:cs typeface="Calibri" pitchFamily="34" charset="0"/>
                        </a:rPr>
                        <a:t>Muscles and ligaments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17961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err="1" smtClean="0">
                          <a:latin typeface="Calibri" pitchFamily="34" charset="0"/>
                          <a:cs typeface="Calibri" pitchFamily="34" charset="0"/>
                        </a:rPr>
                        <a:t>Tibial</a:t>
                      </a:r>
                      <a:r>
                        <a:rPr lang="en-IN" dirty="0" smtClean="0">
                          <a:latin typeface="Calibri" pitchFamily="34" charset="0"/>
                          <a:cs typeface="Calibri" pitchFamily="34" charset="0"/>
                        </a:rPr>
                        <a:t> tuberosity</a:t>
                      </a:r>
                    </a:p>
                    <a:p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err="1" smtClean="0">
                          <a:latin typeface="Calibri" pitchFamily="34" charset="0"/>
                          <a:cs typeface="Calibri" pitchFamily="34" charset="0"/>
                        </a:rPr>
                        <a:t>Ligamentum</a:t>
                      </a:r>
                      <a:r>
                        <a:rPr lang="en-IN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IN" dirty="0" err="1" smtClean="0">
                          <a:latin typeface="Calibri" pitchFamily="34" charset="0"/>
                          <a:cs typeface="Calibri" pitchFamily="34" charset="0"/>
                        </a:rPr>
                        <a:t>patellae:upper</a:t>
                      </a:r>
                      <a:r>
                        <a:rPr lang="en-IN" dirty="0" smtClean="0">
                          <a:latin typeface="Calibri" pitchFamily="34" charset="0"/>
                          <a:cs typeface="Calibri" pitchFamily="34" charset="0"/>
                        </a:rPr>
                        <a:t> smooth part</a:t>
                      </a:r>
                    </a:p>
                    <a:p>
                      <a:pPr>
                        <a:buNone/>
                      </a:pPr>
                      <a:r>
                        <a:rPr lang="en-IN" dirty="0" smtClean="0">
                          <a:latin typeface="Calibri" pitchFamily="34" charset="0"/>
                          <a:cs typeface="Calibri" pitchFamily="34" charset="0"/>
                        </a:rPr>
                        <a:t> Subcutaneous :lower rough part.</a:t>
                      </a:r>
                    </a:p>
                    <a:p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785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>
                          <a:latin typeface="Calibri" pitchFamily="34" charset="0"/>
                          <a:cs typeface="Calibri" pitchFamily="34" charset="0"/>
                        </a:rPr>
                        <a:t>Lateral surface</a:t>
                      </a:r>
                    </a:p>
                    <a:p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err="1" smtClean="0">
                          <a:latin typeface="Calibri" pitchFamily="34" charset="0"/>
                          <a:cs typeface="Calibri" pitchFamily="34" charset="0"/>
                        </a:rPr>
                        <a:t>Tibialis</a:t>
                      </a:r>
                      <a:r>
                        <a:rPr lang="en-IN" dirty="0" smtClean="0">
                          <a:latin typeface="Calibri" pitchFamily="34" charset="0"/>
                          <a:cs typeface="Calibri" pitchFamily="34" charset="0"/>
                        </a:rPr>
                        <a:t> anterior</a:t>
                      </a:r>
                    </a:p>
                    <a:p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21328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>
                          <a:latin typeface="Calibri" pitchFamily="34" charset="0"/>
                          <a:cs typeface="Calibri" pitchFamily="34" charset="0"/>
                        </a:rPr>
                        <a:t>Medial surface</a:t>
                      </a:r>
                    </a:p>
                    <a:p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dirty="0" err="1" smtClean="0">
                          <a:latin typeface="Calibri" pitchFamily="34" charset="0"/>
                          <a:cs typeface="Calibri" pitchFamily="34" charset="0"/>
                        </a:rPr>
                        <a:t>Sartorious</a:t>
                      </a:r>
                      <a:r>
                        <a:rPr lang="en-IN" dirty="0" smtClean="0">
                          <a:latin typeface="Calibri" pitchFamily="34" charset="0"/>
                          <a:cs typeface="Calibri" pitchFamily="34" charset="0"/>
                        </a:rPr>
                        <a:t>,</a:t>
                      </a:r>
                    </a:p>
                    <a:p>
                      <a:pPr>
                        <a:buNone/>
                      </a:pPr>
                      <a:r>
                        <a:rPr lang="en-IN" dirty="0" err="1" smtClean="0">
                          <a:latin typeface="Calibri" pitchFamily="34" charset="0"/>
                          <a:cs typeface="Calibri" pitchFamily="34" charset="0"/>
                        </a:rPr>
                        <a:t>Gracilis</a:t>
                      </a:r>
                      <a:r>
                        <a:rPr lang="en-IN" dirty="0" smtClean="0">
                          <a:latin typeface="Calibri" pitchFamily="34" charset="0"/>
                          <a:cs typeface="Calibri" pitchFamily="34" charset="0"/>
                        </a:rPr>
                        <a:t>,</a:t>
                      </a:r>
                    </a:p>
                    <a:p>
                      <a:pPr>
                        <a:buNone/>
                      </a:pPr>
                      <a:r>
                        <a:rPr lang="en-IN" dirty="0" err="1" smtClean="0">
                          <a:latin typeface="Calibri" pitchFamily="34" charset="0"/>
                          <a:cs typeface="Calibri" pitchFamily="34" charset="0"/>
                        </a:rPr>
                        <a:t>Semitendinosus</a:t>
                      </a:r>
                      <a:r>
                        <a:rPr lang="en-IN" dirty="0" smtClean="0">
                          <a:latin typeface="Calibri" pitchFamily="34" charset="0"/>
                          <a:cs typeface="Calibri" pitchFamily="34" charset="0"/>
                        </a:rPr>
                        <a:t>,</a:t>
                      </a:r>
                    </a:p>
                    <a:p>
                      <a:pPr>
                        <a:buNone/>
                      </a:pPr>
                      <a:r>
                        <a:rPr lang="en-IN" dirty="0" err="1" smtClean="0">
                          <a:latin typeface="Calibri" pitchFamily="34" charset="0"/>
                          <a:cs typeface="Calibri" pitchFamily="34" charset="0"/>
                        </a:rPr>
                        <a:t>tibial</a:t>
                      </a:r>
                      <a:r>
                        <a:rPr lang="en-IN" dirty="0" smtClean="0">
                          <a:latin typeface="Calibri" pitchFamily="34" charset="0"/>
                          <a:cs typeface="Calibri" pitchFamily="34" charset="0"/>
                        </a:rPr>
                        <a:t> collateral </a:t>
                      </a:r>
                      <a:r>
                        <a:rPr lang="en-IN" dirty="0" smtClean="0">
                          <a:latin typeface="Calibri" pitchFamily="34" charset="0"/>
                          <a:cs typeface="Calibri" pitchFamily="34" charset="0"/>
                        </a:rPr>
                        <a:t>ligament</a:t>
                      </a:r>
                      <a:endParaRPr lang="en-IN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14593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err="1" smtClean="0">
                          <a:latin typeface="Calibri" pitchFamily="34" charset="0"/>
                          <a:cs typeface="Calibri" pitchFamily="34" charset="0"/>
                        </a:rPr>
                        <a:t>Soleal</a:t>
                      </a:r>
                      <a:r>
                        <a:rPr lang="en-IN" dirty="0" smtClean="0">
                          <a:latin typeface="Calibri" pitchFamily="34" charset="0"/>
                          <a:cs typeface="Calibri" pitchFamily="34" charset="0"/>
                        </a:rPr>
                        <a:t> line</a:t>
                      </a:r>
                    </a:p>
                    <a:p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err="1" smtClean="0">
                          <a:latin typeface="Calibri" pitchFamily="34" charset="0"/>
                          <a:cs typeface="Calibri" pitchFamily="34" charset="0"/>
                        </a:rPr>
                        <a:t>Soleus</a:t>
                      </a:r>
                      <a:r>
                        <a:rPr lang="en-IN" dirty="0" smtClean="0">
                          <a:latin typeface="Calibri" pitchFamily="34" charset="0"/>
                          <a:cs typeface="Calibri" pitchFamily="34" charset="0"/>
                        </a:rPr>
                        <a:t> muscle and </a:t>
                      </a:r>
                      <a:r>
                        <a:rPr lang="en-IN" dirty="0" err="1" smtClean="0">
                          <a:latin typeface="Calibri" pitchFamily="34" charset="0"/>
                          <a:cs typeface="Calibri" pitchFamily="34" charset="0"/>
                        </a:rPr>
                        <a:t>fascia,fascia</a:t>
                      </a:r>
                      <a:r>
                        <a:rPr lang="en-IN" dirty="0" smtClean="0">
                          <a:latin typeface="Calibri" pitchFamily="34" charset="0"/>
                          <a:cs typeface="Calibri" pitchFamily="34" charset="0"/>
                        </a:rPr>
                        <a:t> covering the </a:t>
                      </a:r>
                      <a:r>
                        <a:rPr lang="en-IN" dirty="0" err="1" smtClean="0">
                          <a:latin typeface="Calibri" pitchFamily="34" charset="0"/>
                          <a:cs typeface="Calibri" pitchFamily="34" charset="0"/>
                        </a:rPr>
                        <a:t>popliteus</a:t>
                      </a:r>
                      <a:endParaRPr lang="en-IN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8392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8839199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DISCLAIMER: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8458200" cy="4572000"/>
          </a:xfrm>
        </p:spPr>
        <p:txBody>
          <a:bodyPr>
            <a:normAutofit/>
          </a:bodyPr>
          <a:lstStyle/>
          <a:p>
            <a:pPr algn="just"/>
            <a:endParaRPr lang="en-US" dirty="0" smtClean="0"/>
          </a:p>
          <a:p>
            <a:pPr algn="just"/>
            <a:r>
              <a:rPr lang="en-GB" dirty="0" smtClean="0">
                <a:latin typeface="Calibri" pitchFamily="34" charset="0"/>
                <a:cs typeface="Calibri" pitchFamily="34" charset="0"/>
              </a:rPr>
              <a:t>The presentation includes images which are  taken from Google images or books.</a:t>
            </a:r>
          </a:p>
          <a:p>
            <a:pPr algn="just"/>
            <a:r>
              <a:rPr lang="en-GB" dirty="0" smtClean="0">
                <a:latin typeface="Calibri" pitchFamily="34" charset="0"/>
                <a:cs typeface="Calibri" pitchFamily="34" charset="0"/>
              </a:rPr>
              <a:t>They are being used in the presentation only for educational purpose.</a:t>
            </a:r>
          </a:p>
          <a:p>
            <a:pPr algn="just"/>
            <a:r>
              <a:rPr lang="en-GB" dirty="0" smtClean="0">
                <a:latin typeface="Calibri" pitchFamily="34" charset="0"/>
                <a:cs typeface="Calibri" pitchFamily="34" charset="0"/>
              </a:rPr>
              <a:t>The author of the presentation claims no personal ownership over images taken from books or Google images.</a:t>
            </a:r>
          </a:p>
          <a:p>
            <a:pPr>
              <a:buNone/>
            </a:pPr>
            <a:endParaRPr lang="en-GB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6200" y="-1"/>
          <a:ext cx="8991600" cy="7010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7551"/>
                <a:gridCol w="4404049"/>
              </a:tblGrid>
              <a:tr h="645345"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Calibri" pitchFamily="34" charset="0"/>
                          <a:cs typeface="Calibri" pitchFamily="34" charset="0"/>
                        </a:rPr>
                        <a:t>Surfaces and borders of tibia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Calibri" pitchFamily="34" charset="0"/>
                          <a:cs typeface="Calibri" pitchFamily="34" charset="0"/>
                        </a:rPr>
                        <a:t>Muscles and ligaments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15912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>
                          <a:latin typeface="Calibri" pitchFamily="34" charset="0"/>
                          <a:cs typeface="Calibri" pitchFamily="34" charset="0"/>
                        </a:rPr>
                        <a:t>Posterior surface</a:t>
                      </a:r>
                    </a:p>
                    <a:p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err="1" smtClean="0">
                          <a:latin typeface="Calibri" pitchFamily="34" charset="0"/>
                          <a:cs typeface="Calibri" pitchFamily="34" charset="0"/>
                        </a:rPr>
                        <a:t>Popliteus</a:t>
                      </a:r>
                      <a:r>
                        <a:rPr lang="en-IN" dirty="0" smtClean="0">
                          <a:latin typeface="Calibri" pitchFamily="34" charset="0"/>
                          <a:cs typeface="Calibri" pitchFamily="34" charset="0"/>
                        </a:rPr>
                        <a:t>,</a:t>
                      </a:r>
                    </a:p>
                    <a:p>
                      <a:r>
                        <a:rPr lang="en-IN" dirty="0" smtClean="0">
                          <a:latin typeface="Calibri" pitchFamily="34" charset="0"/>
                          <a:cs typeface="Calibri" pitchFamily="34" charset="0"/>
                        </a:rPr>
                        <a:t>Flexor </a:t>
                      </a:r>
                      <a:r>
                        <a:rPr lang="en-IN" dirty="0" err="1" smtClean="0">
                          <a:latin typeface="Calibri" pitchFamily="34" charset="0"/>
                          <a:cs typeface="Calibri" pitchFamily="34" charset="0"/>
                        </a:rPr>
                        <a:t>digitorum</a:t>
                      </a:r>
                      <a:r>
                        <a:rPr lang="en-IN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IN" dirty="0" err="1" smtClean="0">
                          <a:latin typeface="Calibri" pitchFamily="34" charset="0"/>
                          <a:cs typeface="Calibri" pitchFamily="34" charset="0"/>
                        </a:rPr>
                        <a:t>longus</a:t>
                      </a:r>
                      <a:r>
                        <a:rPr lang="en-IN" dirty="0" smtClean="0">
                          <a:latin typeface="Calibri" pitchFamily="34" charset="0"/>
                          <a:cs typeface="Calibri" pitchFamily="34" charset="0"/>
                        </a:rPr>
                        <a:t> ,</a:t>
                      </a:r>
                    </a:p>
                    <a:p>
                      <a:r>
                        <a:rPr lang="en-IN" dirty="0" err="1" smtClean="0">
                          <a:latin typeface="Calibri" pitchFamily="34" charset="0"/>
                          <a:cs typeface="Calibri" pitchFamily="34" charset="0"/>
                        </a:rPr>
                        <a:t>Tibialis</a:t>
                      </a:r>
                      <a:r>
                        <a:rPr lang="en-IN" dirty="0" smtClean="0">
                          <a:latin typeface="Calibri" pitchFamily="34" charset="0"/>
                          <a:cs typeface="Calibri" pitchFamily="34" charset="0"/>
                        </a:rPr>
                        <a:t> posterior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15912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>
                          <a:latin typeface="Calibri" pitchFamily="34" charset="0"/>
                          <a:cs typeface="Calibri" pitchFamily="34" charset="0"/>
                        </a:rPr>
                        <a:t>Anterior border</a:t>
                      </a:r>
                    </a:p>
                    <a:p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>
                          <a:latin typeface="Calibri" pitchFamily="34" charset="0"/>
                          <a:cs typeface="Calibri" pitchFamily="34" charset="0"/>
                        </a:rPr>
                        <a:t>Deep fascia of leg,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>
                          <a:latin typeface="Calibri" pitchFamily="34" charset="0"/>
                          <a:cs typeface="Calibri" pitchFamily="34" charset="0"/>
                        </a:rPr>
                        <a:t>Superior extensor retinaculum</a:t>
                      </a:r>
                    </a:p>
                    <a:p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15912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>
                          <a:latin typeface="Calibri" pitchFamily="34" charset="0"/>
                          <a:cs typeface="Calibri" pitchFamily="34" charset="0"/>
                        </a:rPr>
                        <a:t>Fibular notch</a:t>
                      </a:r>
                    </a:p>
                    <a:p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>
                          <a:latin typeface="Calibri" pitchFamily="34" charset="0"/>
                          <a:cs typeface="Calibri" pitchFamily="34" charset="0"/>
                        </a:rPr>
                        <a:t>Rough upper part-</a:t>
                      </a:r>
                      <a:r>
                        <a:rPr lang="en-IN" dirty="0" err="1" smtClean="0">
                          <a:latin typeface="Calibri" pitchFamily="34" charset="0"/>
                          <a:cs typeface="Calibri" pitchFamily="34" charset="0"/>
                        </a:rPr>
                        <a:t>interrosseous</a:t>
                      </a:r>
                      <a:r>
                        <a:rPr lang="en-IN" dirty="0" smtClean="0">
                          <a:latin typeface="Calibri" pitchFamily="34" charset="0"/>
                          <a:cs typeface="Calibri" pitchFamily="34" charset="0"/>
                        </a:rPr>
                        <a:t> ligament</a:t>
                      </a:r>
                    </a:p>
                    <a:p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15912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>
                          <a:latin typeface="Calibri" pitchFamily="34" charset="0"/>
                          <a:cs typeface="Calibri" pitchFamily="34" charset="0"/>
                        </a:rPr>
                        <a:t>Lower end</a:t>
                      </a:r>
                    </a:p>
                    <a:p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Calibri" pitchFamily="34" charset="0"/>
                          <a:cs typeface="Calibri" pitchFamily="34" charset="0"/>
                        </a:rPr>
                        <a:t>Capsular ligament of the ankle joint,</a:t>
                      </a:r>
                    </a:p>
                    <a:p>
                      <a:r>
                        <a:rPr lang="en-IN" dirty="0" smtClean="0">
                          <a:latin typeface="Calibri" pitchFamily="34" charset="0"/>
                          <a:cs typeface="Calibri" pitchFamily="34" charset="0"/>
                        </a:rPr>
                        <a:t>Deltoid ligament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etro\Desktop\Tibia\images (25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76200"/>
            <a:ext cx="8763000" cy="6553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76200"/>
            <a:ext cx="38862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52400"/>
            <a:ext cx="42672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Relations of tibia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sz="1800" b="1" dirty="0" smtClean="0">
                <a:latin typeface="Calibri" pitchFamily="34" charset="0"/>
                <a:cs typeface="Calibri" pitchFamily="34" charset="0"/>
              </a:rPr>
              <a:t>Lower part of Anterior surface of shaft and anterior surface of  lower end(medial to lateral) crossed by: </a:t>
            </a:r>
            <a:r>
              <a:rPr lang="en-IN" sz="1800" dirty="0" err="1" smtClean="0">
                <a:latin typeface="Calibri" pitchFamily="34" charset="0"/>
                <a:cs typeface="Calibri" pitchFamily="34" charset="0"/>
              </a:rPr>
              <a:t>tibialis</a:t>
            </a:r>
            <a:r>
              <a:rPr lang="en-IN" sz="1800" dirty="0" smtClean="0">
                <a:latin typeface="Calibri" pitchFamily="34" charset="0"/>
                <a:cs typeface="Calibri" pitchFamily="34" charset="0"/>
              </a:rPr>
              <a:t> anterior, extensor </a:t>
            </a:r>
            <a:r>
              <a:rPr lang="en-IN" sz="1800" dirty="0" err="1" smtClean="0">
                <a:latin typeface="Calibri" pitchFamily="34" charset="0"/>
                <a:cs typeface="Calibri" pitchFamily="34" charset="0"/>
              </a:rPr>
              <a:t>hallucis</a:t>
            </a:r>
            <a:r>
              <a:rPr lang="en-IN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IN" sz="1800" dirty="0" err="1" smtClean="0">
                <a:latin typeface="Calibri" pitchFamily="34" charset="0"/>
                <a:cs typeface="Calibri" pitchFamily="34" charset="0"/>
              </a:rPr>
              <a:t>longus</a:t>
            </a:r>
            <a:r>
              <a:rPr lang="en-IN" sz="1800" dirty="0" smtClean="0">
                <a:latin typeface="Calibri" pitchFamily="34" charset="0"/>
                <a:cs typeface="Calibri" pitchFamily="34" charset="0"/>
              </a:rPr>
              <a:t> ,anterior </a:t>
            </a:r>
            <a:r>
              <a:rPr lang="en-IN" sz="1800" dirty="0" err="1" smtClean="0">
                <a:latin typeface="Calibri" pitchFamily="34" charset="0"/>
                <a:cs typeface="Calibri" pitchFamily="34" charset="0"/>
              </a:rPr>
              <a:t>tibial</a:t>
            </a:r>
            <a:r>
              <a:rPr lang="en-IN" sz="1800" dirty="0" smtClean="0">
                <a:latin typeface="Calibri" pitchFamily="34" charset="0"/>
                <a:cs typeface="Calibri" pitchFamily="34" charset="0"/>
              </a:rPr>
              <a:t> artery</a:t>
            </a:r>
            <a:r>
              <a:rPr lang="en-IN" sz="1800" dirty="0" smtClean="0">
                <a:latin typeface="Calibri" pitchFamily="34" charset="0"/>
                <a:cs typeface="Calibri" pitchFamily="34" charset="0"/>
              </a:rPr>
              <a:t>, deep </a:t>
            </a:r>
            <a:r>
              <a:rPr lang="en-IN" sz="1800" dirty="0" err="1" smtClean="0">
                <a:latin typeface="Calibri" pitchFamily="34" charset="0"/>
                <a:cs typeface="Calibri" pitchFamily="34" charset="0"/>
              </a:rPr>
              <a:t>peroneal</a:t>
            </a:r>
            <a:r>
              <a:rPr lang="en-IN" sz="1800" dirty="0" smtClean="0">
                <a:latin typeface="Calibri" pitchFamily="34" charset="0"/>
                <a:cs typeface="Calibri" pitchFamily="34" charset="0"/>
              </a:rPr>
              <a:t> nerve</a:t>
            </a:r>
            <a:r>
              <a:rPr lang="en-IN" sz="1800" dirty="0" smtClean="0">
                <a:latin typeface="Calibri" pitchFamily="34" charset="0"/>
                <a:cs typeface="Calibri" pitchFamily="34" charset="0"/>
              </a:rPr>
              <a:t>, extensor </a:t>
            </a:r>
            <a:r>
              <a:rPr lang="en-IN" sz="1800" dirty="0" err="1" smtClean="0">
                <a:latin typeface="Calibri" pitchFamily="34" charset="0"/>
                <a:cs typeface="Calibri" pitchFamily="34" charset="0"/>
              </a:rPr>
              <a:t>digitorum</a:t>
            </a:r>
            <a:r>
              <a:rPr lang="en-IN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IN" sz="1800" dirty="0" err="1" smtClean="0">
                <a:latin typeface="Calibri" pitchFamily="34" charset="0"/>
                <a:cs typeface="Calibri" pitchFamily="34" charset="0"/>
              </a:rPr>
              <a:t>longus</a:t>
            </a:r>
            <a:r>
              <a:rPr lang="en-IN" sz="1800" dirty="0" smtClean="0">
                <a:latin typeface="Calibri" pitchFamily="34" charset="0"/>
                <a:cs typeface="Calibri" pitchFamily="34" charset="0"/>
              </a:rPr>
              <a:t> and </a:t>
            </a:r>
            <a:r>
              <a:rPr lang="en-IN" sz="1800" dirty="0" err="1" smtClean="0">
                <a:latin typeface="Calibri" pitchFamily="34" charset="0"/>
                <a:cs typeface="Calibri" pitchFamily="34" charset="0"/>
              </a:rPr>
              <a:t>peroneus</a:t>
            </a:r>
            <a:r>
              <a:rPr lang="en-IN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IN" sz="1800" dirty="0" err="1" smtClean="0">
                <a:latin typeface="Calibri" pitchFamily="34" charset="0"/>
                <a:cs typeface="Calibri" pitchFamily="34" charset="0"/>
              </a:rPr>
              <a:t>tertius</a:t>
            </a:r>
            <a:r>
              <a:rPr lang="en-IN" sz="18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en-IN" sz="1800" b="1" dirty="0" smtClean="0">
                <a:latin typeface="Calibri" pitchFamily="34" charset="0"/>
                <a:cs typeface="Calibri" pitchFamily="34" charset="0"/>
              </a:rPr>
              <a:t>Lower part of posterior surface of shaft and posterior surface of  lower end(medial to lateral) crossed by</a:t>
            </a:r>
            <a:r>
              <a:rPr lang="en-IN" sz="18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en-IN" sz="1800" dirty="0" err="1" smtClean="0">
                <a:latin typeface="Calibri" pitchFamily="34" charset="0"/>
                <a:cs typeface="Calibri" pitchFamily="34" charset="0"/>
              </a:rPr>
              <a:t>tibialis</a:t>
            </a:r>
            <a:r>
              <a:rPr lang="en-IN" sz="1800" dirty="0" smtClean="0">
                <a:latin typeface="Calibri" pitchFamily="34" charset="0"/>
                <a:cs typeface="Calibri" pitchFamily="34" charset="0"/>
              </a:rPr>
              <a:t>  posterior, flexor </a:t>
            </a:r>
            <a:r>
              <a:rPr lang="en-IN" sz="1800" dirty="0" err="1" smtClean="0">
                <a:latin typeface="Calibri" pitchFamily="34" charset="0"/>
                <a:cs typeface="Calibri" pitchFamily="34" charset="0"/>
              </a:rPr>
              <a:t>digitorum</a:t>
            </a:r>
            <a:r>
              <a:rPr lang="en-IN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IN" sz="1800" dirty="0" err="1" smtClean="0">
                <a:latin typeface="Calibri" pitchFamily="34" charset="0"/>
                <a:cs typeface="Calibri" pitchFamily="34" charset="0"/>
              </a:rPr>
              <a:t>longus</a:t>
            </a:r>
            <a:r>
              <a:rPr lang="en-IN" sz="1800" dirty="0" smtClean="0">
                <a:latin typeface="Calibri" pitchFamily="34" charset="0"/>
                <a:cs typeface="Calibri" pitchFamily="34" charset="0"/>
              </a:rPr>
              <a:t> ,posterior </a:t>
            </a:r>
            <a:r>
              <a:rPr lang="en-IN" sz="1800" dirty="0" err="1" smtClean="0">
                <a:latin typeface="Calibri" pitchFamily="34" charset="0"/>
                <a:cs typeface="Calibri" pitchFamily="34" charset="0"/>
              </a:rPr>
              <a:t>tibial</a:t>
            </a:r>
            <a:r>
              <a:rPr lang="en-IN" sz="1800" dirty="0" smtClean="0">
                <a:latin typeface="Calibri" pitchFamily="34" charset="0"/>
                <a:cs typeface="Calibri" pitchFamily="34" charset="0"/>
              </a:rPr>
              <a:t> artery, </a:t>
            </a:r>
            <a:r>
              <a:rPr lang="en-IN" sz="1800" dirty="0" err="1" smtClean="0">
                <a:latin typeface="Calibri" pitchFamily="34" charset="0"/>
                <a:cs typeface="Calibri" pitchFamily="34" charset="0"/>
              </a:rPr>
              <a:t>tibial</a:t>
            </a:r>
            <a:r>
              <a:rPr lang="en-IN" sz="1800" dirty="0" smtClean="0">
                <a:latin typeface="Calibri" pitchFamily="34" charset="0"/>
                <a:cs typeface="Calibri" pitchFamily="34" charset="0"/>
              </a:rPr>
              <a:t> nerve, and flexor </a:t>
            </a:r>
            <a:r>
              <a:rPr lang="en-IN" sz="1800" dirty="0" err="1" smtClean="0">
                <a:latin typeface="Calibri" pitchFamily="34" charset="0"/>
                <a:cs typeface="Calibri" pitchFamily="34" charset="0"/>
              </a:rPr>
              <a:t>hallucis</a:t>
            </a:r>
            <a:r>
              <a:rPr lang="en-IN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IN" sz="1800" dirty="0" err="1" smtClean="0">
                <a:latin typeface="Calibri" pitchFamily="34" charset="0"/>
                <a:cs typeface="Calibri" pitchFamily="34" charset="0"/>
              </a:rPr>
              <a:t>longus</a:t>
            </a:r>
            <a:r>
              <a:rPr lang="en-IN" sz="18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en-IN" sz="1800" b="1" dirty="0" smtClean="0">
                <a:latin typeface="Calibri" pitchFamily="34" charset="0"/>
                <a:cs typeface="Calibri" pitchFamily="34" charset="0"/>
              </a:rPr>
              <a:t>Lower 1/3</a:t>
            </a:r>
            <a:r>
              <a:rPr lang="en-IN" sz="1800" b="1" baseline="30000" dirty="0" smtClean="0">
                <a:latin typeface="Calibri" pitchFamily="34" charset="0"/>
                <a:cs typeface="Calibri" pitchFamily="34" charset="0"/>
              </a:rPr>
              <a:t>rd</a:t>
            </a:r>
            <a:r>
              <a:rPr lang="en-IN" sz="1800" b="1" dirty="0" smtClean="0">
                <a:latin typeface="Calibri" pitchFamily="34" charset="0"/>
                <a:cs typeface="Calibri" pitchFamily="34" charset="0"/>
              </a:rPr>
              <a:t> of medial surface of the shaft is crossed by:</a:t>
            </a:r>
          </a:p>
          <a:p>
            <a:pPr>
              <a:buNone/>
            </a:pPr>
            <a:r>
              <a:rPr lang="en-IN" sz="1800" dirty="0" smtClean="0">
                <a:latin typeface="Calibri" pitchFamily="34" charset="0"/>
                <a:cs typeface="Calibri" pitchFamily="34" charset="0"/>
              </a:rPr>
              <a:t>     great </a:t>
            </a:r>
            <a:r>
              <a:rPr lang="en-IN" sz="1800" dirty="0" err="1" smtClean="0">
                <a:latin typeface="Calibri" pitchFamily="34" charset="0"/>
                <a:cs typeface="Calibri" pitchFamily="34" charset="0"/>
              </a:rPr>
              <a:t>sephenous</a:t>
            </a:r>
            <a:r>
              <a:rPr lang="en-IN" sz="1800" dirty="0" smtClean="0">
                <a:latin typeface="Calibri" pitchFamily="34" charset="0"/>
                <a:cs typeface="Calibri" pitchFamily="34" charset="0"/>
              </a:rPr>
              <a:t> vein</a:t>
            </a:r>
          </a:p>
          <a:p>
            <a:pPr>
              <a:buNone/>
            </a:pPr>
            <a:endParaRPr lang="en-IN" sz="18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IN" sz="18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IN" sz="18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OSSIFICATION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One primary and two secondary </a:t>
            </a:r>
            <a:r>
              <a:rPr lang="en-IN" dirty="0" err="1" smtClean="0"/>
              <a:t>centers</a:t>
            </a:r>
            <a:r>
              <a:rPr lang="en-IN" dirty="0" smtClean="0"/>
              <a:t>.</a:t>
            </a:r>
          </a:p>
          <a:p>
            <a:r>
              <a:rPr lang="en-IN" dirty="0" smtClean="0"/>
              <a:t>Primary centre ( in shaft) – 7</a:t>
            </a:r>
            <a:r>
              <a:rPr lang="en-IN" baseline="30000" dirty="0" smtClean="0"/>
              <a:t>th</a:t>
            </a:r>
            <a:r>
              <a:rPr lang="en-IN" dirty="0" smtClean="0"/>
              <a:t> week of intrauterine life</a:t>
            </a:r>
          </a:p>
          <a:p>
            <a:r>
              <a:rPr lang="en-IN" dirty="0" smtClean="0"/>
              <a:t>1</a:t>
            </a:r>
            <a:r>
              <a:rPr lang="en-IN" baseline="30000" dirty="0" smtClean="0"/>
              <a:t>st</a:t>
            </a:r>
            <a:r>
              <a:rPr lang="en-IN" dirty="0" smtClean="0"/>
              <a:t> Secondary centre (upper end)–</a:t>
            </a:r>
            <a:r>
              <a:rPr lang="en-IN" dirty="0" err="1" smtClean="0"/>
              <a:t>apper</a:t>
            </a:r>
            <a:r>
              <a:rPr lang="en-IN" dirty="0" smtClean="0"/>
              <a:t> </a:t>
            </a:r>
            <a:r>
              <a:rPr lang="en-IN" dirty="0" err="1" smtClean="0"/>
              <a:t>apper</a:t>
            </a:r>
            <a:r>
              <a:rPr lang="en-IN" dirty="0" smtClean="0"/>
              <a:t> at end of nine month(just before birth) fuses with shaft at 16-18 yrs.</a:t>
            </a:r>
            <a:endParaRPr lang="en-IN" dirty="0" smtClean="0">
              <a:solidFill>
                <a:srgbClr val="00B050"/>
              </a:solidFill>
            </a:endParaRPr>
          </a:p>
          <a:p>
            <a:r>
              <a:rPr lang="en-IN" dirty="0" smtClean="0"/>
              <a:t>2</a:t>
            </a:r>
            <a:r>
              <a:rPr lang="en-IN" baseline="30000" dirty="0" smtClean="0"/>
              <a:t>nd</a:t>
            </a:r>
            <a:r>
              <a:rPr lang="en-IN" dirty="0" smtClean="0"/>
              <a:t> secondary centre (lower end)-</a:t>
            </a:r>
            <a:r>
              <a:rPr lang="en-IN" dirty="0" err="1" smtClean="0"/>
              <a:t>apper</a:t>
            </a:r>
            <a:r>
              <a:rPr lang="en-IN" dirty="0" smtClean="0"/>
              <a:t> at1</a:t>
            </a:r>
            <a:r>
              <a:rPr lang="en-IN" baseline="30000" dirty="0" smtClean="0"/>
              <a:t>st</a:t>
            </a:r>
            <a:r>
              <a:rPr lang="en-IN" dirty="0" smtClean="0"/>
              <a:t> yrs of life it form medial malleolus by 7</a:t>
            </a:r>
            <a:r>
              <a:rPr lang="en-IN" baseline="30000" dirty="0" smtClean="0"/>
              <a:t>th</a:t>
            </a:r>
            <a:r>
              <a:rPr lang="en-IN" dirty="0" smtClean="0"/>
              <a:t> </a:t>
            </a:r>
            <a:r>
              <a:rPr lang="en-IN" dirty="0" err="1" smtClean="0"/>
              <a:t>yrsand</a:t>
            </a:r>
            <a:r>
              <a:rPr lang="en-IN" dirty="0" smtClean="0"/>
              <a:t> fuses with shaft at 15-17 yrs.</a:t>
            </a:r>
          </a:p>
          <a:p>
            <a:pPr>
              <a:buNone/>
            </a:pPr>
            <a:r>
              <a:rPr lang="en-IN" dirty="0" smtClean="0"/>
              <a:t>                         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IN" sz="6000" b="1" dirty="0" smtClean="0"/>
          </a:p>
          <a:p>
            <a:endParaRPr lang="en-IN" sz="6000" b="1" dirty="0" smtClean="0"/>
          </a:p>
          <a:p>
            <a:pPr>
              <a:buNone/>
            </a:pPr>
            <a:r>
              <a:rPr lang="en-IN" sz="6000" b="1" dirty="0" smtClean="0"/>
              <a:t>        Thank u…….</a:t>
            </a:r>
          </a:p>
          <a:p>
            <a:endParaRPr lang="en-US" sz="6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Learning Objectives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90600"/>
            <a:ext cx="8686800" cy="5638800"/>
          </a:xfrm>
        </p:spPr>
        <p:txBody>
          <a:bodyPr>
            <a:normAutofit fontScale="62500" lnSpcReduction="20000"/>
          </a:bodyPr>
          <a:lstStyle/>
          <a:p>
            <a:pPr marL="0" lvl="2" indent="0" algn="just">
              <a:spcBef>
                <a:spcPts val="1200"/>
              </a:spcBef>
              <a:buNone/>
              <a:tabLst>
                <a:tab pos="0" algn="l"/>
              </a:tabLst>
            </a:pPr>
            <a:r>
              <a:rPr lang="en-GB" sz="4000" b="1" dirty="0" smtClean="0">
                <a:latin typeface="Calibri" pitchFamily="34" charset="0"/>
                <a:cs typeface="Calibri" pitchFamily="34" charset="0"/>
              </a:rPr>
              <a:t>By the end of this teaching session on tibia, all the students must be able to correctly:- </a:t>
            </a:r>
          </a:p>
          <a:p>
            <a:pPr marL="809625" lvl="2" indent="-9525" algn="just">
              <a:spcBef>
                <a:spcPts val="1200"/>
              </a:spcBef>
              <a:buNone/>
              <a:tabLst>
                <a:tab pos="809625" algn="l"/>
              </a:tabLst>
            </a:pPr>
            <a:endParaRPr lang="en-GB" sz="3300" b="1" dirty="0" smtClean="0">
              <a:latin typeface="Calibri" pitchFamily="34" charset="0"/>
              <a:cs typeface="Calibri" pitchFamily="34" charset="0"/>
            </a:endParaRPr>
          </a:p>
          <a:p>
            <a:pPr marL="514350" indent="-514350" algn="just">
              <a:spcBef>
                <a:spcPts val="1200"/>
              </a:spcBef>
              <a:buFont typeface="Wingdings" pitchFamily="2" charset="2"/>
              <a:buChar char="v"/>
            </a:pPr>
            <a:r>
              <a:rPr lang="en-GB" sz="4200" dirty="0" smtClean="0">
                <a:latin typeface="Calibri" pitchFamily="34" charset="0"/>
                <a:cs typeface="Calibri" pitchFamily="34" charset="0"/>
              </a:rPr>
              <a:t>Identify tibia.</a:t>
            </a:r>
          </a:p>
          <a:p>
            <a:pPr marL="514350" indent="-514350" algn="just">
              <a:spcBef>
                <a:spcPts val="1200"/>
              </a:spcBef>
              <a:buFont typeface="Wingdings" pitchFamily="2" charset="2"/>
              <a:buChar char="v"/>
            </a:pPr>
            <a:r>
              <a:rPr lang="en-GB" sz="4200" dirty="0" smtClean="0">
                <a:latin typeface="Calibri" pitchFamily="34" charset="0"/>
                <a:cs typeface="Calibri" pitchFamily="34" charset="0"/>
              </a:rPr>
              <a:t>Demonstrate the different parts, borders and surfaces of tibia.</a:t>
            </a:r>
          </a:p>
          <a:p>
            <a:pPr marL="514350" indent="-514350" algn="just">
              <a:spcBef>
                <a:spcPts val="1200"/>
              </a:spcBef>
              <a:buFont typeface="Wingdings" pitchFamily="2" charset="2"/>
              <a:buChar char="v"/>
            </a:pPr>
            <a:r>
              <a:rPr lang="en-GB" sz="4200" dirty="0" smtClean="0">
                <a:latin typeface="Calibri" pitchFamily="34" charset="0"/>
                <a:cs typeface="Calibri" pitchFamily="34" charset="0"/>
              </a:rPr>
              <a:t>Determine the side of the tibia</a:t>
            </a:r>
          </a:p>
          <a:p>
            <a:pPr marL="514350" indent="-514350" algn="just">
              <a:spcBef>
                <a:spcPts val="1200"/>
              </a:spcBef>
              <a:buFont typeface="Wingdings" pitchFamily="2" charset="2"/>
              <a:buChar char="v"/>
            </a:pPr>
            <a:r>
              <a:rPr lang="en-GB" sz="4200" dirty="0" smtClean="0">
                <a:latin typeface="Calibri" pitchFamily="34" charset="0"/>
                <a:cs typeface="Calibri" pitchFamily="34" charset="0"/>
              </a:rPr>
              <a:t>Hold the tibia in its anatomical position.</a:t>
            </a:r>
          </a:p>
          <a:p>
            <a:pPr marL="514350" indent="-514350" algn="just">
              <a:spcBef>
                <a:spcPts val="1200"/>
              </a:spcBef>
              <a:buFont typeface="Wingdings" pitchFamily="2" charset="2"/>
              <a:buChar char="v"/>
            </a:pPr>
            <a:r>
              <a:rPr lang="en-GB" sz="4200" dirty="0" smtClean="0">
                <a:latin typeface="Calibri" pitchFamily="34" charset="0"/>
                <a:cs typeface="Calibri" pitchFamily="34" charset="0"/>
              </a:rPr>
              <a:t>Demonstrate attachment of joint capsule ,ligaments and muscles on  the tibia. </a:t>
            </a:r>
          </a:p>
          <a:p>
            <a:pPr marL="514350" indent="-514350" algn="just">
              <a:spcBef>
                <a:spcPts val="1200"/>
              </a:spcBef>
              <a:buFont typeface="Wingdings" pitchFamily="2" charset="2"/>
              <a:buChar char="v"/>
            </a:pPr>
            <a:r>
              <a:rPr lang="en-GB" sz="4200" dirty="0" smtClean="0">
                <a:latin typeface="Calibri" pitchFamily="34" charset="0"/>
                <a:cs typeface="Calibri" pitchFamily="34" charset="0"/>
              </a:rPr>
              <a:t>Demonstrate relations of muscles tendons ,arteries, nerves and veins on the tibia .</a:t>
            </a:r>
          </a:p>
          <a:p>
            <a:pPr marL="514350" indent="-514350" algn="just">
              <a:spcBef>
                <a:spcPts val="1200"/>
              </a:spcBef>
              <a:buFont typeface="Wingdings" pitchFamily="2" charset="2"/>
              <a:buChar char="v"/>
            </a:pPr>
            <a:r>
              <a:rPr lang="en-GB" sz="4200" dirty="0" smtClean="0">
                <a:latin typeface="Calibri" pitchFamily="34" charset="0"/>
                <a:cs typeface="Calibri" pitchFamily="34" charset="0"/>
              </a:rPr>
              <a:t>Describe ossification of the tibia.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76200"/>
            <a:ext cx="7772400" cy="1143000"/>
          </a:xfrm>
        </p:spPr>
        <p:txBody>
          <a:bodyPr/>
          <a:lstStyle/>
          <a:p>
            <a:r>
              <a:rPr lang="en-IN" dirty="0" smtClean="0">
                <a:latin typeface="Calibri" pitchFamily="34" charset="0"/>
                <a:cs typeface="Calibri" pitchFamily="34" charset="0"/>
              </a:rPr>
              <a:t>TIBIA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4114800" cy="4572000"/>
          </a:xfrm>
        </p:spPr>
        <p:txBody>
          <a:bodyPr/>
          <a:lstStyle/>
          <a:p>
            <a:pPr algn="just">
              <a:spcBef>
                <a:spcPts val="1200"/>
              </a:spcBef>
            </a:pPr>
            <a:r>
              <a:rPr lang="en-IN" dirty="0" smtClean="0">
                <a:latin typeface="Calibri" pitchFamily="34" charset="0"/>
                <a:cs typeface="Calibri" pitchFamily="34" charset="0"/>
              </a:rPr>
              <a:t>The tibia lies medially in the leg.</a:t>
            </a:r>
          </a:p>
          <a:p>
            <a:pPr algn="just">
              <a:spcBef>
                <a:spcPts val="1200"/>
              </a:spcBef>
            </a:pPr>
            <a:r>
              <a:rPr lang="en-IN" dirty="0" smtClean="0">
                <a:latin typeface="Calibri" pitchFamily="34" charset="0"/>
                <a:cs typeface="Calibri" pitchFamily="34" charset="0"/>
              </a:rPr>
              <a:t>Is longer then fibula.</a:t>
            </a:r>
          </a:p>
          <a:p>
            <a:pPr algn="just">
              <a:spcBef>
                <a:spcPts val="1200"/>
              </a:spcBef>
            </a:pPr>
            <a:r>
              <a:rPr lang="en-IN" dirty="0" smtClean="0">
                <a:latin typeface="Calibri" pitchFamily="34" charset="0"/>
                <a:cs typeface="Calibri" pitchFamily="34" charset="0"/>
              </a:rPr>
              <a:t>Is weight-bearing bone</a:t>
            </a:r>
          </a:p>
          <a:p>
            <a:pPr algn="just">
              <a:spcBef>
                <a:spcPts val="1200"/>
              </a:spcBef>
            </a:pPr>
            <a:r>
              <a:rPr lang="en-IN" dirty="0" smtClean="0">
                <a:latin typeface="Calibri" pitchFamily="34" charset="0"/>
                <a:cs typeface="Calibri" pitchFamily="34" charset="0"/>
              </a:rPr>
              <a:t>Homologus-radius bone of upper limb. 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52400"/>
            <a:ext cx="35052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609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latin typeface="Calibri" pitchFamily="34" charset="0"/>
                <a:cs typeface="Calibri" pitchFamily="34" charset="0"/>
              </a:rPr>
              <a:t>FEATURES</a:t>
            </a:r>
            <a:r>
              <a:rPr lang="en-IN" dirty="0" smtClean="0"/>
              <a:t/>
            </a:r>
            <a:br>
              <a:rPr lang="en-IN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8458200" cy="4572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IN" dirty="0" smtClean="0">
                <a:latin typeface="Calibri" pitchFamily="34" charset="0"/>
                <a:cs typeface="Calibri" pitchFamily="34" charset="0"/>
              </a:rPr>
              <a:t>A. Upper end contains-</a:t>
            </a:r>
          </a:p>
          <a:p>
            <a:pPr marL="2063750" indent="-269875">
              <a:buClrTx/>
              <a:buFont typeface="+mj-lt"/>
              <a:buAutoNum type="arabicPeriod"/>
              <a:tabLst>
                <a:tab pos="1343025" algn="l"/>
              </a:tabLst>
            </a:pPr>
            <a:r>
              <a:rPr lang="en-IN" dirty="0" smtClean="0">
                <a:latin typeface="Calibri" pitchFamily="34" charset="0"/>
                <a:cs typeface="Calibri" pitchFamily="34" charset="0"/>
              </a:rPr>
              <a:t>Medial condyle                       </a:t>
            </a:r>
          </a:p>
          <a:p>
            <a:pPr marL="2063750" indent="-269875">
              <a:buClrTx/>
              <a:buFont typeface="+mj-lt"/>
              <a:buAutoNum type="arabicPeriod"/>
              <a:tabLst>
                <a:tab pos="1343025" algn="l"/>
              </a:tabLst>
            </a:pPr>
            <a:r>
              <a:rPr lang="en-IN" dirty="0" smtClean="0">
                <a:latin typeface="Calibri" pitchFamily="34" charset="0"/>
                <a:cs typeface="Calibri" pitchFamily="34" charset="0"/>
              </a:rPr>
              <a:t>Lateral condyle</a:t>
            </a:r>
          </a:p>
          <a:p>
            <a:pPr marL="2063750" indent="-269875">
              <a:buClrTx/>
              <a:buFont typeface="+mj-lt"/>
              <a:buAutoNum type="arabicPeriod"/>
              <a:tabLst>
                <a:tab pos="1343025" algn="l"/>
              </a:tabLst>
            </a:pPr>
            <a:r>
              <a:rPr lang="en-IN" dirty="0" smtClean="0">
                <a:latin typeface="Calibri" pitchFamily="34" charset="0"/>
                <a:cs typeface="Calibri" pitchFamily="34" charset="0"/>
              </a:rPr>
              <a:t>Intercondyler area</a:t>
            </a:r>
          </a:p>
          <a:p>
            <a:pPr marL="2063750" indent="-269875">
              <a:buClrTx/>
              <a:buFont typeface="+mj-lt"/>
              <a:buAutoNum type="arabicPeriod"/>
              <a:tabLst>
                <a:tab pos="1343025" algn="l"/>
              </a:tabLst>
            </a:pPr>
            <a:r>
              <a:rPr lang="en-IN" dirty="0" smtClean="0">
                <a:latin typeface="Calibri" pitchFamily="34" charset="0"/>
                <a:cs typeface="Calibri" pitchFamily="34" charset="0"/>
              </a:rPr>
              <a:t>A tuberosity</a:t>
            </a:r>
          </a:p>
          <a:p>
            <a:pPr>
              <a:buNone/>
            </a:pPr>
            <a:r>
              <a:rPr lang="en-IN" dirty="0" smtClean="0">
                <a:latin typeface="Calibri" pitchFamily="34" charset="0"/>
                <a:cs typeface="Calibri" pitchFamily="34" charset="0"/>
              </a:rPr>
              <a:t>1.Medial condyle-oval in shape and articulate with medial condyle of femur.</a:t>
            </a:r>
          </a:p>
          <a:p>
            <a:pPr>
              <a:buNone/>
            </a:pPr>
            <a:r>
              <a:rPr lang="en-IN" dirty="0" smtClean="0">
                <a:latin typeface="Calibri" pitchFamily="34" charset="0"/>
                <a:cs typeface="Calibri" pitchFamily="34" charset="0"/>
              </a:rPr>
              <a:t>             Central- concave surface: direct contact with femoral condyle</a:t>
            </a:r>
          </a:p>
          <a:p>
            <a:pPr>
              <a:buNone/>
            </a:pPr>
            <a:endParaRPr lang="en-IN" dirty="0" smtClean="0">
              <a:latin typeface="Calibri" pitchFamily="34" charset="0"/>
              <a:cs typeface="Calibri" pitchFamily="34" charset="0"/>
            </a:endParaRPr>
          </a:p>
          <a:p>
            <a:pPr marL="809625" indent="-809625">
              <a:buNone/>
            </a:pPr>
            <a:r>
              <a:rPr lang="en-IN" dirty="0" smtClean="0">
                <a:latin typeface="Calibri" pitchFamily="34" charset="0"/>
                <a:cs typeface="Calibri" pitchFamily="34" charset="0"/>
              </a:rPr>
              <a:t>             Peripheral-</a:t>
            </a:r>
            <a:r>
              <a:rPr lang="en-IN" dirty="0" err="1" smtClean="0">
                <a:latin typeface="Calibri" pitchFamily="34" charset="0"/>
                <a:cs typeface="Calibri" pitchFamily="34" charset="0"/>
              </a:rPr>
              <a:t>falt</a:t>
            </a:r>
            <a:r>
              <a:rPr lang="en-IN" dirty="0" smtClean="0">
                <a:latin typeface="Calibri" pitchFamily="34" charset="0"/>
                <a:cs typeface="Calibri" pitchFamily="34" charset="0"/>
              </a:rPr>
              <a:t> surface : separated from femoral condyle by meniscus. </a:t>
            </a:r>
          </a:p>
          <a:p>
            <a:pPr>
              <a:buNone/>
            </a:pPr>
            <a:endParaRPr lang="en-IN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IN" dirty="0" smtClean="0">
                <a:latin typeface="Calibri" pitchFamily="34" charset="0"/>
                <a:cs typeface="Calibri" pitchFamily="34" charset="0"/>
              </a:rPr>
              <a:t>             posterior surface: have a groove.                              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 descr="C:\Users\petro\Desktop\Tibia\slideshow-tibia-2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054" y="152400"/>
            <a:ext cx="8682346" cy="65185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429000" y="665946"/>
            <a:ext cx="2209800" cy="4770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50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Superior View</a:t>
            </a:r>
            <a:endParaRPr lang="en-US" sz="2500" b="1" dirty="0">
              <a:solidFill>
                <a:schemeClr val="bg1">
                  <a:lumMod val="9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304800"/>
            <a:ext cx="8305800" cy="6248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dirty="0" smtClean="0">
                <a:latin typeface="Calibri" pitchFamily="34" charset="0"/>
                <a:cs typeface="Calibri" pitchFamily="34" charset="0"/>
              </a:rPr>
              <a:t>2.Lateral condyle-circular in shape and articulate with lateral condyle of femur.</a:t>
            </a:r>
          </a:p>
          <a:p>
            <a:pPr marL="1343025" indent="-360363">
              <a:buNone/>
            </a:pPr>
            <a:r>
              <a:rPr lang="en-IN" dirty="0" smtClean="0">
                <a:latin typeface="Calibri" pitchFamily="34" charset="0"/>
                <a:cs typeface="Calibri" pitchFamily="34" charset="0"/>
              </a:rPr>
              <a:t>     </a:t>
            </a:r>
            <a:r>
              <a:rPr lang="en-IN" b="1" dirty="0" smtClean="0">
                <a:latin typeface="Calibri" pitchFamily="34" charset="0"/>
                <a:cs typeface="Calibri" pitchFamily="34" charset="0"/>
              </a:rPr>
              <a:t>Central- concave surface: </a:t>
            </a:r>
            <a:r>
              <a:rPr lang="en-IN" dirty="0" smtClean="0">
                <a:latin typeface="Calibri" pitchFamily="34" charset="0"/>
                <a:cs typeface="Calibri" pitchFamily="34" charset="0"/>
              </a:rPr>
              <a:t>direct contact with   femoral condyle.</a:t>
            </a:r>
          </a:p>
          <a:p>
            <a:pPr marL="1343025" indent="-1343025">
              <a:buNone/>
            </a:pPr>
            <a:r>
              <a:rPr lang="en-IN" dirty="0" smtClean="0">
                <a:latin typeface="Calibri" pitchFamily="34" charset="0"/>
                <a:cs typeface="Calibri" pitchFamily="34" charset="0"/>
              </a:rPr>
              <a:t>                  </a:t>
            </a:r>
            <a:r>
              <a:rPr lang="en-IN" b="1" dirty="0" smtClean="0">
                <a:latin typeface="Calibri" pitchFamily="34" charset="0"/>
                <a:cs typeface="Calibri" pitchFamily="34" charset="0"/>
              </a:rPr>
              <a:t>Peripheral-</a:t>
            </a:r>
            <a:r>
              <a:rPr lang="en-IN" b="1" dirty="0" err="1" smtClean="0">
                <a:latin typeface="Calibri" pitchFamily="34" charset="0"/>
                <a:cs typeface="Calibri" pitchFamily="34" charset="0"/>
              </a:rPr>
              <a:t>falt</a:t>
            </a:r>
            <a:r>
              <a:rPr lang="en-IN" b="1" dirty="0" smtClean="0">
                <a:latin typeface="Calibri" pitchFamily="34" charset="0"/>
                <a:cs typeface="Calibri" pitchFamily="34" charset="0"/>
              </a:rPr>
              <a:t> surface </a:t>
            </a:r>
            <a:r>
              <a:rPr lang="en-IN" dirty="0" smtClean="0">
                <a:latin typeface="Calibri" pitchFamily="34" charset="0"/>
                <a:cs typeface="Calibri" pitchFamily="34" charset="0"/>
              </a:rPr>
              <a:t>: separated from femoral condyle by meniscus.</a:t>
            </a:r>
          </a:p>
          <a:p>
            <a:pPr marL="1344613" indent="-273050">
              <a:buNone/>
            </a:pPr>
            <a:r>
              <a:rPr lang="en-IN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en-IN" b="1" dirty="0" smtClean="0">
                <a:latin typeface="Calibri" pitchFamily="34" charset="0"/>
                <a:cs typeface="Calibri" pitchFamily="34" charset="0"/>
              </a:rPr>
              <a:t>Posteroinferiorly</a:t>
            </a:r>
            <a:r>
              <a:rPr lang="en-IN" dirty="0" smtClean="0">
                <a:latin typeface="Calibri" pitchFamily="34" charset="0"/>
                <a:cs typeface="Calibri" pitchFamily="34" charset="0"/>
              </a:rPr>
              <a:t>-have fibular facet.</a:t>
            </a:r>
          </a:p>
          <a:p>
            <a:pPr marL="1343025" indent="-1343025">
              <a:buNone/>
            </a:pPr>
            <a:r>
              <a:rPr lang="en-IN" dirty="0" smtClean="0">
                <a:latin typeface="Calibri" pitchFamily="34" charset="0"/>
                <a:cs typeface="Calibri" pitchFamily="34" charset="0"/>
              </a:rPr>
              <a:t>                 </a:t>
            </a:r>
            <a:r>
              <a:rPr lang="en-IN" b="1" dirty="0" smtClean="0">
                <a:latin typeface="Calibri" pitchFamily="34" charset="0"/>
                <a:cs typeface="Calibri" pitchFamily="34" charset="0"/>
              </a:rPr>
              <a:t> Anterior aspect</a:t>
            </a:r>
            <a:r>
              <a:rPr lang="en-IN" dirty="0" smtClean="0">
                <a:latin typeface="Calibri" pitchFamily="34" charset="0"/>
                <a:cs typeface="Calibri" pitchFamily="34" charset="0"/>
              </a:rPr>
              <a:t>-have </a:t>
            </a:r>
            <a:r>
              <a:rPr lang="en-IN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Gerdy’s tubercle</a:t>
            </a:r>
            <a:r>
              <a:rPr lang="en-IN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       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763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84582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dirty="0" smtClean="0">
                <a:latin typeface="Calibri" pitchFamily="34" charset="0"/>
                <a:cs typeface="Calibri" pitchFamily="34" charset="0"/>
              </a:rPr>
              <a:t>3.</a:t>
            </a:r>
            <a:r>
              <a:rPr lang="en-IN" b="1" dirty="0" smtClean="0">
                <a:latin typeface="Calibri" pitchFamily="34" charset="0"/>
                <a:cs typeface="Calibri" pitchFamily="34" charset="0"/>
              </a:rPr>
              <a:t>Intercondyler area</a:t>
            </a:r>
            <a:r>
              <a:rPr lang="en-IN" dirty="0" smtClean="0">
                <a:latin typeface="Calibri" pitchFamily="34" charset="0"/>
                <a:cs typeface="Calibri" pitchFamily="34" charset="0"/>
              </a:rPr>
              <a:t>-narrowest in middle. This part  elevated to form intercondyler eminence.</a:t>
            </a:r>
          </a:p>
        </p:txBody>
      </p:sp>
      <p:pic>
        <p:nvPicPr>
          <p:cNvPr id="3075" name="Picture 3" descr="C:\Users\petro\Desktop\Tibia\slideshow-tibia-2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43000"/>
            <a:ext cx="8686800" cy="55530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429000" y="1504146"/>
            <a:ext cx="2209800" cy="4770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50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Superior View</a:t>
            </a:r>
            <a:endParaRPr lang="en-US" sz="2500" b="1" dirty="0">
              <a:solidFill>
                <a:schemeClr val="bg1">
                  <a:lumMod val="9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</TotalTime>
  <Words>781</Words>
  <Application>Microsoft Office PowerPoint</Application>
  <PresentationFormat>On-screen Show (4:3)</PresentationFormat>
  <Paragraphs>157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Equity</vt:lpstr>
      <vt:lpstr>TIBIA</vt:lpstr>
      <vt:lpstr>DISCLAIMER: </vt:lpstr>
      <vt:lpstr>Learning Objectives</vt:lpstr>
      <vt:lpstr>TIBIA</vt:lpstr>
      <vt:lpstr>FEATURES </vt:lpstr>
      <vt:lpstr>Slide 6</vt:lpstr>
      <vt:lpstr>Slide 7</vt:lpstr>
      <vt:lpstr>Slide 8</vt:lpstr>
      <vt:lpstr>Slide 9</vt:lpstr>
      <vt:lpstr>Slide 10</vt:lpstr>
      <vt:lpstr>SHAFT</vt:lpstr>
      <vt:lpstr>SURFACES</vt:lpstr>
      <vt:lpstr>Lower end</vt:lpstr>
      <vt:lpstr>Slide 14</vt:lpstr>
      <vt:lpstr>ATTACHMENTS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Relations of tibia</vt:lpstr>
      <vt:lpstr>OSSIFICATION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Untika Singh</dc:creator>
  <cp:lastModifiedBy>Rahul Saxena</cp:lastModifiedBy>
  <cp:revision>43</cp:revision>
  <dcterms:created xsi:type="dcterms:W3CDTF">2006-08-16T00:00:00Z</dcterms:created>
  <dcterms:modified xsi:type="dcterms:W3CDTF">2020-06-14T18:23:10Z</dcterms:modified>
</cp:coreProperties>
</file>