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64" r:id="rId5"/>
    <p:sldId id="281" r:id="rId6"/>
    <p:sldId id="287" r:id="rId7"/>
    <p:sldId id="288" r:id="rId8"/>
    <p:sldId id="284" r:id="rId9"/>
    <p:sldId id="285" r:id="rId10"/>
    <p:sldId id="280" r:id="rId11"/>
    <p:sldId id="283" r:id="rId12"/>
    <p:sldId id="277" r:id="rId13"/>
    <p:sldId id="278" r:id="rId14"/>
    <p:sldId id="286" r:id="rId15"/>
    <p:sldId id="270" r:id="rId16"/>
    <p:sldId id="258" r:id="rId17"/>
    <p:sldId id="276" r:id="rId18"/>
    <p:sldId id="289" r:id="rId19"/>
    <p:sldId id="265" r:id="rId20"/>
    <p:sldId id="266" r:id="rId21"/>
    <p:sldId id="267" r:id="rId22"/>
    <p:sldId id="268" r:id="rId23"/>
    <p:sldId id="269" r:id="rId24"/>
    <p:sldId id="271" r:id="rId25"/>
    <p:sldId id="272" r:id="rId26"/>
    <p:sldId id="273" r:id="rId27"/>
    <p:sldId id="275" r:id="rId28"/>
    <p:sldId id="274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DF12-B092-420F-9290-9FFF5BA2F41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A272-6126-4B6C-9FAC-351AF23D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Bell MT" pitchFamily="18" charset="0"/>
              </a:rPr>
              <a:t>LYMPHATIC DRAINAGE </a:t>
            </a:r>
            <a:br>
              <a:rPr lang="en-US" sz="5400" b="1" dirty="0" smtClean="0">
                <a:solidFill>
                  <a:srgbClr val="7030A0"/>
                </a:solidFill>
                <a:latin typeface="Bell MT" pitchFamily="18" charset="0"/>
              </a:rPr>
            </a:br>
            <a:r>
              <a:rPr lang="en-US" sz="5400" b="1" dirty="0" smtClean="0">
                <a:solidFill>
                  <a:srgbClr val="7030A0"/>
                </a:solidFill>
                <a:latin typeface="Bell MT" pitchFamily="18" charset="0"/>
              </a:rPr>
              <a:t>OF </a:t>
            </a:r>
            <a:br>
              <a:rPr lang="en-US" sz="5400" b="1" dirty="0" smtClean="0">
                <a:solidFill>
                  <a:srgbClr val="7030A0"/>
                </a:solidFill>
                <a:latin typeface="Bell MT" pitchFamily="18" charset="0"/>
              </a:rPr>
            </a:br>
            <a:r>
              <a:rPr lang="en-US" sz="5400" b="1" dirty="0" smtClean="0">
                <a:solidFill>
                  <a:srgbClr val="7030A0"/>
                </a:solidFill>
                <a:latin typeface="Bell MT" pitchFamily="18" charset="0"/>
              </a:rPr>
              <a:t> HEAD &amp; NECK</a:t>
            </a:r>
            <a:endParaRPr lang="en-US" sz="5400" b="1" dirty="0">
              <a:solidFill>
                <a:srgbClr val="7030A0"/>
              </a:solidFill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6753" y="5562601"/>
            <a:ext cx="305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Presented by:-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  <a:latin typeface="Georgia" pitchFamily="18" charset="0"/>
              </a:rPr>
              <a:t>Sushma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Georgia" pitchFamily="18" charset="0"/>
              </a:rPr>
              <a:t>Tomar</a:t>
            </a:r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Associate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Professor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Department of Anatomy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DEEP CERVICAL LYMPH NODES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3505200" cy="632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the lymph from the region of head and neck drains directly or indirectly into a vertical chain of </a:t>
            </a:r>
            <a:r>
              <a:rPr lang="en-US" sz="2400" i="1" dirty="0" smtClean="0">
                <a:solidFill>
                  <a:srgbClr val="FF0066"/>
                </a:solidFill>
              </a:rPr>
              <a:t>deep cervical lymph nodes.</a:t>
            </a:r>
          </a:p>
          <a:p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Deep cervical lymph nodes </a:t>
            </a:r>
            <a:r>
              <a:rPr lang="en-US" sz="2400" i="1" dirty="0" smtClean="0"/>
              <a:t>surround the </a:t>
            </a:r>
            <a:r>
              <a:rPr lang="en-US" sz="2400" i="1" dirty="0" smtClean="0">
                <a:solidFill>
                  <a:srgbClr val="0000FF"/>
                </a:solidFill>
              </a:rPr>
              <a:t>internal jugular vein </a:t>
            </a:r>
            <a:r>
              <a:rPr lang="en-US" sz="2400" i="1" dirty="0" smtClean="0"/>
              <a:t>and extend from </a:t>
            </a:r>
            <a:r>
              <a:rPr lang="en-US" sz="2400" i="1" dirty="0" smtClean="0">
                <a:solidFill>
                  <a:srgbClr val="0000FF"/>
                </a:solidFill>
              </a:rPr>
              <a:t>base of the skull </a:t>
            </a:r>
            <a:r>
              <a:rPr lang="en-US" sz="2400" i="1" dirty="0" smtClean="0"/>
              <a:t>to the </a:t>
            </a:r>
            <a:r>
              <a:rPr lang="en-US" sz="2400" i="1" dirty="0" smtClean="0">
                <a:solidFill>
                  <a:srgbClr val="0000FF"/>
                </a:solidFill>
              </a:rPr>
              <a:t>root of neck.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5397958" cy="6116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62800" y="5410200"/>
            <a:ext cx="1524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DEEP CERVICAL LYMPH NODES CONTD…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14800" cy="60198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Subdivided into 2 groups by the intermediate tendon of </a:t>
            </a:r>
            <a:r>
              <a:rPr lang="en-US" sz="2400" dirty="0" err="1" smtClean="0"/>
              <a:t>omohyoid</a:t>
            </a:r>
            <a:r>
              <a:rPr lang="en-US" sz="2400" dirty="0" smtClean="0"/>
              <a:t>.</a:t>
            </a:r>
          </a:p>
          <a:p>
            <a:endParaRPr lang="en-US" sz="2400" i="1" dirty="0" smtClean="0">
              <a:solidFill>
                <a:srgbClr val="FF0066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Upper deep cervical nodes.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Lower deep cervical nodes.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UPPER DEEP CERVICAL NODES-</a:t>
            </a:r>
          </a:p>
          <a:p>
            <a:r>
              <a:rPr lang="en-US" sz="2400" dirty="0" smtClean="0"/>
              <a:t>Lie along the upper part of internal jugular vein deep to </a:t>
            </a:r>
            <a:r>
              <a:rPr lang="en-US" sz="2400" dirty="0" err="1" smtClean="0"/>
              <a:t>sternocleidomastoid</a:t>
            </a:r>
            <a:r>
              <a:rPr lang="en-US" sz="2400" dirty="0" smtClean="0"/>
              <a:t> muscle. 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LOWER DEEP CERVICAL NODES-</a:t>
            </a:r>
          </a:p>
          <a:p>
            <a:r>
              <a:rPr lang="en-US" sz="2400" dirty="0" smtClean="0"/>
              <a:t>Lie along the lower part of internal jugular vein deep to </a:t>
            </a:r>
            <a:r>
              <a:rPr lang="en-US" sz="2400" dirty="0" err="1" smtClean="0"/>
              <a:t>sternocleidomastoid</a:t>
            </a:r>
            <a:r>
              <a:rPr lang="en-US" sz="2400" dirty="0" smtClean="0"/>
              <a:t> muscle. </a:t>
            </a:r>
          </a:p>
          <a:p>
            <a:endParaRPr lang="en-US" sz="2400" dirty="0" smtClean="0"/>
          </a:p>
          <a:p>
            <a:endParaRPr lang="en-US" sz="2400" i="1" dirty="0" smtClean="0">
              <a:solidFill>
                <a:srgbClr val="FF0066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23087" r="13208"/>
          <a:stretch>
            <a:fillRect/>
          </a:stretch>
        </p:blipFill>
        <p:spPr bwMode="auto">
          <a:xfrm>
            <a:off x="3866416" y="1828800"/>
            <a:ext cx="511441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43400" y="4419600"/>
            <a:ext cx="838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4876800"/>
            <a:ext cx="914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UPPER DEEP CERVICAL LYMPH NODES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JUGULO-DIGASTRIC NODES-</a:t>
            </a:r>
          </a:p>
          <a:p>
            <a:r>
              <a:rPr lang="en-US" dirty="0" smtClean="0"/>
              <a:t>Member of upper deep cervical group.</a:t>
            </a:r>
          </a:p>
          <a:p>
            <a:endParaRPr lang="en-US" dirty="0" smtClean="0"/>
          </a:p>
          <a:p>
            <a:r>
              <a:rPr lang="en-US" dirty="0" smtClean="0"/>
              <a:t>Located below the posterior belly of </a:t>
            </a:r>
            <a:r>
              <a:rPr lang="en-US" dirty="0" err="1" smtClean="0"/>
              <a:t>digastric</a:t>
            </a:r>
            <a:r>
              <a:rPr lang="en-US" dirty="0" smtClean="0"/>
              <a:t> muscle.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66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Palatine tonsils.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Posterior 1/3</a:t>
            </a:r>
            <a:r>
              <a:rPr lang="en-US" i="1" baseline="30000" dirty="0" smtClean="0"/>
              <a:t>rd</a:t>
            </a:r>
            <a:r>
              <a:rPr lang="en-US" i="1" dirty="0" smtClean="0"/>
              <a:t> of tongue.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66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EFFERENTS-</a:t>
            </a:r>
            <a:r>
              <a:rPr lang="en-US" i="1" dirty="0" smtClean="0">
                <a:solidFill>
                  <a:srgbClr val="FF0066"/>
                </a:solidFill>
              </a:rPr>
              <a:t> </a:t>
            </a:r>
            <a:r>
              <a:rPr lang="en-US" i="1" dirty="0" smtClean="0"/>
              <a:t>into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/>
            <a:r>
              <a:rPr lang="en-US" i="1" dirty="0" smtClean="0"/>
              <a:t>Lower deep cervical nodes.</a:t>
            </a:r>
          </a:p>
          <a:p>
            <a:pPr marL="514350" indent="-514350"/>
            <a:endParaRPr lang="en-US" i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i="1" dirty="0" smtClean="0">
                <a:solidFill>
                  <a:srgbClr val="FF0000"/>
                </a:solidFill>
              </a:rPr>
              <a:t>These nodes act as principal nodes of </a:t>
            </a:r>
            <a:r>
              <a:rPr lang="en-US" b="1" i="1" dirty="0" smtClean="0">
                <a:solidFill>
                  <a:srgbClr val="0000FF"/>
                </a:solidFill>
              </a:rPr>
              <a:t>palatine tonsils.</a:t>
            </a:r>
          </a:p>
          <a:p>
            <a:pPr marL="514350" indent="-514350">
              <a:buNone/>
            </a:pPr>
            <a:endParaRPr lang="en-US" i="1" dirty="0" smtClean="0"/>
          </a:p>
          <a:p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608704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876800" y="4191000"/>
            <a:ext cx="1219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LOWER DEEP CERVICAL LYMPH NODES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JUGULO-OMOHYOID NODES-</a:t>
            </a:r>
          </a:p>
          <a:p>
            <a:endParaRPr lang="en-US" dirty="0" smtClean="0"/>
          </a:p>
          <a:p>
            <a:r>
              <a:rPr lang="en-US" dirty="0" smtClean="0"/>
              <a:t>Member of lower deep cervical group.</a:t>
            </a:r>
          </a:p>
          <a:p>
            <a:endParaRPr lang="en-US" dirty="0" smtClean="0"/>
          </a:p>
          <a:p>
            <a:r>
              <a:rPr lang="en-US" dirty="0" smtClean="0"/>
              <a:t>Lie on the internal jugular vein just above the intermediate tendon of </a:t>
            </a:r>
            <a:r>
              <a:rPr lang="en-US" dirty="0" err="1" smtClean="0"/>
              <a:t>omohyoid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66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Submental</a:t>
            </a:r>
            <a:r>
              <a:rPr lang="en-US" i="1" dirty="0" smtClean="0"/>
              <a:t> nodes.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Submandibular</a:t>
            </a:r>
            <a:r>
              <a:rPr lang="en-US" i="1" dirty="0" smtClean="0"/>
              <a:t>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Upper deep cervical nodes.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66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EFFERENTS-</a:t>
            </a:r>
            <a:r>
              <a:rPr lang="en-US" i="1" dirty="0" smtClean="0">
                <a:solidFill>
                  <a:srgbClr val="FF0066"/>
                </a:solidFill>
              </a:rPr>
              <a:t> </a:t>
            </a:r>
            <a:r>
              <a:rPr lang="en-US" i="1" dirty="0" smtClean="0"/>
              <a:t>into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/>
            <a:r>
              <a:rPr lang="en-US" i="1" dirty="0" smtClean="0"/>
              <a:t>Lower deep cervical nodes.</a:t>
            </a:r>
          </a:p>
          <a:p>
            <a:pPr marL="514350" indent="-514350"/>
            <a:endParaRPr lang="en-US" i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i="1" dirty="0" smtClean="0">
                <a:solidFill>
                  <a:srgbClr val="FF0000"/>
                </a:solidFill>
              </a:rPr>
              <a:t>These nodes act as principal nodes of </a:t>
            </a:r>
            <a:r>
              <a:rPr lang="en-US" b="1" i="1" dirty="0" smtClean="0">
                <a:solidFill>
                  <a:srgbClr val="0000FF"/>
                </a:solidFill>
              </a:rPr>
              <a:t> tongue.</a:t>
            </a:r>
          </a:p>
          <a:p>
            <a:pPr marL="514350" indent="-514350">
              <a:buNone/>
            </a:pPr>
            <a:endParaRPr lang="en-US" i="1" dirty="0" smtClean="0"/>
          </a:p>
          <a:p>
            <a:endParaRPr lang="en-US" dirty="0" smtClean="0"/>
          </a:p>
          <a:p>
            <a:pPr marL="514350" indent="-514350"/>
            <a:endParaRPr lang="en-US" i="1" dirty="0" smtClean="0"/>
          </a:p>
          <a:p>
            <a:pPr marL="514350" indent="-514350"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0"/>
            <a:ext cx="4736937" cy="4651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87636" y="5569527"/>
            <a:ext cx="1219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LOWER DEEP CERVICAL LYMPH NODES CONTD…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5516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VIRCHOW’S NODES-</a:t>
            </a:r>
          </a:p>
          <a:p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 err="1" smtClean="0"/>
              <a:t>supraclavicular</a:t>
            </a:r>
            <a:r>
              <a:rPr lang="en-US" dirty="0" smtClean="0"/>
              <a:t> nodes or left scalene nodes.</a:t>
            </a:r>
          </a:p>
          <a:p>
            <a:endParaRPr lang="en-US" dirty="0" smtClean="0"/>
          </a:p>
          <a:p>
            <a:r>
              <a:rPr lang="en-US" dirty="0" smtClean="0"/>
              <a:t>Enlarged in malignancy of stomach.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5932"/>
            <a:ext cx="6705600" cy="338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48963" cy="649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LYMPH NODES OF HEAD &amp;NECK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CLASSIFICATION OF LYMPH NODES-</a:t>
            </a:r>
          </a:p>
          <a:p>
            <a:r>
              <a:rPr lang="en-US" sz="1600" i="1" dirty="0" smtClean="0"/>
              <a:t>Peripheral.</a:t>
            </a:r>
          </a:p>
          <a:p>
            <a:r>
              <a:rPr lang="en-US" sz="1600" i="1" dirty="0" smtClean="0"/>
              <a:t>Terminal.</a:t>
            </a:r>
          </a:p>
          <a:p>
            <a:pPr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Peripheral Lymph Nodes-</a:t>
            </a:r>
          </a:p>
          <a:p>
            <a:r>
              <a:rPr lang="en-US" sz="1600" dirty="0" smtClean="0"/>
              <a:t>Arranged in </a:t>
            </a:r>
            <a:r>
              <a:rPr lang="en-US" sz="1600" i="1" dirty="0" smtClean="0">
                <a:solidFill>
                  <a:srgbClr val="FF0066"/>
                </a:solidFill>
              </a:rPr>
              <a:t>outer </a:t>
            </a:r>
            <a:r>
              <a:rPr lang="en-US" sz="1600" dirty="0" smtClean="0"/>
              <a:t>and </a:t>
            </a:r>
            <a:r>
              <a:rPr lang="en-US" sz="1600" i="1" dirty="0" smtClean="0">
                <a:solidFill>
                  <a:srgbClr val="FF0066"/>
                </a:solidFill>
              </a:rPr>
              <a:t>inner</a:t>
            </a:r>
            <a:r>
              <a:rPr lang="en-US" sz="1600" dirty="0" smtClean="0"/>
              <a:t> circles.</a:t>
            </a:r>
          </a:p>
          <a:p>
            <a:pPr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66"/>
                </a:solidFill>
              </a:rPr>
              <a:t>OUTER CIRCLE-</a:t>
            </a:r>
          </a:p>
          <a:p>
            <a:r>
              <a:rPr lang="en-US" sz="1600" dirty="0" smtClean="0"/>
              <a:t>Forms a </a:t>
            </a:r>
            <a:r>
              <a:rPr lang="en-US" sz="1600" b="1" dirty="0" err="1" smtClean="0">
                <a:solidFill>
                  <a:srgbClr val="FF0000"/>
                </a:solidFill>
              </a:rPr>
              <a:t>pericervical</a:t>
            </a:r>
            <a:r>
              <a:rPr lang="en-US" sz="1600" dirty="0" smtClean="0"/>
              <a:t> or cervical collar at the junction of head and neck.</a:t>
            </a:r>
          </a:p>
          <a:p>
            <a:endParaRPr lang="en-US" sz="1600" dirty="0" smtClean="0"/>
          </a:p>
          <a:p>
            <a:r>
              <a:rPr lang="en-US" sz="1600" dirty="0" smtClean="0"/>
              <a:t>Extends from chin to the </a:t>
            </a:r>
            <a:r>
              <a:rPr lang="en-US" sz="1600" dirty="0" err="1" smtClean="0"/>
              <a:t>occiput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It includes:-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err="1" smtClean="0">
                <a:solidFill>
                  <a:srgbClr val="7030A0"/>
                </a:solidFill>
              </a:rPr>
              <a:t>Submental</a:t>
            </a:r>
            <a:r>
              <a:rPr lang="en-US" sz="1600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err="1" smtClean="0">
                <a:solidFill>
                  <a:srgbClr val="7030A0"/>
                </a:solidFill>
              </a:rPr>
              <a:t>Submandibular</a:t>
            </a:r>
            <a:r>
              <a:rPr lang="en-US" sz="1600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err="1" smtClean="0">
                <a:solidFill>
                  <a:srgbClr val="7030A0"/>
                </a:solidFill>
              </a:rPr>
              <a:t>Buccal</a:t>
            </a:r>
            <a:r>
              <a:rPr lang="en-US" sz="1600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smtClean="0">
                <a:solidFill>
                  <a:srgbClr val="7030A0"/>
                </a:solidFill>
              </a:rPr>
              <a:t>Parotid (</a:t>
            </a:r>
            <a:r>
              <a:rPr lang="en-US" sz="1600" i="1" dirty="0" err="1" smtClean="0">
                <a:solidFill>
                  <a:srgbClr val="7030A0"/>
                </a:solidFill>
              </a:rPr>
              <a:t>preauricular</a:t>
            </a:r>
            <a:r>
              <a:rPr lang="en-US" sz="1600" i="1" dirty="0" smtClean="0">
                <a:solidFill>
                  <a:srgbClr val="7030A0"/>
                </a:solidFill>
              </a:rPr>
              <a:t>)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smtClean="0">
                <a:solidFill>
                  <a:srgbClr val="7030A0"/>
                </a:solidFill>
              </a:rPr>
              <a:t>Mastoid (</a:t>
            </a:r>
            <a:r>
              <a:rPr lang="en-US" sz="1600" i="1" dirty="0" err="1" smtClean="0">
                <a:solidFill>
                  <a:srgbClr val="7030A0"/>
                </a:solidFill>
              </a:rPr>
              <a:t>postauricular</a:t>
            </a:r>
            <a:r>
              <a:rPr lang="en-US" sz="1600" i="1" dirty="0" smtClean="0">
                <a:solidFill>
                  <a:srgbClr val="7030A0"/>
                </a:solidFill>
              </a:rPr>
              <a:t> or </a:t>
            </a:r>
            <a:r>
              <a:rPr lang="en-US" sz="1600" i="1" dirty="0" err="1" smtClean="0">
                <a:solidFill>
                  <a:srgbClr val="7030A0"/>
                </a:solidFill>
              </a:rPr>
              <a:t>retroauricular</a:t>
            </a:r>
            <a:r>
              <a:rPr lang="en-US" sz="1600" i="1" dirty="0" smtClean="0">
                <a:solidFill>
                  <a:srgbClr val="7030A0"/>
                </a:solidFill>
              </a:rPr>
              <a:t>)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i="1" dirty="0" smtClean="0">
                <a:solidFill>
                  <a:srgbClr val="7030A0"/>
                </a:solidFill>
              </a:rPr>
              <a:t>Occipital nodes.</a:t>
            </a:r>
          </a:p>
          <a:p>
            <a:endParaRPr lang="en-US" sz="1600" i="1" dirty="0" smtClean="0">
              <a:solidFill>
                <a:srgbClr val="7030A0"/>
              </a:solidFill>
            </a:endParaRPr>
          </a:p>
          <a:p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26364"/>
            <a:ext cx="4390385" cy="610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LYMPH NODES OF HEAD &amp;NECK CONTD…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66"/>
                </a:solidFill>
              </a:rPr>
              <a:t>INNER CIRCLE-</a:t>
            </a:r>
          </a:p>
          <a:p>
            <a:endParaRPr lang="en-US" dirty="0" smtClean="0"/>
          </a:p>
          <a:p>
            <a:r>
              <a:rPr lang="en-US" dirty="0" smtClean="0"/>
              <a:t>Surrounds the upper part of respiratory and alimentary passages.</a:t>
            </a:r>
          </a:p>
          <a:p>
            <a:endParaRPr lang="en-US" dirty="0" smtClean="0"/>
          </a:p>
          <a:p>
            <a:r>
              <a:rPr lang="en-US" dirty="0" smtClean="0"/>
              <a:t>It includes:-</a:t>
            </a:r>
          </a:p>
          <a:p>
            <a:pPr marL="571500" indent="-571500">
              <a:buFont typeface="+mj-lt"/>
              <a:buAutoNum type="romanUcPeriod"/>
            </a:pPr>
            <a:endParaRPr lang="en-US" i="1" dirty="0" smtClean="0">
              <a:solidFill>
                <a:srgbClr val="7030A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 dirty="0" err="1" smtClean="0">
                <a:solidFill>
                  <a:srgbClr val="7030A0"/>
                </a:solidFill>
              </a:rPr>
              <a:t>Prelaryngeal</a:t>
            </a:r>
            <a:r>
              <a:rPr lang="en-US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endParaRPr lang="en-US" i="1" dirty="0" smtClean="0">
              <a:solidFill>
                <a:srgbClr val="7030A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 dirty="0" err="1" smtClean="0">
                <a:solidFill>
                  <a:srgbClr val="7030A0"/>
                </a:solidFill>
              </a:rPr>
              <a:t>Pretracheal</a:t>
            </a:r>
            <a:r>
              <a:rPr lang="en-US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endParaRPr lang="en-US" i="1" dirty="0" smtClean="0">
              <a:solidFill>
                <a:srgbClr val="7030A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 dirty="0" err="1" smtClean="0">
                <a:solidFill>
                  <a:srgbClr val="7030A0"/>
                </a:solidFill>
              </a:rPr>
              <a:t>Paratracheal</a:t>
            </a:r>
            <a:r>
              <a:rPr lang="en-US" i="1" dirty="0" smtClean="0">
                <a:solidFill>
                  <a:srgbClr val="7030A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endParaRPr lang="en-US" i="1" dirty="0" smtClean="0">
              <a:solidFill>
                <a:srgbClr val="7030A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 dirty="0" smtClean="0">
                <a:solidFill>
                  <a:srgbClr val="7030A0"/>
                </a:solidFill>
              </a:rPr>
              <a:t>Retropharyngeal nodes.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6351" r="9434"/>
          <a:stretch>
            <a:fillRect/>
          </a:stretch>
        </p:blipFill>
        <p:spPr bwMode="auto">
          <a:xfrm>
            <a:off x="4428562" y="551936"/>
            <a:ext cx="4486838" cy="6184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PRELARYNGEAL NODES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r>
              <a:rPr lang="en-US" dirty="0" smtClean="0"/>
              <a:t>Located in front of </a:t>
            </a:r>
            <a:r>
              <a:rPr lang="en-US" dirty="0" smtClean="0">
                <a:solidFill>
                  <a:srgbClr val="FF0000"/>
                </a:solidFill>
              </a:rPr>
              <a:t>conus </a:t>
            </a:r>
            <a:r>
              <a:rPr lang="en-US" dirty="0" err="1" smtClean="0">
                <a:solidFill>
                  <a:srgbClr val="FF0000"/>
                </a:solidFill>
              </a:rPr>
              <a:t>elasticus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PRETRACHEAL NODES-</a:t>
            </a:r>
          </a:p>
          <a:p>
            <a:endParaRPr lang="en-US" dirty="0" smtClean="0"/>
          </a:p>
          <a:p>
            <a:r>
              <a:rPr lang="en-US" dirty="0" smtClean="0"/>
              <a:t>In front of trachea and above the isthmus of thyroid gland.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6351" r="9434"/>
          <a:stretch>
            <a:fillRect/>
          </a:stretch>
        </p:blipFill>
        <p:spPr bwMode="auto">
          <a:xfrm>
            <a:off x="4495800" y="869779"/>
            <a:ext cx="4233861" cy="583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SUBMENTAL NODES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Located in the </a:t>
            </a:r>
            <a:r>
              <a:rPr lang="en-US" dirty="0" err="1" smtClean="0"/>
              <a:t>submental</a:t>
            </a:r>
            <a:r>
              <a:rPr lang="en-US" dirty="0" smtClean="0"/>
              <a:t> triangle.</a:t>
            </a:r>
          </a:p>
          <a:p>
            <a:endParaRPr lang="en-US" dirty="0" smtClean="0"/>
          </a:p>
          <a:p>
            <a:r>
              <a:rPr lang="en-US" dirty="0" smtClean="0"/>
              <a:t>3 or 4 in number.</a:t>
            </a:r>
          </a:p>
          <a:p>
            <a:endParaRPr lang="en-US" dirty="0" smtClean="0"/>
          </a:p>
          <a:p>
            <a:r>
              <a:rPr lang="en-US" dirty="0" smtClean="0"/>
              <a:t>Situated on </a:t>
            </a:r>
            <a:r>
              <a:rPr lang="en-US" dirty="0" err="1" smtClean="0"/>
              <a:t>mylohyoid</a:t>
            </a:r>
            <a:r>
              <a:rPr lang="en-US" dirty="0" smtClean="0"/>
              <a:t> muscles between the anterior bellies of both </a:t>
            </a:r>
            <a:r>
              <a:rPr lang="en-US" dirty="0" err="1" smtClean="0"/>
              <a:t>digastric</a:t>
            </a:r>
            <a:r>
              <a:rPr lang="en-US" dirty="0" smtClean="0"/>
              <a:t> muscles.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Tip of tongue.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Floor of mouth.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Lower gums opposite the</a:t>
            </a:r>
          </a:p>
          <a:p>
            <a:pPr marL="514350" indent="-514350">
              <a:buNone/>
            </a:pPr>
            <a:r>
              <a:rPr lang="en-US" i="1" dirty="0" smtClean="0"/>
              <a:t>         incisor teeth.</a:t>
            </a:r>
          </a:p>
          <a:p>
            <a:pPr marL="514350" indent="-514350">
              <a:buNone/>
            </a:pPr>
            <a:r>
              <a:rPr lang="en-US" i="1" dirty="0" smtClean="0"/>
              <a:t>4.     Central part of lower lip.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EFFERENTS-</a:t>
            </a:r>
            <a:r>
              <a:rPr lang="en-US" i="1" dirty="0" smtClean="0"/>
              <a:t> into</a:t>
            </a:r>
          </a:p>
          <a:p>
            <a:pPr marL="514350" indent="-514350">
              <a:buNone/>
            </a:pPr>
            <a:endParaRPr lang="en-US" i="1" dirty="0" smtClean="0"/>
          </a:p>
          <a:p>
            <a:pPr marL="514350" indent="-514350"/>
            <a:r>
              <a:rPr lang="en-US" i="1" dirty="0" smtClean="0"/>
              <a:t>Sub-mandibular nodes.</a:t>
            </a:r>
          </a:p>
          <a:p>
            <a:pPr marL="514350" indent="-514350"/>
            <a:r>
              <a:rPr lang="en-US" i="1" dirty="0" err="1" smtClean="0"/>
              <a:t>Jugulo-omohyoid</a:t>
            </a:r>
            <a:r>
              <a:rPr lang="en-US" i="1" dirty="0" smtClean="0"/>
              <a:t> nodes.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0954" y="3124200"/>
            <a:ext cx="5680646" cy="3426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400" y="4648200"/>
            <a:ext cx="1219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the lymph from the region of head and neck drains into </a:t>
            </a:r>
            <a:r>
              <a:rPr lang="en-US" sz="2400" i="1" dirty="0" smtClean="0">
                <a:solidFill>
                  <a:srgbClr val="FF0000"/>
                </a:solidFill>
              </a:rPr>
              <a:t>deep cervical lymph nodes.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efferents</a:t>
            </a:r>
            <a:r>
              <a:rPr lang="en-US" sz="2400" dirty="0" smtClean="0"/>
              <a:t> from these nodes form the </a:t>
            </a:r>
            <a:r>
              <a:rPr lang="en-US" sz="2400" i="1" dirty="0" smtClean="0">
                <a:solidFill>
                  <a:srgbClr val="FF0000"/>
                </a:solidFill>
              </a:rPr>
              <a:t>jugular trunk.</a:t>
            </a:r>
          </a:p>
          <a:p>
            <a:r>
              <a:rPr lang="en-US" sz="2400" dirty="0" smtClean="0"/>
              <a:t>On the right side, jugular trunk drains into </a:t>
            </a:r>
            <a:r>
              <a:rPr lang="en-US" sz="2400" i="1" dirty="0" smtClean="0">
                <a:solidFill>
                  <a:srgbClr val="FF0000"/>
                </a:solidFill>
              </a:rPr>
              <a:t>right lymphatic duct.</a:t>
            </a:r>
          </a:p>
          <a:p>
            <a:r>
              <a:rPr lang="en-US" sz="2400" dirty="0" smtClean="0"/>
              <a:t>On the left side, jugular trunk drains into </a:t>
            </a:r>
            <a:r>
              <a:rPr lang="en-US" sz="2400" i="1" dirty="0" smtClean="0">
                <a:solidFill>
                  <a:srgbClr val="FF0000"/>
                </a:solidFill>
              </a:rPr>
              <a:t>thoracic duct.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8077200" cy="3662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SUBMANDIBULAR NODES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1910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Located in the </a:t>
            </a:r>
            <a:r>
              <a:rPr lang="en-US" dirty="0" err="1" smtClean="0"/>
              <a:t>digastric</a:t>
            </a:r>
            <a:r>
              <a:rPr lang="en-US" dirty="0" smtClean="0"/>
              <a:t> triangle beneath the deep cervical fascia in contact with the </a:t>
            </a:r>
            <a:r>
              <a:rPr lang="en-US" dirty="0" err="1" smtClean="0"/>
              <a:t>submandibular</a:t>
            </a:r>
            <a:r>
              <a:rPr lang="en-US" dirty="0" smtClean="0"/>
              <a:t> salivary gland.</a:t>
            </a:r>
          </a:p>
          <a:p>
            <a:endParaRPr lang="en-US" dirty="0" smtClean="0"/>
          </a:p>
          <a:p>
            <a:r>
              <a:rPr lang="en-US" dirty="0" smtClean="0"/>
              <a:t>3 in number.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2775" y="1295400"/>
            <a:ext cx="4965955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3886200"/>
            <a:ext cx="1219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SUBMANDIBULAR NODES CONTD…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AFFERENTS-</a:t>
            </a:r>
            <a:r>
              <a:rPr lang="en-US" sz="2600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sz="26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Centre of forehead.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Medial angle of eye.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Side of the nose.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Cheek and angle of mouth.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Whole of the upper lip.</a:t>
            </a:r>
          </a:p>
          <a:p>
            <a:pPr marL="514350" indent="-514350">
              <a:buAutoNum type="arabicPeriod" startAt="4"/>
            </a:pPr>
            <a:r>
              <a:rPr lang="en-US" sz="2600" i="1" dirty="0" smtClean="0"/>
              <a:t>Lateral  part of lower lip.</a:t>
            </a:r>
          </a:p>
          <a:p>
            <a:pPr marL="514350" indent="-514350">
              <a:buAutoNum type="arabicPeriod" startAt="4"/>
            </a:pPr>
            <a:r>
              <a:rPr lang="en-US" sz="2600" i="1" dirty="0" smtClean="0"/>
              <a:t>Anterior 2/3</a:t>
            </a:r>
            <a:r>
              <a:rPr lang="en-US" sz="2600" i="1" baseline="30000" dirty="0" smtClean="0"/>
              <a:t>rd</a:t>
            </a:r>
            <a:r>
              <a:rPr lang="en-US" sz="2600" i="1" dirty="0" smtClean="0"/>
              <a:t> of the tongue.</a:t>
            </a:r>
          </a:p>
          <a:p>
            <a:pPr marL="514350" indent="-514350">
              <a:buAutoNum type="arabicPeriod" startAt="4"/>
            </a:pPr>
            <a:r>
              <a:rPr lang="en-US" sz="2600" i="1" dirty="0" smtClean="0"/>
              <a:t>Upper gums.</a:t>
            </a:r>
          </a:p>
          <a:p>
            <a:pPr marL="514350" indent="-514350">
              <a:buAutoNum type="arabicPeriod" startAt="4"/>
            </a:pPr>
            <a:r>
              <a:rPr lang="en-US" sz="2600" i="1" dirty="0" smtClean="0"/>
              <a:t>Lower gums.</a:t>
            </a:r>
          </a:p>
          <a:p>
            <a:pPr marL="514350" indent="-514350">
              <a:buAutoNum type="arabicPeriod" startAt="4"/>
            </a:pPr>
            <a:r>
              <a:rPr lang="en-US" sz="2600" i="1" dirty="0" smtClean="0"/>
              <a:t>Frontal, maxillary and most of the </a:t>
            </a:r>
            <a:r>
              <a:rPr lang="en-US" sz="2600" i="1" dirty="0" err="1" smtClean="0"/>
              <a:t>ethmoidal</a:t>
            </a:r>
            <a:r>
              <a:rPr lang="en-US" sz="2600" i="1" dirty="0" smtClean="0"/>
              <a:t> sinuses.</a:t>
            </a:r>
          </a:p>
          <a:p>
            <a:pPr marL="514350" indent="-514350">
              <a:buAutoNum type="arabicPeriod" startAt="4"/>
            </a:pPr>
            <a:r>
              <a:rPr lang="en-US" sz="2600" i="1" dirty="0" err="1" smtClean="0"/>
              <a:t>Submental</a:t>
            </a:r>
            <a:r>
              <a:rPr lang="en-US" sz="2600" i="1" dirty="0" smtClean="0"/>
              <a:t> lymph nodes.</a:t>
            </a:r>
          </a:p>
          <a:p>
            <a:pPr marL="514350" indent="-514350">
              <a:buAutoNum type="arabicPeriod" startAt="4"/>
            </a:pPr>
            <a:endParaRPr lang="en-US" sz="2600" i="1" dirty="0" smtClean="0"/>
          </a:p>
          <a:p>
            <a:pPr marL="514350" indent="-514350">
              <a:buAutoNum type="arabicPeriod" startAt="4"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6435" y="533400"/>
            <a:ext cx="444043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SUBMANDIBULAR NODES CONTD…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EFFERENTS-</a:t>
            </a:r>
            <a:r>
              <a:rPr lang="en-US" sz="2400" dirty="0" smtClean="0"/>
              <a:t> into</a:t>
            </a:r>
          </a:p>
          <a:p>
            <a:r>
              <a:rPr lang="en-US" sz="2400" dirty="0" smtClean="0"/>
              <a:t>Mainly </a:t>
            </a:r>
            <a:r>
              <a:rPr lang="en-US" sz="2400" dirty="0" err="1" smtClean="0">
                <a:solidFill>
                  <a:srgbClr val="FF0066"/>
                </a:solidFill>
              </a:rPr>
              <a:t>jugulo-omohyoid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and partly into </a:t>
            </a:r>
            <a:r>
              <a:rPr lang="en-US" sz="2400" dirty="0" err="1" smtClean="0">
                <a:solidFill>
                  <a:srgbClr val="FF0066"/>
                </a:solidFill>
              </a:rPr>
              <a:t>jugulo-digastric</a:t>
            </a:r>
            <a:r>
              <a:rPr lang="en-US" sz="2400" dirty="0" smtClean="0"/>
              <a:t> nodes.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09600" y="1905000"/>
            <a:ext cx="7827256" cy="472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4343400"/>
            <a:ext cx="18288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638800"/>
            <a:ext cx="1981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BUCCAL NODES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5440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member of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nodes.</a:t>
            </a:r>
          </a:p>
          <a:p>
            <a:r>
              <a:rPr lang="en-US" sz="2400" dirty="0" smtClean="0"/>
              <a:t>Lies on the </a:t>
            </a:r>
            <a:r>
              <a:rPr lang="en-US" sz="2400" dirty="0" err="1" smtClean="0">
                <a:solidFill>
                  <a:srgbClr val="FF0066"/>
                </a:solidFill>
              </a:rPr>
              <a:t>buccinator</a:t>
            </a:r>
            <a:r>
              <a:rPr lang="en-US" sz="2400" dirty="0" smtClean="0">
                <a:solidFill>
                  <a:srgbClr val="FF0066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248400" cy="499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0" y="3581400"/>
            <a:ext cx="6858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BUCCAL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 of the cheek.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Lower eyelid.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EFFERENTS-</a:t>
            </a:r>
            <a:r>
              <a:rPr lang="en-US" dirty="0" smtClean="0"/>
              <a:t> into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Upper deep cervical nodes.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838200"/>
            <a:ext cx="422115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PAROTID (PREAURICULAR) NODES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>
            <a:normAutofit fontScale="2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7200" dirty="0" smtClean="0"/>
              <a:t>Lie </a:t>
            </a:r>
            <a:r>
              <a:rPr lang="en-US" sz="7200" i="1" dirty="0" smtClean="0"/>
              <a:t>superficial </a:t>
            </a:r>
            <a:r>
              <a:rPr lang="en-US" sz="7200" dirty="0" smtClean="0"/>
              <a:t>and </a:t>
            </a:r>
            <a:r>
              <a:rPr lang="en-US" sz="7200" i="1" dirty="0" smtClean="0"/>
              <a:t>deep </a:t>
            </a:r>
            <a:r>
              <a:rPr lang="en-US" sz="7200" dirty="0" smtClean="0"/>
              <a:t>to the </a:t>
            </a:r>
            <a:r>
              <a:rPr lang="en-US" sz="7200" dirty="0" err="1" smtClean="0"/>
              <a:t>fascial</a:t>
            </a:r>
            <a:r>
              <a:rPr lang="en-US" sz="7200" dirty="0" smtClean="0"/>
              <a:t> capsule of parotid gland and within its substance.</a:t>
            </a:r>
          </a:p>
          <a:p>
            <a:pPr>
              <a:buFont typeface="Courier New" pitchFamily="49" charset="0"/>
              <a:buChar char="o"/>
            </a:pPr>
            <a:endParaRPr lang="en-US" sz="7200" dirty="0" smtClean="0"/>
          </a:p>
          <a:p>
            <a:pPr>
              <a:buFont typeface="Courier New" pitchFamily="49" charset="0"/>
              <a:buChar char="o"/>
            </a:pPr>
            <a:r>
              <a:rPr lang="en-US" sz="7200" dirty="0" smtClean="0"/>
              <a:t>Divided into 2 groups:-</a:t>
            </a:r>
          </a:p>
          <a:p>
            <a:r>
              <a:rPr lang="en-US" sz="7200" i="1" dirty="0" smtClean="0">
                <a:solidFill>
                  <a:srgbClr val="0000FF"/>
                </a:solidFill>
              </a:rPr>
              <a:t>Superficial group.</a:t>
            </a:r>
          </a:p>
          <a:p>
            <a:r>
              <a:rPr lang="en-US" sz="7200" i="1" dirty="0" smtClean="0">
                <a:solidFill>
                  <a:srgbClr val="0000FF"/>
                </a:solidFill>
              </a:rPr>
              <a:t>Deep group.</a:t>
            </a:r>
          </a:p>
          <a:p>
            <a:pPr>
              <a:buNone/>
            </a:pPr>
            <a:endParaRPr lang="en-US" sz="7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SUPERFICIAL GROUP-</a:t>
            </a:r>
          </a:p>
          <a:p>
            <a:r>
              <a:rPr lang="en-US" sz="7200" dirty="0" smtClean="0"/>
              <a:t>Receives </a:t>
            </a:r>
            <a:r>
              <a:rPr lang="en-US" sz="7200" b="1" dirty="0" smtClean="0">
                <a:solidFill>
                  <a:srgbClr val="FF0066"/>
                </a:solidFill>
              </a:rPr>
              <a:t>afferents </a:t>
            </a:r>
            <a:r>
              <a:rPr lang="en-US" sz="7200" dirty="0" smtClean="0"/>
              <a:t>from-</a:t>
            </a:r>
          </a:p>
          <a:p>
            <a:pPr marL="457200" indent="-457200">
              <a:buAutoNum type="arabicPeriod"/>
            </a:pPr>
            <a:r>
              <a:rPr lang="en-US" sz="7200" i="1" dirty="0" smtClean="0"/>
              <a:t>Upper part of forehead.</a:t>
            </a:r>
          </a:p>
          <a:p>
            <a:pPr marL="457200" indent="-457200">
              <a:buAutoNum type="arabicPeriod"/>
            </a:pPr>
            <a:r>
              <a:rPr lang="en-US" sz="7200" i="1" dirty="0" smtClean="0"/>
              <a:t>Temporal region.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smtClean="0"/>
              <a:t>Upper part of lateral surface of auricle.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smtClean="0"/>
              <a:t>Anterior wall of external acoustic </a:t>
            </a:r>
            <a:r>
              <a:rPr lang="en-US" sz="7200" i="1" dirty="0" err="1" smtClean="0"/>
              <a:t>meatus</a:t>
            </a:r>
            <a:r>
              <a:rPr lang="en-US" sz="72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smtClean="0"/>
              <a:t>Eyelids.</a:t>
            </a:r>
          </a:p>
          <a:p>
            <a:pPr marL="457200" indent="-457200">
              <a:buNone/>
            </a:pPr>
            <a:endParaRPr lang="en-US" sz="7200" b="1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DEEP GROUP-</a:t>
            </a:r>
          </a:p>
          <a:p>
            <a:pPr marL="457200" indent="-457200"/>
            <a:r>
              <a:rPr lang="en-US" sz="7200" dirty="0" smtClean="0"/>
              <a:t>Receives </a:t>
            </a:r>
            <a:r>
              <a:rPr lang="en-US" sz="7200" b="1" dirty="0" smtClean="0">
                <a:solidFill>
                  <a:srgbClr val="FF0066"/>
                </a:solidFill>
              </a:rPr>
              <a:t>afferents </a:t>
            </a:r>
            <a:r>
              <a:rPr lang="en-US" sz="7200" dirty="0" smtClean="0"/>
              <a:t>from-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err="1" smtClean="0"/>
              <a:t>Nasopharynx</a:t>
            </a:r>
            <a:r>
              <a:rPr lang="en-US" sz="7200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smtClean="0"/>
              <a:t>Posterior part of the nose.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i="1" dirty="0" smtClean="0"/>
              <a:t>Tympanic cavity.</a:t>
            </a:r>
          </a:p>
          <a:p>
            <a:pPr marL="457200" indent="-457200">
              <a:buNone/>
            </a:pPr>
            <a:endParaRPr lang="en-US" sz="7200" b="1" dirty="0" smtClean="0">
              <a:solidFill>
                <a:srgbClr val="FF0066"/>
              </a:solidFill>
            </a:endParaRPr>
          </a:p>
          <a:p>
            <a:pPr marL="457200" indent="-457200">
              <a:buNone/>
            </a:pPr>
            <a:r>
              <a:rPr lang="en-US" sz="7200" b="1" dirty="0" smtClean="0">
                <a:solidFill>
                  <a:srgbClr val="FF0066"/>
                </a:solidFill>
              </a:rPr>
              <a:t>EFFERENTS-</a:t>
            </a:r>
            <a:r>
              <a:rPr lang="en-US" sz="7200" dirty="0" smtClean="0"/>
              <a:t> drain into</a:t>
            </a:r>
          </a:p>
          <a:p>
            <a:pPr marL="457200" indent="-457200"/>
            <a:r>
              <a:rPr lang="en-US" sz="7200" dirty="0" smtClean="0"/>
              <a:t>Upper deep cervical nodes.</a:t>
            </a:r>
          </a:p>
          <a:p>
            <a:pPr marL="457200" indent="-457200">
              <a:buNone/>
            </a:pPr>
            <a:endParaRPr lang="en-US" sz="7200" i="1" dirty="0" smtClean="0"/>
          </a:p>
          <a:p>
            <a:pPr marL="457200" indent="-457200"/>
            <a:endParaRPr lang="en-US" sz="3300" b="1" i="1" dirty="0" smtClean="0">
              <a:solidFill>
                <a:srgbClr val="C00000"/>
              </a:solidFill>
            </a:endParaRPr>
          </a:p>
          <a:p>
            <a:pPr marL="457200" indent="-457200"/>
            <a:endParaRPr lang="en-US" sz="3300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03681"/>
            <a:ext cx="4512405" cy="627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MASTOID (POSTAURICULAR) NODES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Lie superficial to the </a:t>
            </a:r>
            <a:r>
              <a:rPr lang="en-US" sz="2400" dirty="0" err="1" smtClean="0"/>
              <a:t>sternocleidomastoid</a:t>
            </a:r>
            <a:r>
              <a:rPr lang="en-US" sz="2400" dirty="0" smtClean="0"/>
              <a:t> near its attachment to the mastoid process.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AFFERENTS-</a:t>
            </a:r>
            <a:r>
              <a:rPr lang="en-US" sz="2400" dirty="0" smtClean="0"/>
              <a:t> from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Upper part of cranial surface of auricle.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Adjoining portion of the scalp.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Posterior wall of external acoustic </a:t>
            </a:r>
            <a:r>
              <a:rPr lang="en-US" sz="2400" i="1" dirty="0" err="1" smtClean="0"/>
              <a:t>meatus</a:t>
            </a:r>
            <a:r>
              <a:rPr lang="en-US" sz="2400" i="1" dirty="0" smtClean="0"/>
              <a:t>.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6735" y="1066800"/>
            <a:ext cx="458914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MASTOID (POSTAURICULAR) NODES CONTD…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EFFERENTS-</a:t>
            </a:r>
            <a:r>
              <a:rPr lang="en-US" sz="2400" dirty="0" smtClean="0"/>
              <a:t> drain into</a:t>
            </a:r>
          </a:p>
          <a:p>
            <a:pPr marL="457200" indent="-457200"/>
            <a:r>
              <a:rPr lang="en-US" sz="2400" dirty="0" smtClean="0"/>
              <a:t>Upper deep cervical nodes.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5899" y="1295400"/>
            <a:ext cx="4427929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1" y="4114800"/>
            <a:ext cx="4164890" cy="2513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OCCIPITAL NODES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Located at the </a:t>
            </a:r>
            <a:r>
              <a:rPr lang="en-US" sz="2200" dirty="0" smtClean="0">
                <a:solidFill>
                  <a:srgbClr val="FF0000"/>
                </a:solidFill>
              </a:rPr>
              <a:t>apex of posterior triangle </a:t>
            </a:r>
            <a:r>
              <a:rPr lang="en-US" sz="2200" dirty="0" smtClean="0"/>
              <a:t>superficial to the </a:t>
            </a:r>
            <a:r>
              <a:rPr lang="en-US" sz="2200" dirty="0" err="1" smtClean="0"/>
              <a:t>trapezius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AFFERENTS-</a:t>
            </a:r>
            <a:r>
              <a:rPr lang="en-US" sz="2200" dirty="0" smtClean="0"/>
              <a:t> from</a:t>
            </a:r>
          </a:p>
          <a:p>
            <a:pPr marL="457200" indent="-457200"/>
            <a:r>
              <a:rPr lang="en-US" sz="2200" i="1" dirty="0" smtClean="0"/>
              <a:t>Posterior part of the scalp.</a:t>
            </a:r>
          </a:p>
          <a:p>
            <a:pPr marL="457200" indent="-457200"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EFFERENTS-</a:t>
            </a:r>
            <a:r>
              <a:rPr lang="en-US" sz="2200" dirty="0" smtClean="0"/>
              <a:t> drain into</a:t>
            </a:r>
          </a:p>
          <a:p>
            <a:pPr marL="457200" indent="-457200"/>
            <a:r>
              <a:rPr lang="en-US" sz="2200" dirty="0" smtClean="0"/>
              <a:t>Supra-</a:t>
            </a:r>
            <a:r>
              <a:rPr lang="en-US" sz="2200" dirty="0" err="1" smtClean="0"/>
              <a:t>clavicular</a:t>
            </a:r>
            <a:r>
              <a:rPr lang="en-US" sz="2200" dirty="0" smtClean="0"/>
              <a:t> nodes.</a:t>
            </a:r>
          </a:p>
          <a:p>
            <a:pPr marL="457200" indent="-457200"/>
            <a:endParaRPr lang="en-US" sz="2200" i="1" dirty="0" smtClean="0"/>
          </a:p>
          <a:p>
            <a:pPr marL="457200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387519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1" y="3807426"/>
            <a:ext cx="4800599" cy="289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90" y="707186"/>
            <a:ext cx="8767210" cy="561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INTRODUCTION CONTD…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 of total </a:t>
            </a:r>
            <a:r>
              <a:rPr lang="en-US" dirty="0" smtClean="0">
                <a:solidFill>
                  <a:srgbClr val="FF0000"/>
                </a:solidFill>
              </a:rPr>
              <a:t>400-450</a:t>
            </a:r>
            <a:r>
              <a:rPr lang="en-US" dirty="0" smtClean="0"/>
              <a:t> lymph nodes of human body, </a:t>
            </a:r>
            <a:r>
              <a:rPr lang="en-US" dirty="0" smtClean="0">
                <a:solidFill>
                  <a:srgbClr val="FF0000"/>
                </a:solidFill>
              </a:rPr>
              <a:t>~60-70 nodes </a:t>
            </a:r>
            <a:r>
              <a:rPr lang="en-US" dirty="0" smtClean="0"/>
              <a:t>are located in the region of head and neck.</a:t>
            </a:r>
          </a:p>
          <a:p>
            <a:endParaRPr lang="en-US" dirty="0" smtClean="0"/>
          </a:p>
          <a:p>
            <a:r>
              <a:rPr lang="en-US" dirty="0" smtClean="0"/>
              <a:t>Lymph nodes in the head and neck region can be grouped into: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Superficial nodes.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Deep nodes.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SUPERFICIAL LYMPH NODES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34291"/>
            <a:ext cx="3962400" cy="612370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i="1" dirty="0" smtClean="0"/>
              <a:t>Lie above the investing layer of deep cervical fascia.</a:t>
            </a:r>
          </a:p>
          <a:p>
            <a:endParaRPr lang="en-US" i="1" dirty="0" smtClean="0"/>
          </a:p>
          <a:p>
            <a:r>
              <a:rPr lang="en-US" i="1" dirty="0" smtClean="0"/>
              <a:t>Consists of a few small nodes lying superficial to the </a:t>
            </a:r>
            <a:r>
              <a:rPr lang="en-US" b="1" i="1" dirty="0" smtClean="0">
                <a:solidFill>
                  <a:srgbClr val="FF0066"/>
                </a:solidFill>
              </a:rPr>
              <a:t>external jugular </a:t>
            </a:r>
            <a:r>
              <a:rPr lang="en-US" i="1" dirty="0" smtClean="0"/>
              <a:t>and </a:t>
            </a:r>
            <a:r>
              <a:rPr lang="en-US" b="1" i="1" dirty="0" smtClean="0">
                <a:solidFill>
                  <a:srgbClr val="FF0066"/>
                </a:solidFill>
              </a:rPr>
              <a:t>anterior jugular </a:t>
            </a:r>
            <a:r>
              <a:rPr lang="en-US" i="1" dirty="0" smtClean="0"/>
              <a:t>veins.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Includes:-</a:t>
            </a:r>
          </a:p>
          <a:p>
            <a:pPr marL="571500" indent="-571500">
              <a:buFont typeface="+mj-lt"/>
              <a:buAutoNum type="romanUcPeriod"/>
            </a:pPr>
            <a:endParaRPr lang="en-US" b="1" i="1" dirty="0" smtClean="0">
              <a:solidFill>
                <a:srgbClr val="00206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b="1" i="1" dirty="0" err="1" smtClean="0">
                <a:solidFill>
                  <a:srgbClr val="00B0F0"/>
                </a:solidFill>
              </a:rPr>
              <a:t>Submental</a:t>
            </a:r>
            <a:r>
              <a:rPr lang="en-US" b="1" i="1" dirty="0" smtClean="0">
                <a:solidFill>
                  <a:srgbClr val="00B0F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err="1" smtClean="0">
                <a:solidFill>
                  <a:srgbClr val="C00000"/>
                </a:solidFill>
              </a:rPr>
              <a:t>Submandibular</a:t>
            </a:r>
            <a:r>
              <a:rPr lang="en-US" b="1" i="1" dirty="0" smtClean="0">
                <a:solidFill>
                  <a:srgbClr val="C00000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err="1" smtClean="0">
                <a:solidFill>
                  <a:srgbClr val="0000FF"/>
                </a:solidFill>
              </a:rPr>
              <a:t>Buccal</a:t>
            </a:r>
            <a:r>
              <a:rPr lang="en-US" b="1" i="1" dirty="0" smtClean="0">
                <a:solidFill>
                  <a:srgbClr val="0000FF"/>
                </a:solidFill>
              </a:rPr>
              <a:t>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0066"/>
                </a:solidFill>
              </a:rPr>
              <a:t>Parotid (</a:t>
            </a:r>
            <a:r>
              <a:rPr lang="en-US" b="1" i="1" dirty="0" err="1" smtClean="0">
                <a:solidFill>
                  <a:srgbClr val="FF0066"/>
                </a:solidFill>
              </a:rPr>
              <a:t>preauricular</a:t>
            </a:r>
            <a:r>
              <a:rPr lang="en-US" b="1" i="1" dirty="0" smtClean="0">
                <a:solidFill>
                  <a:srgbClr val="FF0066"/>
                </a:solidFill>
              </a:rPr>
              <a:t>)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FF00"/>
                </a:solidFill>
              </a:rPr>
              <a:t>Mastoid (</a:t>
            </a:r>
            <a:r>
              <a:rPr lang="en-US" b="1" i="1" dirty="0" err="1" smtClean="0">
                <a:solidFill>
                  <a:srgbClr val="FFFF00"/>
                </a:solidFill>
              </a:rPr>
              <a:t>postauricular</a:t>
            </a:r>
            <a:r>
              <a:rPr lang="en-US" b="1" i="1" dirty="0" smtClean="0">
                <a:solidFill>
                  <a:srgbClr val="FFFF00"/>
                </a:solidFill>
              </a:rPr>
              <a:t> or </a:t>
            </a:r>
            <a:r>
              <a:rPr lang="en-US" b="1" i="1" dirty="0" err="1" smtClean="0">
                <a:solidFill>
                  <a:srgbClr val="FFFF00"/>
                </a:solidFill>
              </a:rPr>
              <a:t>retroauricular</a:t>
            </a:r>
            <a:r>
              <a:rPr lang="en-US" b="1" i="1" dirty="0" smtClean="0">
                <a:solidFill>
                  <a:srgbClr val="FFFF00"/>
                </a:solidFill>
              </a:rPr>
              <a:t>)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7030A0"/>
                </a:solidFill>
              </a:rPr>
              <a:t>Occipital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92D050"/>
                </a:solidFill>
              </a:rPr>
              <a:t>Superficial cervical nodes.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002060"/>
                </a:solidFill>
              </a:rPr>
              <a:t>Anterior cervical nodes.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981" t="5714" r="11213"/>
          <a:stretch>
            <a:fillRect/>
          </a:stretch>
        </p:blipFill>
        <p:spPr bwMode="auto">
          <a:xfrm>
            <a:off x="4267200" y="1219200"/>
            <a:ext cx="4726752" cy="465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SUPERFICIAL CERVICAL NODES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These are offshoot of superficial parotid nodes.</a:t>
            </a:r>
          </a:p>
          <a:p>
            <a:endParaRPr lang="en-US" dirty="0" smtClean="0"/>
          </a:p>
          <a:p>
            <a:r>
              <a:rPr lang="en-US" dirty="0" smtClean="0"/>
              <a:t>Located superficial to upper part of </a:t>
            </a:r>
            <a:r>
              <a:rPr lang="en-US" dirty="0" err="1" smtClean="0"/>
              <a:t>sternocleidomastoid</a:t>
            </a:r>
            <a:r>
              <a:rPr lang="en-US" dirty="0" smtClean="0"/>
              <a:t> by the side of external jugular vein.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Floor of external acoustic </a:t>
            </a:r>
            <a:r>
              <a:rPr lang="en-US" i="1" dirty="0" err="1" smtClean="0"/>
              <a:t>meatus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Lobule of the 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Angle of jaw.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Lower part of parotid region.</a:t>
            </a:r>
          </a:p>
          <a:p>
            <a:pPr marL="457200" indent="-457200">
              <a:buNone/>
            </a:pPr>
            <a:endParaRPr lang="en-US" i="1" dirty="0" smtClean="0"/>
          </a:p>
          <a:p>
            <a:pPr marL="457200" indent="-457200">
              <a:buNone/>
            </a:pPr>
            <a:endParaRPr lang="en-US" i="1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EFFERENTS-</a:t>
            </a:r>
            <a:r>
              <a:rPr lang="en-US" dirty="0" smtClean="0"/>
              <a:t> drain into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Lower deep cervical nodes.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981" t="6250" r="11309"/>
          <a:stretch>
            <a:fillRect/>
          </a:stretch>
        </p:blipFill>
        <p:spPr bwMode="auto">
          <a:xfrm>
            <a:off x="4267200" y="1447800"/>
            <a:ext cx="466288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ANTERIOR CERVICAL NODES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Arranged along the anterior jugular vein.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AFFERENTS-</a:t>
            </a:r>
            <a:r>
              <a:rPr lang="en-US" dirty="0" smtClean="0"/>
              <a:t> from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i="1" dirty="0" smtClean="0"/>
              <a:t>Anterior triangle of neck below the hyoid bone.</a:t>
            </a:r>
          </a:p>
          <a:p>
            <a:pPr marL="457200" indent="-457200">
              <a:buNone/>
            </a:pPr>
            <a:endParaRPr lang="en-US" i="1" dirty="0" smtClean="0"/>
          </a:p>
          <a:p>
            <a:pPr marL="457200" indent="-45720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EFFERENTS-</a:t>
            </a:r>
            <a:r>
              <a:rPr lang="en-US" dirty="0" smtClean="0"/>
              <a:t> drain into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Lower deep cervical nodes.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32282"/>
            <a:ext cx="4242530" cy="589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DEEP 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3657600" cy="5867400"/>
          </a:xfrm>
        </p:spPr>
        <p:txBody>
          <a:bodyPr/>
          <a:lstStyle/>
          <a:p>
            <a:r>
              <a:rPr lang="en-US" dirty="0" smtClean="0"/>
              <a:t>Deep cervical nodes.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Waldeyer’s</a:t>
            </a:r>
            <a:r>
              <a:rPr lang="en-US" dirty="0" smtClean="0"/>
              <a:t> ring.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Nodes of midline.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868" t="6948" r="18868"/>
          <a:stretch>
            <a:fillRect/>
          </a:stretch>
        </p:blipFill>
        <p:spPr bwMode="auto">
          <a:xfrm>
            <a:off x="3782109" y="914399"/>
            <a:ext cx="5191481" cy="5818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NODES OF MIDLINE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20436"/>
            <a:ext cx="4495800" cy="54057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Termed in correspondence to the anatomical area where they exist:</a:t>
            </a:r>
          </a:p>
          <a:p>
            <a:endParaRPr lang="en-US" dirty="0" smtClean="0"/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Infrahyoid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Prelaryngeal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Pretracheal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Paratracheal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6351" r="9434"/>
          <a:stretch>
            <a:fillRect/>
          </a:stretch>
        </p:blipFill>
        <p:spPr bwMode="auto">
          <a:xfrm>
            <a:off x="4648200" y="762000"/>
            <a:ext cx="4269193" cy="588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1043</Words>
  <Application>Microsoft Office PowerPoint</Application>
  <PresentationFormat>On-screen Show (4:3)</PresentationFormat>
  <Paragraphs>290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LYMPHATIC DRAINAGE  OF   HEAD &amp; NECK</vt:lpstr>
      <vt:lpstr>INTRODUCTION</vt:lpstr>
      <vt:lpstr>Slide 3</vt:lpstr>
      <vt:lpstr>INTRODUCTION CONTD…</vt:lpstr>
      <vt:lpstr>SUPERFICIAL LYMPH NODES </vt:lpstr>
      <vt:lpstr>SUPERFICIAL CERVICAL NODES</vt:lpstr>
      <vt:lpstr>ANTERIOR CERVICAL NODES</vt:lpstr>
      <vt:lpstr>DEEP LYMPH NODES </vt:lpstr>
      <vt:lpstr>NODES OF MIDLINE </vt:lpstr>
      <vt:lpstr>DEEP CERVICAL LYMPH NODES</vt:lpstr>
      <vt:lpstr>DEEP CERVICAL LYMPH NODES CONTD…</vt:lpstr>
      <vt:lpstr>UPPER DEEP CERVICAL LYMPH NODES </vt:lpstr>
      <vt:lpstr>LOWER DEEP CERVICAL LYMPH NODES </vt:lpstr>
      <vt:lpstr>LOWER DEEP CERVICAL LYMPH NODES CONTD…</vt:lpstr>
      <vt:lpstr>Slide 15</vt:lpstr>
      <vt:lpstr>LYMPH NODES OF HEAD &amp;NECK</vt:lpstr>
      <vt:lpstr>LYMPH NODES OF HEAD &amp;NECK CONTD…</vt:lpstr>
      <vt:lpstr>PRELARYNGEAL NODES </vt:lpstr>
      <vt:lpstr>SUBMENTAL NODES </vt:lpstr>
      <vt:lpstr>SUBMANDIBULAR NODES </vt:lpstr>
      <vt:lpstr>SUBMANDIBULAR NODES CONTD… </vt:lpstr>
      <vt:lpstr>SUBMANDIBULAR NODES CONTD… </vt:lpstr>
      <vt:lpstr>BUCCAL NODES</vt:lpstr>
      <vt:lpstr>BUCCAL NODES</vt:lpstr>
      <vt:lpstr>PAROTID (PREAURICULAR) NODES </vt:lpstr>
      <vt:lpstr>MASTOID (POSTAURICULAR) NODES </vt:lpstr>
      <vt:lpstr>MASTOID (POSTAURICULAR) NODES CONTD… </vt:lpstr>
      <vt:lpstr>OCCIPITAL NODES 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DRAINAGE  OF THE  HEAD &amp; NECK</dc:title>
  <dc:creator>abcd</dc:creator>
  <cp:lastModifiedBy>HP</cp:lastModifiedBy>
  <cp:revision>138</cp:revision>
  <dcterms:created xsi:type="dcterms:W3CDTF">2014-04-22T10:15:11Z</dcterms:created>
  <dcterms:modified xsi:type="dcterms:W3CDTF">2020-05-26T05:18:54Z</dcterms:modified>
</cp:coreProperties>
</file>