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22"/>
  </p:notesMasterIdLst>
  <p:sldIdLst>
    <p:sldId id="256" r:id="rId2"/>
    <p:sldId id="280" r:id="rId3"/>
    <p:sldId id="262" r:id="rId4"/>
    <p:sldId id="259" r:id="rId5"/>
    <p:sldId id="257" r:id="rId6"/>
    <p:sldId id="260" r:id="rId7"/>
    <p:sldId id="281" r:id="rId8"/>
    <p:sldId id="264" r:id="rId9"/>
    <p:sldId id="268" r:id="rId10"/>
    <p:sldId id="271" r:id="rId11"/>
    <p:sldId id="275" r:id="rId12"/>
    <p:sldId id="276" r:id="rId13"/>
    <p:sldId id="272" r:id="rId14"/>
    <p:sldId id="273" r:id="rId15"/>
    <p:sldId id="269" r:id="rId16"/>
    <p:sldId id="279" r:id="rId17"/>
    <p:sldId id="263" r:id="rId18"/>
    <p:sldId id="278" r:id="rId19"/>
    <p:sldId id="258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6" autoAdjust="0"/>
  </p:normalViewPr>
  <p:slideViewPr>
    <p:cSldViewPr snapToGrid="0" snapToObjects="1">
      <p:cViewPr varScale="1">
        <p:scale>
          <a:sx n="88" d="100"/>
          <a:sy n="88" d="100"/>
        </p:scale>
        <p:origin x="14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DAAC88-92AF-4311-83D8-30F876233DE9}" type="doc">
      <dgm:prSet loTypeId="urn:microsoft.com/office/officeart/2005/8/layout/defaul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A15B4716-1947-497C-AD6F-565AB693D944}">
      <dgm:prSet/>
      <dgm:spPr>
        <a:solidFill>
          <a:srgbClr val="FFFF00"/>
        </a:solidFill>
      </dgm:spPr>
      <dgm:t>
        <a:bodyPr/>
        <a:lstStyle/>
        <a:p>
          <a:pPr rtl="0"/>
          <a:r>
            <a:rPr lang="en-US" dirty="0" smtClean="0"/>
            <a:t>Clear communication of directives and precautionary measures </a:t>
          </a:r>
          <a:endParaRPr lang="en-IN" dirty="0"/>
        </a:p>
      </dgm:t>
    </dgm:pt>
    <dgm:pt modelId="{5A3D3396-E77E-420E-A982-7EE4A41ACF95}" type="parTrans" cxnId="{E76B14F2-D3B6-4791-A971-CE6AFD43D7D6}">
      <dgm:prSet/>
      <dgm:spPr/>
      <dgm:t>
        <a:bodyPr/>
        <a:lstStyle/>
        <a:p>
          <a:endParaRPr lang="en-IN"/>
        </a:p>
      </dgm:t>
    </dgm:pt>
    <dgm:pt modelId="{63721B92-5ABC-4214-8F29-ADB6C78E8699}" type="sibTrans" cxnId="{E76B14F2-D3B6-4791-A971-CE6AFD43D7D6}">
      <dgm:prSet/>
      <dgm:spPr/>
      <dgm:t>
        <a:bodyPr/>
        <a:lstStyle/>
        <a:p>
          <a:endParaRPr lang="en-IN"/>
        </a:p>
      </dgm:t>
    </dgm:pt>
    <dgm:pt modelId="{396F1548-26B0-4F56-8D64-C7B39031AA3E}">
      <dgm:prSet/>
      <dgm:spPr>
        <a:solidFill>
          <a:srgbClr val="92D050"/>
        </a:solidFill>
      </dgm:spPr>
      <dgm:t>
        <a:bodyPr/>
        <a:lstStyle/>
        <a:p>
          <a:pPr rtl="0"/>
          <a:r>
            <a:rPr lang="en-US" dirty="0" smtClean="0"/>
            <a:t>Ability to give feedback to and obtain support from management </a:t>
          </a:r>
          <a:endParaRPr lang="en-IN" dirty="0"/>
        </a:p>
      </dgm:t>
    </dgm:pt>
    <dgm:pt modelId="{ABFDC9ED-783D-4FA5-B816-E71D9100D66C}" type="parTrans" cxnId="{BB251AF3-2233-427A-873D-77BE286B605B}">
      <dgm:prSet/>
      <dgm:spPr/>
      <dgm:t>
        <a:bodyPr/>
        <a:lstStyle/>
        <a:p>
          <a:endParaRPr lang="en-IN"/>
        </a:p>
      </dgm:t>
    </dgm:pt>
    <dgm:pt modelId="{818D8B05-6A4C-40FE-912C-04A199FC04C3}" type="sibTrans" cxnId="{BB251AF3-2233-427A-873D-77BE286B605B}">
      <dgm:prSet/>
      <dgm:spPr/>
      <dgm:t>
        <a:bodyPr/>
        <a:lstStyle/>
        <a:p>
          <a:endParaRPr lang="en-IN"/>
        </a:p>
      </dgm:t>
    </dgm:pt>
    <dgm:pt modelId="{EB4D29B6-0820-499C-9642-A74900D6A96F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 smtClean="0"/>
            <a:t>Support from supervisors and colleagues </a:t>
          </a:r>
          <a:endParaRPr lang="en-IN" dirty="0"/>
        </a:p>
      </dgm:t>
    </dgm:pt>
    <dgm:pt modelId="{2A9C86B7-10B9-4BDA-96F0-F7976E54EAC9}" type="parTrans" cxnId="{1EB59573-8F6A-4300-B1C6-5CA99DBCCE91}">
      <dgm:prSet/>
      <dgm:spPr/>
      <dgm:t>
        <a:bodyPr/>
        <a:lstStyle/>
        <a:p>
          <a:endParaRPr lang="en-IN"/>
        </a:p>
      </dgm:t>
    </dgm:pt>
    <dgm:pt modelId="{95F8E37C-B6F1-457B-BFB6-1EBE1B0611CD}" type="sibTrans" cxnId="{1EB59573-8F6A-4300-B1C6-5CA99DBCCE91}">
      <dgm:prSet/>
      <dgm:spPr/>
      <dgm:t>
        <a:bodyPr/>
        <a:lstStyle/>
        <a:p>
          <a:endParaRPr lang="en-IN"/>
        </a:p>
      </dgm:t>
    </dgm:pt>
    <dgm:pt modelId="{081AC0D3-570E-4E87-87D2-0890350ECE2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Support from the family </a:t>
          </a:r>
          <a:endParaRPr lang="en-IN" dirty="0"/>
        </a:p>
      </dgm:t>
    </dgm:pt>
    <dgm:pt modelId="{7F5A8D9F-081D-44C5-8C19-0429C1905948}" type="parTrans" cxnId="{05303F8C-95BB-416B-8B03-9B0578320AA8}">
      <dgm:prSet/>
      <dgm:spPr/>
      <dgm:t>
        <a:bodyPr/>
        <a:lstStyle/>
        <a:p>
          <a:endParaRPr lang="en-IN"/>
        </a:p>
      </dgm:t>
    </dgm:pt>
    <dgm:pt modelId="{AEE7A744-50A8-4058-858B-6436F2822950}" type="sibTrans" cxnId="{05303F8C-95BB-416B-8B03-9B0578320AA8}">
      <dgm:prSet/>
      <dgm:spPr/>
      <dgm:t>
        <a:bodyPr/>
        <a:lstStyle/>
        <a:p>
          <a:endParaRPr lang="en-IN"/>
        </a:p>
      </dgm:t>
    </dgm:pt>
    <dgm:pt modelId="{1C374958-4BD9-4750-97E7-16A5FC1A3546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dirty="0" smtClean="0"/>
            <a:t>Ability to talk to someone about their experiences </a:t>
          </a:r>
          <a:endParaRPr lang="en-IN" dirty="0"/>
        </a:p>
      </dgm:t>
    </dgm:pt>
    <dgm:pt modelId="{B28E91B1-FF2A-41A7-A5F5-F06F4DAD193C}" type="parTrans" cxnId="{13F47F48-8A7C-4D9A-B8BC-7809251259CC}">
      <dgm:prSet/>
      <dgm:spPr/>
      <dgm:t>
        <a:bodyPr/>
        <a:lstStyle/>
        <a:p>
          <a:endParaRPr lang="en-IN"/>
        </a:p>
      </dgm:t>
    </dgm:pt>
    <dgm:pt modelId="{53EBB538-DE47-493E-8A65-4C4EAF201273}" type="sibTrans" cxnId="{13F47F48-8A7C-4D9A-B8BC-7809251259CC}">
      <dgm:prSet/>
      <dgm:spPr/>
      <dgm:t>
        <a:bodyPr/>
        <a:lstStyle/>
        <a:p>
          <a:endParaRPr lang="en-IN"/>
        </a:p>
      </dgm:t>
    </dgm:pt>
    <dgm:pt modelId="{B69591EE-A412-4F0E-92FE-F9B4A74563E5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smtClean="0"/>
            <a:t>Religious convictions </a:t>
          </a:r>
          <a:endParaRPr lang="en-IN" dirty="0"/>
        </a:p>
      </dgm:t>
    </dgm:pt>
    <dgm:pt modelId="{D016E1A6-8394-4F68-AADA-6631FA5701BC}" type="parTrans" cxnId="{01B85CB5-C624-4F74-BD78-7769AF5BBDFB}">
      <dgm:prSet/>
      <dgm:spPr/>
      <dgm:t>
        <a:bodyPr/>
        <a:lstStyle/>
        <a:p>
          <a:endParaRPr lang="en-IN"/>
        </a:p>
      </dgm:t>
    </dgm:pt>
    <dgm:pt modelId="{66A5F5B4-2AEC-43FF-BE5F-EE26C5DE0A1A}" type="sibTrans" cxnId="{01B85CB5-C624-4F74-BD78-7769AF5BBDFB}">
      <dgm:prSet/>
      <dgm:spPr/>
      <dgm:t>
        <a:bodyPr/>
        <a:lstStyle/>
        <a:p>
          <a:endParaRPr lang="en-IN"/>
        </a:p>
      </dgm:t>
    </dgm:pt>
    <dgm:pt modelId="{0E9DA11C-CA89-4D98-8E33-9E30A180244B}" type="pres">
      <dgm:prSet presAssocID="{39DAAC88-92AF-4311-83D8-30F876233D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A923CBF-F9BD-4572-A58A-883E5CA84D32}" type="pres">
      <dgm:prSet presAssocID="{A15B4716-1947-497C-AD6F-565AB693D94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B09190D-9580-4D15-9E35-9E7212AA0EB2}" type="pres">
      <dgm:prSet presAssocID="{63721B92-5ABC-4214-8F29-ADB6C78E8699}" presName="sibTrans" presStyleCnt="0"/>
      <dgm:spPr/>
      <dgm:t>
        <a:bodyPr/>
        <a:lstStyle/>
        <a:p>
          <a:endParaRPr lang="en-IN"/>
        </a:p>
      </dgm:t>
    </dgm:pt>
    <dgm:pt modelId="{B7524BF7-8FAC-4511-95D8-CFCCC055B08A}" type="pres">
      <dgm:prSet presAssocID="{396F1548-26B0-4F56-8D64-C7B39031AA3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9C58C3B-0345-47EB-93D0-FBCD75EBE692}" type="pres">
      <dgm:prSet presAssocID="{818D8B05-6A4C-40FE-912C-04A199FC04C3}" presName="sibTrans" presStyleCnt="0"/>
      <dgm:spPr/>
      <dgm:t>
        <a:bodyPr/>
        <a:lstStyle/>
        <a:p>
          <a:endParaRPr lang="en-IN"/>
        </a:p>
      </dgm:t>
    </dgm:pt>
    <dgm:pt modelId="{7112F88A-6ADC-423A-AB09-61420AD7A292}" type="pres">
      <dgm:prSet presAssocID="{EB4D29B6-0820-499C-9642-A74900D6A96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54BBA56-E918-4961-9FEC-725EEEC39B23}" type="pres">
      <dgm:prSet presAssocID="{95F8E37C-B6F1-457B-BFB6-1EBE1B0611CD}" presName="sibTrans" presStyleCnt="0"/>
      <dgm:spPr/>
      <dgm:t>
        <a:bodyPr/>
        <a:lstStyle/>
        <a:p>
          <a:endParaRPr lang="en-IN"/>
        </a:p>
      </dgm:t>
    </dgm:pt>
    <dgm:pt modelId="{F2623673-D759-48F2-B119-F4F35DD8DF55}" type="pres">
      <dgm:prSet presAssocID="{081AC0D3-570E-4E87-87D2-0890350ECE2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CF22968-7CFE-4A01-92E0-5841CA171DF2}" type="pres">
      <dgm:prSet presAssocID="{AEE7A744-50A8-4058-858B-6436F2822950}" presName="sibTrans" presStyleCnt="0"/>
      <dgm:spPr/>
      <dgm:t>
        <a:bodyPr/>
        <a:lstStyle/>
        <a:p>
          <a:endParaRPr lang="en-IN"/>
        </a:p>
      </dgm:t>
    </dgm:pt>
    <dgm:pt modelId="{796650CB-3BEA-48A4-BCDC-B5D155E29358}" type="pres">
      <dgm:prSet presAssocID="{1C374958-4BD9-4750-97E7-16A5FC1A354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1EF7756-5368-4363-A228-6C3AB67F19EF}" type="pres">
      <dgm:prSet presAssocID="{53EBB538-DE47-493E-8A65-4C4EAF201273}" presName="sibTrans" presStyleCnt="0"/>
      <dgm:spPr/>
      <dgm:t>
        <a:bodyPr/>
        <a:lstStyle/>
        <a:p>
          <a:endParaRPr lang="en-IN"/>
        </a:p>
      </dgm:t>
    </dgm:pt>
    <dgm:pt modelId="{6348FA52-0370-4253-8592-82D486CCBA3B}" type="pres">
      <dgm:prSet presAssocID="{B69591EE-A412-4F0E-92FE-F9B4A74563E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EB59573-8F6A-4300-B1C6-5CA99DBCCE91}" srcId="{39DAAC88-92AF-4311-83D8-30F876233DE9}" destId="{EB4D29B6-0820-499C-9642-A74900D6A96F}" srcOrd="2" destOrd="0" parTransId="{2A9C86B7-10B9-4BDA-96F0-F7976E54EAC9}" sibTransId="{95F8E37C-B6F1-457B-BFB6-1EBE1B0611CD}"/>
    <dgm:cxn modelId="{0B5EC56A-73A9-40E2-8118-14D8DBF7D801}" type="presOf" srcId="{EB4D29B6-0820-499C-9642-A74900D6A96F}" destId="{7112F88A-6ADC-423A-AB09-61420AD7A292}" srcOrd="0" destOrd="0" presId="urn:microsoft.com/office/officeart/2005/8/layout/default"/>
    <dgm:cxn modelId="{76C3C481-29CC-4BF5-83A4-CA0852109BF6}" type="presOf" srcId="{A15B4716-1947-497C-AD6F-565AB693D944}" destId="{2A923CBF-F9BD-4572-A58A-883E5CA84D32}" srcOrd="0" destOrd="0" presId="urn:microsoft.com/office/officeart/2005/8/layout/default"/>
    <dgm:cxn modelId="{BB251AF3-2233-427A-873D-77BE286B605B}" srcId="{39DAAC88-92AF-4311-83D8-30F876233DE9}" destId="{396F1548-26B0-4F56-8D64-C7B39031AA3E}" srcOrd="1" destOrd="0" parTransId="{ABFDC9ED-783D-4FA5-B816-E71D9100D66C}" sibTransId="{818D8B05-6A4C-40FE-912C-04A199FC04C3}"/>
    <dgm:cxn modelId="{3938D568-4008-411D-85B9-15DE238E9A10}" type="presOf" srcId="{081AC0D3-570E-4E87-87D2-0890350ECE2C}" destId="{F2623673-D759-48F2-B119-F4F35DD8DF55}" srcOrd="0" destOrd="0" presId="urn:microsoft.com/office/officeart/2005/8/layout/default"/>
    <dgm:cxn modelId="{426F95DA-4574-490F-9666-7C3F8414F3B8}" type="presOf" srcId="{1C374958-4BD9-4750-97E7-16A5FC1A3546}" destId="{796650CB-3BEA-48A4-BCDC-B5D155E29358}" srcOrd="0" destOrd="0" presId="urn:microsoft.com/office/officeart/2005/8/layout/default"/>
    <dgm:cxn modelId="{B8704BF9-8017-4599-9D2C-8B43F68703B3}" type="presOf" srcId="{396F1548-26B0-4F56-8D64-C7B39031AA3E}" destId="{B7524BF7-8FAC-4511-95D8-CFCCC055B08A}" srcOrd="0" destOrd="0" presId="urn:microsoft.com/office/officeart/2005/8/layout/default"/>
    <dgm:cxn modelId="{E76B14F2-D3B6-4791-A971-CE6AFD43D7D6}" srcId="{39DAAC88-92AF-4311-83D8-30F876233DE9}" destId="{A15B4716-1947-497C-AD6F-565AB693D944}" srcOrd="0" destOrd="0" parTransId="{5A3D3396-E77E-420E-A982-7EE4A41ACF95}" sibTransId="{63721B92-5ABC-4214-8F29-ADB6C78E8699}"/>
    <dgm:cxn modelId="{AA066E7F-8A72-4D23-A265-182BCBC668A7}" type="presOf" srcId="{B69591EE-A412-4F0E-92FE-F9B4A74563E5}" destId="{6348FA52-0370-4253-8592-82D486CCBA3B}" srcOrd="0" destOrd="0" presId="urn:microsoft.com/office/officeart/2005/8/layout/default"/>
    <dgm:cxn modelId="{01B85CB5-C624-4F74-BD78-7769AF5BBDFB}" srcId="{39DAAC88-92AF-4311-83D8-30F876233DE9}" destId="{B69591EE-A412-4F0E-92FE-F9B4A74563E5}" srcOrd="5" destOrd="0" parTransId="{D016E1A6-8394-4F68-AADA-6631FA5701BC}" sibTransId="{66A5F5B4-2AEC-43FF-BE5F-EE26C5DE0A1A}"/>
    <dgm:cxn modelId="{05303F8C-95BB-416B-8B03-9B0578320AA8}" srcId="{39DAAC88-92AF-4311-83D8-30F876233DE9}" destId="{081AC0D3-570E-4E87-87D2-0890350ECE2C}" srcOrd="3" destOrd="0" parTransId="{7F5A8D9F-081D-44C5-8C19-0429C1905948}" sibTransId="{AEE7A744-50A8-4058-858B-6436F2822950}"/>
    <dgm:cxn modelId="{0A65F3F4-0F18-46AE-873F-25B4638A198D}" type="presOf" srcId="{39DAAC88-92AF-4311-83D8-30F876233DE9}" destId="{0E9DA11C-CA89-4D98-8E33-9E30A180244B}" srcOrd="0" destOrd="0" presId="urn:microsoft.com/office/officeart/2005/8/layout/default"/>
    <dgm:cxn modelId="{13F47F48-8A7C-4D9A-B8BC-7809251259CC}" srcId="{39DAAC88-92AF-4311-83D8-30F876233DE9}" destId="{1C374958-4BD9-4750-97E7-16A5FC1A3546}" srcOrd="4" destOrd="0" parTransId="{B28E91B1-FF2A-41A7-A5F5-F06F4DAD193C}" sibTransId="{53EBB538-DE47-493E-8A65-4C4EAF201273}"/>
    <dgm:cxn modelId="{DEE053C2-CB7B-4C37-8EBE-9336199A8008}" type="presParOf" srcId="{0E9DA11C-CA89-4D98-8E33-9E30A180244B}" destId="{2A923CBF-F9BD-4572-A58A-883E5CA84D32}" srcOrd="0" destOrd="0" presId="urn:microsoft.com/office/officeart/2005/8/layout/default"/>
    <dgm:cxn modelId="{DE728AD2-3AE4-4384-8CE3-2D21D9830458}" type="presParOf" srcId="{0E9DA11C-CA89-4D98-8E33-9E30A180244B}" destId="{0B09190D-9580-4D15-9E35-9E7212AA0EB2}" srcOrd="1" destOrd="0" presId="urn:microsoft.com/office/officeart/2005/8/layout/default"/>
    <dgm:cxn modelId="{5B4223AB-7619-431B-B884-2B3922662F60}" type="presParOf" srcId="{0E9DA11C-CA89-4D98-8E33-9E30A180244B}" destId="{B7524BF7-8FAC-4511-95D8-CFCCC055B08A}" srcOrd="2" destOrd="0" presId="urn:microsoft.com/office/officeart/2005/8/layout/default"/>
    <dgm:cxn modelId="{B5C296A5-9BB8-45AF-AC62-F4945FD4B645}" type="presParOf" srcId="{0E9DA11C-CA89-4D98-8E33-9E30A180244B}" destId="{B9C58C3B-0345-47EB-93D0-FBCD75EBE692}" srcOrd="3" destOrd="0" presId="urn:microsoft.com/office/officeart/2005/8/layout/default"/>
    <dgm:cxn modelId="{5CBD66BB-9DD7-4DC0-B4FF-7CEB33F145F9}" type="presParOf" srcId="{0E9DA11C-CA89-4D98-8E33-9E30A180244B}" destId="{7112F88A-6ADC-423A-AB09-61420AD7A292}" srcOrd="4" destOrd="0" presId="urn:microsoft.com/office/officeart/2005/8/layout/default"/>
    <dgm:cxn modelId="{AE4E97E6-3CAA-40FF-9E34-444629D0F331}" type="presParOf" srcId="{0E9DA11C-CA89-4D98-8E33-9E30A180244B}" destId="{254BBA56-E918-4961-9FEC-725EEEC39B23}" srcOrd="5" destOrd="0" presId="urn:microsoft.com/office/officeart/2005/8/layout/default"/>
    <dgm:cxn modelId="{9255020E-A348-4BEE-83C7-60000B684DCE}" type="presParOf" srcId="{0E9DA11C-CA89-4D98-8E33-9E30A180244B}" destId="{F2623673-D759-48F2-B119-F4F35DD8DF55}" srcOrd="6" destOrd="0" presId="urn:microsoft.com/office/officeart/2005/8/layout/default"/>
    <dgm:cxn modelId="{D93CA4C6-AE85-4377-B040-05B63FEDFD84}" type="presParOf" srcId="{0E9DA11C-CA89-4D98-8E33-9E30A180244B}" destId="{ECF22968-7CFE-4A01-92E0-5841CA171DF2}" srcOrd="7" destOrd="0" presId="urn:microsoft.com/office/officeart/2005/8/layout/default"/>
    <dgm:cxn modelId="{1C63EFD7-2A72-4FC7-B4BA-506177EA1F03}" type="presParOf" srcId="{0E9DA11C-CA89-4D98-8E33-9E30A180244B}" destId="{796650CB-3BEA-48A4-BCDC-B5D155E29358}" srcOrd="8" destOrd="0" presId="urn:microsoft.com/office/officeart/2005/8/layout/default"/>
    <dgm:cxn modelId="{B82AF2E4-EAC3-44B2-8FF8-9406BAF47CCB}" type="presParOf" srcId="{0E9DA11C-CA89-4D98-8E33-9E30A180244B}" destId="{01EF7756-5368-4363-A228-6C3AB67F19EF}" srcOrd="9" destOrd="0" presId="urn:microsoft.com/office/officeart/2005/8/layout/default"/>
    <dgm:cxn modelId="{C9C5966B-8D70-46B5-A567-B02EE6CA0400}" type="presParOf" srcId="{0E9DA11C-CA89-4D98-8E33-9E30A180244B}" destId="{6348FA52-0370-4253-8592-82D486CCBA3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1791D-8EEF-44D7-B68A-FFDBBEA4E9E3}" type="doc">
      <dgm:prSet loTypeId="urn:microsoft.com/office/officeart/2005/8/layout/cycle7" loCatId="cycle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IN"/>
        </a:p>
      </dgm:t>
    </dgm:pt>
    <dgm:pt modelId="{FA04F44D-FEFF-405C-B259-428C626DE9A3}">
      <dgm:prSet custT="1"/>
      <dgm:spPr/>
      <dgm:t>
        <a:bodyPr/>
        <a:lstStyle/>
        <a:p>
          <a:pPr rtl="0"/>
          <a:r>
            <a:rPr lang="en-IN" sz="2000" dirty="0"/>
            <a:t>Thought </a:t>
          </a:r>
        </a:p>
      </dgm:t>
    </dgm:pt>
    <dgm:pt modelId="{D77D6631-9D6C-4784-BB41-50F907CB4DF6}" type="parTrans" cxnId="{E369AA7B-C2A1-4F98-BA45-36A69CB244FF}">
      <dgm:prSet/>
      <dgm:spPr/>
      <dgm:t>
        <a:bodyPr/>
        <a:lstStyle/>
        <a:p>
          <a:endParaRPr lang="en-IN" sz="1600"/>
        </a:p>
      </dgm:t>
    </dgm:pt>
    <dgm:pt modelId="{9463656F-B2FD-448B-9442-0ED66090E2D7}" type="sibTrans" cxnId="{E369AA7B-C2A1-4F98-BA45-36A69CB244FF}">
      <dgm:prSet custT="1"/>
      <dgm:spPr/>
      <dgm:t>
        <a:bodyPr/>
        <a:lstStyle/>
        <a:p>
          <a:endParaRPr lang="en-IN" sz="1200"/>
        </a:p>
      </dgm:t>
    </dgm:pt>
    <dgm:pt modelId="{74B30F16-5C08-49A6-AF02-F659D10A16A2}">
      <dgm:prSet custT="1"/>
      <dgm:spPr/>
      <dgm:t>
        <a:bodyPr/>
        <a:lstStyle/>
        <a:p>
          <a:pPr rtl="0"/>
          <a:r>
            <a:rPr lang="en-IN" sz="2000"/>
            <a:t>Emotions </a:t>
          </a:r>
        </a:p>
      </dgm:t>
    </dgm:pt>
    <dgm:pt modelId="{F9A496D9-AD2B-43DD-A90C-1C27A847678A}" type="parTrans" cxnId="{6D7D3709-B0C2-44FC-8A19-1FFFEE8E8D77}">
      <dgm:prSet/>
      <dgm:spPr/>
      <dgm:t>
        <a:bodyPr/>
        <a:lstStyle/>
        <a:p>
          <a:endParaRPr lang="en-IN" sz="1600"/>
        </a:p>
      </dgm:t>
    </dgm:pt>
    <dgm:pt modelId="{ABC17255-378B-4CBC-BA13-9A1488B79CBC}" type="sibTrans" cxnId="{6D7D3709-B0C2-44FC-8A19-1FFFEE8E8D77}">
      <dgm:prSet custT="1"/>
      <dgm:spPr/>
      <dgm:t>
        <a:bodyPr/>
        <a:lstStyle/>
        <a:p>
          <a:endParaRPr lang="en-IN" sz="1200"/>
        </a:p>
      </dgm:t>
    </dgm:pt>
    <dgm:pt modelId="{E1A4B453-B82D-494F-8EAA-A697E9C951DB}">
      <dgm:prSet custT="1"/>
      <dgm:spPr/>
      <dgm:t>
        <a:bodyPr/>
        <a:lstStyle/>
        <a:p>
          <a:pPr rtl="0"/>
          <a:r>
            <a:rPr lang="en-IN" sz="2000" dirty="0"/>
            <a:t>Physical sensations</a:t>
          </a:r>
        </a:p>
      </dgm:t>
    </dgm:pt>
    <dgm:pt modelId="{5DFE8690-78ED-491C-B34A-E6DDB6846975}" type="parTrans" cxnId="{7953A29A-D3B8-45EB-9438-2C566D6F8E76}">
      <dgm:prSet/>
      <dgm:spPr/>
      <dgm:t>
        <a:bodyPr/>
        <a:lstStyle/>
        <a:p>
          <a:endParaRPr lang="en-IN" sz="1600"/>
        </a:p>
      </dgm:t>
    </dgm:pt>
    <dgm:pt modelId="{F6854386-B12A-428C-8F1C-600F85B5327F}" type="sibTrans" cxnId="{7953A29A-D3B8-45EB-9438-2C566D6F8E76}">
      <dgm:prSet custT="1"/>
      <dgm:spPr/>
      <dgm:t>
        <a:bodyPr/>
        <a:lstStyle/>
        <a:p>
          <a:endParaRPr lang="en-IN" sz="1200"/>
        </a:p>
      </dgm:t>
    </dgm:pt>
    <dgm:pt modelId="{76531B19-48AD-4714-8F88-5AD7A322EC52}">
      <dgm:prSet custT="1"/>
      <dgm:spPr/>
      <dgm:t>
        <a:bodyPr/>
        <a:lstStyle/>
        <a:p>
          <a:pPr rtl="0"/>
          <a:r>
            <a:rPr lang="en-IN" sz="2000"/>
            <a:t>Behavior </a:t>
          </a:r>
        </a:p>
      </dgm:t>
    </dgm:pt>
    <dgm:pt modelId="{241787D4-DA9F-4008-BB7D-37388A2D268F}" type="parTrans" cxnId="{56CE91BC-C16E-49D8-A6E6-3AF4899071D3}">
      <dgm:prSet/>
      <dgm:spPr/>
      <dgm:t>
        <a:bodyPr/>
        <a:lstStyle/>
        <a:p>
          <a:endParaRPr lang="en-IN" sz="1600"/>
        </a:p>
      </dgm:t>
    </dgm:pt>
    <dgm:pt modelId="{492E7840-384F-44AA-9EB3-1E094E3D54BF}" type="sibTrans" cxnId="{56CE91BC-C16E-49D8-A6E6-3AF4899071D3}">
      <dgm:prSet custT="1"/>
      <dgm:spPr/>
      <dgm:t>
        <a:bodyPr/>
        <a:lstStyle/>
        <a:p>
          <a:endParaRPr lang="en-IN" sz="1200"/>
        </a:p>
      </dgm:t>
    </dgm:pt>
    <dgm:pt modelId="{94A8CC2C-21A7-3645-8514-793C0D855B5F}" type="pres">
      <dgm:prSet presAssocID="{47D1791D-8EEF-44D7-B68A-FFDBBEA4E9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FA9CF6-BBFD-0149-88D3-1D6CBB198382}" type="pres">
      <dgm:prSet presAssocID="{FA04F44D-FEFF-405C-B259-428C626DE9A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D3F32-7CE1-E444-BDEB-27F03F15D4E1}" type="pres">
      <dgm:prSet presAssocID="{9463656F-B2FD-448B-9442-0ED66090E2D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2D5D4A2-FC3A-6A40-9DE7-264CDC6FD6C7}" type="pres">
      <dgm:prSet presAssocID="{9463656F-B2FD-448B-9442-0ED66090E2D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EDA9861-52DB-9D4D-8712-3700B7789172}" type="pres">
      <dgm:prSet presAssocID="{74B30F16-5C08-49A6-AF02-F659D10A16A2}" presName="node" presStyleLbl="node1" presStyleIdx="1" presStyleCnt="4" custRadScaleRad="121071" custRadScaleInc="-9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AD6E2D-0CFD-1A48-BD5D-6C0DA6A85CAF}" type="pres">
      <dgm:prSet presAssocID="{ABC17255-378B-4CBC-BA13-9A1488B79CB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5D19D6D-8655-7543-B47A-E6F8411FE207}" type="pres">
      <dgm:prSet presAssocID="{ABC17255-378B-4CBC-BA13-9A1488B79CB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CA78243-911D-2B48-8F3C-7D2C265D1957}" type="pres">
      <dgm:prSet presAssocID="{E1A4B453-B82D-494F-8EAA-A697E9C951DB}" presName="node" presStyleLbl="node1" presStyleIdx="2" presStyleCnt="4" custRadScaleRad="91433" custRadScaleInc="-29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8FB7D-9102-8748-A971-E5A4D9CF25CC}" type="pres">
      <dgm:prSet presAssocID="{F6854386-B12A-428C-8F1C-600F85B5327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B3F5781-D52B-5C45-8D06-415D4795C7BB}" type="pres">
      <dgm:prSet presAssocID="{F6854386-B12A-428C-8F1C-600F85B5327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58C56CA-AB58-5A42-9BC9-88991385FEBC}" type="pres">
      <dgm:prSet presAssocID="{76531B19-48AD-4714-8F88-5AD7A322EC52}" presName="node" presStyleLbl="node1" presStyleIdx="3" presStyleCnt="4" custRadScaleRad="123467" custRadScaleInc="29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5E6A9-BBDC-D240-BB82-DA695C44E4FB}" type="pres">
      <dgm:prSet presAssocID="{492E7840-384F-44AA-9EB3-1E094E3D54B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FD525B5F-D3C7-9147-A68D-000792BC601F}" type="pres">
      <dgm:prSet presAssocID="{492E7840-384F-44AA-9EB3-1E094E3D54BF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D7D3709-B0C2-44FC-8A19-1FFFEE8E8D77}" srcId="{47D1791D-8EEF-44D7-B68A-FFDBBEA4E9E3}" destId="{74B30F16-5C08-49A6-AF02-F659D10A16A2}" srcOrd="1" destOrd="0" parTransId="{F9A496D9-AD2B-43DD-A90C-1C27A847678A}" sibTransId="{ABC17255-378B-4CBC-BA13-9A1488B79CBC}"/>
    <dgm:cxn modelId="{F6CE979E-F6AF-9E46-BB0A-5CAB04517018}" type="presOf" srcId="{9463656F-B2FD-448B-9442-0ED66090E2D7}" destId="{760D3F32-7CE1-E444-BDEB-27F03F15D4E1}" srcOrd="0" destOrd="0" presId="urn:microsoft.com/office/officeart/2005/8/layout/cycle7"/>
    <dgm:cxn modelId="{5875FCE9-BDF7-C04B-A054-7671027AB8A3}" type="presOf" srcId="{F6854386-B12A-428C-8F1C-600F85B5327F}" destId="{B918FB7D-9102-8748-A971-E5A4D9CF25CC}" srcOrd="0" destOrd="0" presId="urn:microsoft.com/office/officeart/2005/8/layout/cycle7"/>
    <dgm:cxn modelId="{33312AB2-E668-924A-9F79-6A1C84FF2072}" type="presOf" srcId="{492E7840-384F-44AA-9EB3-1E094E3D54BF}" destId="{8175E6A9-BBDC-D240-BB82-DA695C44E4FB}" srcOrd="0" destOrd="0" presId="urn:microsoft.com/office/officeart/2005/8/layout/cycle7"/>
    <dgm:cxn modelId="{7953A29A-D3B8-45EB-9438-2C566D6F8E76}" srcId="{47D1791D-8EEF-44D7-B68A-FFDBBEA4E9E3}" destId="{E1A4B453-B82D-494F-8EAA-A697E9C951DB}" srcOrd="2" destOrd="0" parTransId="{5DFE8690-78ED-491C-B34A-E6DDB6846975}" sibTransId="{F6854386-B12A-428C-8F1C-600F85B5327F}"/>
    <dgm:cxn modelId="{891FA0E7-9868-BE42-83BD-5D714F31E8E8}" type="presOf" srcId="{FA04F44D-FEFF-405C-B259-428C626DE9A3}" destId="{09FA9CF6-BBFD-0149-88D3-1D6CBB198382}" srcOrd="0" destOrd="0" presId="urn:microsoft.com/office/officeart/2005/8/layout/cycle7"/>
    <dgm:cxn modelId="{E961F733-8608-864F-AF82-69CEF3A0CDE7}" type="presOf" srcId="{F6854386-B12A-428C-8F1C-600F85B5327F}" destId="{EB3F5781-D52B-5C45-8D06-415D4795C7BB}" srcOrd="1" destOrd="0" presId="urn:microsoft.com/office/officeart/2005/8/layout/cycle7"/>
    <dgm:cxn modelId="{41EA187C-028C-914A-9727-27E7982DB44B}" type="presOf" srcId="{ABC17255-378B-4CBC-BA13-9A1488B79CBC}" destId="{1AAD6E2D-0CFD-1A48-BD5D-6C0DA6A85CAF}" srcOrd="0" destOrd="0" presId="urn:microsoft.com/office/officeart/2005/8/layout/cycle7"/>
    <dgm:cxn modelId="{E369AA7B-C2A1-4F98-BA45-36A69CB244FF}" srcId="{47D1791D-8EEF-44D7-B68A-FFDBBEA4E9E3}" destId="{FA04F44D-FEFF-405C-B259-428C626DE9A3}" srcOrd="0" destOrd="0" parTransId="{D77D6631-9D6C-4784-BB41-50F907CB4DF6}" sibTransId="{9463656F-B2FD-448B-9442-0ED66090E2D7}"/>
    <dgm:cxn modelId="{BA43B104-A044-144F-98B5-721223A57E72}" type="presOf" srcId="{ABC17255-378B-4CBC-BA13-9A1488B79CBC}" destId="{55D19D6D-8655-7543-B47A-E6F8411FE207}" srcOrd="1" destOrd="0" presId="urn:microsoft.com/office/officeart/2005/8/layout/cycle7"/>
    <dgm:cxn modelId="{B1CA68EE-9D99-3242-A1B6-2E2423BD20E8}" type="presOf" srcId="{9463656F-B2FD-448B-9442-0ED66090E2D7}" destId="{12D5D4A2-FC3A-6A40-9DE7-264CDC6FD6C7}" srcOrd="1" destOrd="0" presId="urn:microsoft.com/office/officeart/2005/8/layout/cycle7"/>
    <dgm:cxn modelId="{1AE5F495-69AD-B545-ABF1-19CE67182CA5}" type="presOf" srcId="{492E7840-384F-44AA-9EB3-1E094E3D54BF}" destId="{FD525B5F-D3C7-9147-A68D-000792BC601F}" srcOrd="1" destOrd="0" presId="urn:microsoft.com/office/officeart/2005/8/layout/cycle7"/>
    <dgm:cxn modelId="{F81C23F9-5C99-8D4A-80DA-9B194D29903F}" type="presOf" srcId="{74B30F16-5C08-49A6-AF02-F659D10A16A2}" destId="{7EDA9861-52DB-9D4D-8712-3700B7789172}" srcOrd="0" destOrd="0" presId="urn:microsoft.com/office/officeart/2005/8/layout/cycle7"/>
    <dgm:cxn modelId="{CBC6A16F-0D9E-5E42-9978-FFD80DF2BD82}" type="presOf" srcId="{76531B19-48AD-4714-8F88-5AD7A322EC52}" destId="{C58C56CA-AB58-5A42-9BC9-88991385FEBC}" srcOrd="0" destOrd="0" presId="urn:microsoft.com/office/officeart/2005/8/layout/cycle7"/>
    <dgm:cxn modelId="{56CE91BC-C16E-49D8-A6E6-3AF4899071D3}" srcId="{47D1791D-8EEF-44D7-B68A-FFDBBEA4E9E3}" destId="{76531B19-48AD-4714-8F88-5AD7A322EC52}" srcOrd="3" destOrd="0" parTransId="{241787D4-DA9F-4008-BB7D-37388A2D268F}" sibTransId="{492E7840-384F-44AA-9EB3-1E094E3D54BF}"/>
    <dgm:cxn modelId="{9707CFD6-02E9-9143-85F6-FA7C32625FE3}" type="presOf" srcId="{E1A4B453-B82D-494F-8EAA-A697E9C951DB}" destId="{4CA78243-911D-2B48-8F3C-7D2C265D1957}" srcOrd="0" destOrd="0" presId="urn:microsoft.com/office/officeart/2005/8/layout/cycle7"/>
    <dgm:cxn modelId="{8E579B6B-43DE-FC44-A777-82A41F8F8C16}" type="presOf" srcId="{47D1791D-8EEF-44D7-B68A-FFDBBEA4E9E3}" destId="{94A8CC2C-21A7-3645-8514-793C0D855B5F}" srcOrd="0" destOrd="0" presId="urn:microsoft.com/office/officeart/2005/8/layout/cycle7"/>
    <dgm:cxn modelId="{B5966271-8C0A-0C46-A83A-C6DFE03C8565}" type="presParOf" srcId="{94A8CC2C-21A7-3645-8514-793C0D855B5F}" destId="{09FA9CF6-BBFD-0149-88D3-1D6CBB198382}" srcOrd="0" destOrd="0" presId="urn:microsoft.com/office/officeart/2005/8/layout/cycle7"/>
    <dgm:cxn modelId="{4AE3B316-D88E-0E41-A0D5-11FA9CA98272}" type="presParOf" srcId="{94A8CC2C-21A7-3645-8514-793C0D855B5F}" destId="{760D3F32-7CE1-E444-BDEB-27F03F15D4E1}" srcOrd="1" destOrd="0" presId="urn:microsoft.com/office/officeart/2005/8/layout/cycle7"/>
    <dgm:cxn modelId="{962FE462-02BA-CB45-B4BF-66F1E8FE03DF}" type="presParOf" srcId="{760D3F32-7CE1-E444-BDEB-27F03F15D4E1}" destId="{12D5D4A2-FC3A-6A40-9DE7-264CDC6FD6C7}" srcOrd="0" destOrd="0" presId="urn:microsoft.com/office/officeart/2005/8/layout/cycle7"/>
    <dgm:cxn modelId="{CE4B1DCA-2AFA-3844-850E-F61D9295222F}" type="presParOf" srcId="{94A8CC2C-21A7-3645-8514-793C0D855B5F}" destId="{7EDA9861-52DB-9D4D-8712-3700B7789172}" srcOrd="2" destOrd="0" presId="urn:microsoft.com/office/officeart/2005/8/layout/cycle7"/>
    <dgm:cxn modelId="{05584772-8FBE-FE42-A8B0-35A54DBE6C1E}" type="presParOf" srcId="{94A8CC2C-21A7-3645-8514-793C0D855B5F}" destId="{1AAD6E2D-0CFD-1A48-BD5D-6C0DA6A85CAF}" srcOrd="3" destOrd="0" presId="urn:microsoft.com/office/officeart/2005/8/layout/cycle7"/>
    <dgm:cxn modelId="{FA1C1673-9A4B-1E49-86BB-7E485C170401}" type="presParOf" srcId="{1AAD6E2D-0CFD-1A48-BD5D-6C0DA6A85CAF}" destId="{55D19D6D-8655-7543-B47A-E6F8411FE207}" srcOrd="0" destOrd="0" presId="urn:microsoft.com/office/officeart/2005/8/layout/cycle7"/>
    <dgm:cxn modelId="{3C3F57B6-D697-7B4E-B27A-8FEA980C57FB}" type="presParOf" srcId="{94A8CC2C-21A7-3645-8514-793C0D855B5F}" destId="{4CA78243-911D-2B48-8F3C-7D2C265D1957}" srcOrd="4" destOrd="0" presId="urn:microsoft.com/office/officeart/2005/8/layout/cycle7"/>
    <dgm:cxn modelId="{49320F59-5CB3-BC4B-AB4A-7371E1D7C386}" type="presParOf" srcId="{94A8CC2C-21A7-3645-8514-793C0D855B5F}" destId="{B918FB7D-9102-8748-A971-E5A4D9CF25CC}" srcOrd="5" destOrd="0" presId="urn:microsoft.com/office/officeart/2005/8/layout/cycle7"/>
    <dgm:cxn modelId="{670C4C2C-6B57-0C4C-A26C-A94BF46DFAEF}" type="presParOf" srcId="{B918FB7D-9102-8748-A971-E5A4D9CF25CC}" destId="{EB3F5781-D52B-5C45-8D06-415D4795C7BB}" srcOrd="0" destOrd="0" presId="urn:microsoft.com/office/officeart/2005/8/layout/cycle7"/>
    <dgm:cxn modelId="{06F8F794-00D4-D549-9387-695BAF70BC43}" type="presParOf" srcId="{94A8CC2C-21A7-3645-8514-793C0D855B5F}" destId="{C58C56CA-AB58-5A42-9BC9-88991385FEBC}" srcOrd="6" destOrd="0" presId="urn:microsoft.com/office/officeart/2005/8/layout/cycle7"/>
    <dgm:cxn modelId="{CB04D7B3-966C-774B-981A-C64C17F81FCE}" type="presParOf" srcId="{94A8CC2C-21A7-3645-8514-793C0D855B5F}" destId="{8175E6A9-BBDC-D240-BB82-DA695C44E4FB}" srcOrd="7" destOrd="0" presId="urn:microsoft.com/office/officeart/2005/8/layout/cycle7"/>
    <dgm:cxn modelId="{7A11EE6F-DEA4-8F4C-AA04-C657A5B06CEC}" type="presParOf" srcId="{8175E6A9-BBDC-D240-BB82-DA695C44E4FB}" destId="{FD525B5F-D3C7-9147-A68D-000792BC601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23CBF-F9BD-4572-A58A-883E5CA84D32}">
      <dsp:nvSpPr>
        <dsp:cNvPr id="0" name=""/>
        <dsp:cNvSpPr/>
      </dsp:nvSpPr>
      <dsp:spPr>
        <a:xfrm>
          <a:off x="0" y="347898"/>
          <a:ext cx="2622776" cy="1573666"/>
        </a:xfrm>
        <a:prstGeom prst="rect">
          <a:avLst/>
        </a:prstGeom>
        <a:solidFill>
          <a:srgbClr val="FFFF00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Clear communication of directives and precautionary measures </a:t>
          </a:r>
          <a:endParaRPr lang="en-IN" sz="2100" kern="1200" dirty="0"/>
        </a:p>
      </dsp:txBody>
      <dsp:txXfrm>
        <a:off x="0" y="347898"/>
        <a:ext cx="2622776" cy="1573666"/>
      </dsp:txXfrm>
    </dsp:sp>
    <dsp:sp modelId="{B7524BF7-8FAC-4511-95D8-CFCCC055B08A}">
      <dsp:nvSpPr>
        <dsp:cNvPr id="0" name=""/>
        <dsp:cNvSpPr/>
      </dsp:nvSpPr>
      <dsp:spPr>
        <a:xfrm>
          <a:off x="2885054" y="347898"/>
          <a:ext cx="2622776" cy="1573666"/>
        </a:xfrm>
        <a:prstGeom prst="rect">
          <a:avLst/>
        </a:prstGeom>
        <a:solidFill>
          <a:srgbClr val="92D050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Ability to give feedback to and obtain support from management </a:t>
          </a:r>
          <a:endParaRPr lang="en-IN" sz="2100" kern="1200" dirty="0"/>
        </a:p>
      </dsp:txBody>
      <dsp:txXfrm>
        <a:off x="2885054" y="347898"/>
        <a:ext cx="2622776" cy="1573666"/>
      </dsp:txXfrm>
    </dsp:sp>
    <dsp:sp modelId="{7112F88A-6ADC-423A-AB09-61420AD7A292}">
      <dsp:nvSpPr>
        <dsp:cNvPr id="0" name=""/>
        <dsp:cNvSpPr/>
      </dsp:nvSpPr>
      <dsp:spPr>
        <a:xfrm>
          <a:off x="5770109" y="347898"/>
          <a:ext cx="2622776" cy="157366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Support from supervisors and colleagues </a:t>
          </a:r>
          <a:endParaRPr lang="en-IN" sz="2100" kern="1200" dirty="0"/>
        </a:p>
      </dsp:txBody>
      <dsp:txXfrm>
        <a:off x="5770109" y="347898"/>
        <a:ext cx="2622776" cy="1573666"/>
      </dsp:txXfrm>
    </dsp:sp>
    <dsp:sp modelId="{F2623673-D759-48F2-B119-F4F35DD8DF55}">
      <dsp:nvSpPr>
        <dsp:cNvPr id="0" name=""/>
        <dsp:cNvSpPr/>
      </dsp:nvSpPr>
      <dsp:spPr>
        <a:xfrm>
          <a:off x="0" y="2183841"/>
          <a:ext cx="2622776" cy="157366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Support from the family </a:t>
          </a:r>
          <a:endParaRPr lang="en-IN" sz="2100" kern="1200" dirty="0"/>
        </a:p>
      </dsp:txBody>
      <dsp:txXfrm>
        <a:off x="0" y="2183841"/>
        <a:ext cx="2622776" cy="1573666"/>
      </dsp:txXfrm>
    </dsp:sp>
    <dsp:sp modelId="{796650CB-3BEA-48A4-BCDC-B5D155E29358}">
      <dsp:nvSpPr>
        <dsp:cNvPr id="0" name=""/>
        <dsp:cNvSpPr/>
      </dsp:nvSpPr>
      <dsp:spPr>
        <a:xfrm>
          <a:off x="2885054" y="2183841"/>
          <a:ext cx="2622776" cy="157366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Ability to talk to someone about their experiences </a:t>
          </a:r>
          <a:endParaRPr lang="en-IN" sz="2100" kern="1200" dirty="0"/>
        </a:p>
      </dsp:txBody>
      <dsp:txXfrm>
        <a:off x="2885054" y="2183841"/>
        <a:ext cx="2622776" cy="1573666"/>
      </dsp:txXfrm>
    </dsp:sp>
    <dsp:sp modelId="{6348FA52-0370-4253-8592-82D486CCBA3B}">
      <dsp:nvSpPr>
        <dsp:cNvPr id="0" name=""/>
        <dsp:cNvSpPr/>
      </dsp:nvSpPr>
      <dsp:spPr>
        <a:xfrm>
          <a:off x="5770109" y="2183841"/>
          <a:ext cx="2622776" cy="1573666"/>
        </a:xfrm>
        <a:prstGeom prst="rect">
          <a:avLst/>
        </a:prstGeom>
        <a:solidFill>
          <a:srgbClr val="FFC000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Religious convictions </a:t>
          </a:r>
          <a:endParaRPr lang="en-IN" sz="2100" kern="1200" dirty="0"/>
        </a:p>
      </dsp:txBody>
      <dsp:txXfrm>
        <a:off x="5770109" y="2183841"/>
        <a:ext cx="2622776" cy="1573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A9CF6-BBFD-0149-88D3-1D6CBB198382}">
      <dsp:nvSpPr>
        <dsp:cNvPr id="0" name=""/>
        <dsp:cNvSpPr/>
      </dsp:nvSpPr>
      <dsp:spPr>
        <a:xfrm>
          <a:off x="2680839" y="1027"/>
          <a:ext cx="1791883" cy="895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/>
            <a:t>Thought </a:t>
          </a:r>
        </a:p>
      </dsp:txBody>
      <dsp:txXfrm>
        <a:off x="2707080" y="27268"/>
        <a:ext cx="1739401" cy="843459"/>
      </dsp:txXfrm>
    </dsp:sp>
    <dsp:sp modelId="{760D3F32-7CE1-E444-BDEB-27F03F15D4E1}">
      <dsp:nvSpPr>
        <dsp:cNvPr id="0" name=""/>
        <dsp:cNvSpPr/>
      </dsp:nvSpPr>
      <dsp:spPr>
        <a:xfrm rot="2227305">
          <a:off x="4167151" y="1079153"/>
          <a:ext cx="898671" cy="3135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/>
        </a:p>
      </dsp:txBody>
      <dsp:txXfrm>
        <a:off x="4261225" y="1141869"/>
        <a:ext cx="710523" cy="188147"/>
      </dsp:txXfrm>
    </dsp:sp>
    <dsp:sp modelId="{7EDA9861-52DB-9D4D-8712-3700B7789172}">
      <dsp:nvSpPr>
        <dsp:cNvPr id="0" name=""/>
        <dsp:cNvSpPr/>
      </dsp:nvSpPr>
      <dsp:spPr>
        <a:xfrm>
          <a:off x="4760252" y="1574916"/>
          <a:ext cx="1791883" cy="8959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/>
            <a:t>Emotions </a:t>
          </a:r>
        </a:p>
      </dsp:txBody>
      <dsp:txXfrm>
        <a:off x="4786493" y="1601157"/>
        <a:ext cx="1739401" cy="843459"/>
      </dsp:txXfrm>
    </dsp:sp>
    <dsp:sp modelId="{1AAD6E2D-0CFD-1A48-BD5D-6C0DA6A85CAF}">
      <dsp:nvSpPr>
        <dsp:cNvPr id="0" name=""/>
        <dsp:cNvSpPr/>
      </dsp:nvSpPr>
      <dsp:spPr>
        <a:xfrm rot="8392028">
          <a:off x="4185647" y="2727038"/>
          <a:ext cx="898671" cy="3135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/>
        </a:p>
      </dsp:txBody>
      <dsp:txXfrm rot="10800000">
        <a:off x="4279721" y="2789754"/>
        <a:ext cx="710523" cy="188147"/>
      </dsp:txXfrm>
    </dsp:sp>
    <dsp:sp modelId="{4CA78243-911D-2B48-8F3C-7D2C265D1957}">
      <dsp:nvSpPr>
        <dsp:cNvPr id="0" name=""/>
        <dsp:cNvSpPr/>
      </dsp:nvSpPr>
      <dsp:spPr>
        <a:xfrm>
          <a:off x="2717831" y="3296797"/>
          <a:ext cx="1791883" cy="8959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/>
            <a:t>Physical sensations</a:t>
          </a:r>
        </a:p>
      </dsp:txBody>
      <dsp:txXfrm>
        <a:off x="2744072" y="3323038"/>
        <a:ext cx="1739401" cy="843459"/>
      </dsp:txXfrm>
    </dsp:sp>
    <dsp:sp modelId="{B918FB7D-9102-8748-A971-E5A4D9CF25CC}">
      <dsp:nvSpPr>
        <dsp:cNvPr id="0" name=""/>
        <dsp:cNvSpPr/>
      </dsp:nvSpPr>
      <dsp:spPr>
        <a:xfrm rot="13013707">
          <a:off x="2083264" y="2776355"/>
          <a:ext cx="898671" cy="3135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/>
        </a:p>
      </dsp:txBody>
      <dsp:txXfrm rot="10800000">
        <a:off x="2177338" y="2839071"/>
        <a:ext cx="710523" cy="188147"/>
      </dsp:txXfrm>
    </dsp:sp>
    <dsp:sp modelId="{C58C56CA-AB58-5A42-9BC9-88991385FEBC}">
      <dsp:nvSpPr>
        <dsp:cNvPr id="0" name=""/>
        <dsp:cNvSpPr/>
      </dsp:nvSpPr>
      <dsp:spPr>
        <a:xfrm>
          <a:off x="555485" y="1673550"/>
          <a:ext cx="1791883" cy="8959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/>
            <a:t>Behavior </a:t>
          </a:r>
        </a:p>
      </dsp:txBody>
      <dsp:txXfrm>
        <a:off x="581726" y="1699791"/>
        <a:ext cx="1739401" cy="843459"/>
      </dsp:txXfrm>
    </dsp:sp>
    <dsp:sp modelId="{8175E6A9-BBDC-D240-BB82-DA695C44E4FB}">
      <dsp:nvSpPr>
        <dsp:cNvPr id="0" name=""/>
        <dsp:cNvSpPr/>
      </dsp:nvSpPr>
      <dsp:spPr>
        <a:xfrm rot="19307966">
          <a:off x="2064768" y="1128470"/>
          <a:ext cx="898671" cy="31357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kern="1200"/>
        </a:p>
      </dsp:txBody>
      <dsp:txXfrm>
        <a:off x="2158842" y="1191186"/>
        <a:ext cx="710523" cy="188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49509-92C7-5F40-9315-5BF26B1224C8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EBD5-BD5A-B849-8AB0-7C7D32A4C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Walter cannon 1920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7E7DB-13A2-4CF8-9786-AC00C722CFF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7E7DB-13A2-4CF8-9786-AC00C722CFF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7E7DB-13A2-4CF8-9786-AC00C722CFF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Presenter: SKK</a:t>
            </a:r>
          </a:p>
          <a:p>
            <a:endParaRPr lang="en-US" b="1" u="sng" dirty="0"/>
          </a:p>
          <a:p>
            <a:endParaRPr lang="en-US" b="1" u="sng" dirty="0"/>
          </a:p>
          <a:p>
            <a:r>
              <a:rPr lang="en-US" b="1" u="sng" dirty="0"/>
              <a:t>3</a:t>
            </a:r>
            <a:r>
              <a:rPr lang="en-US" b="1" u="sng" baseline="0" dirty="0"/>
              <a:t> minutes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F0DC-DAF7-754B-B904-14E67FA60F6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7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8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9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1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8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3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4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2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wm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4543" y="1498900"/>
            <a:ext cx="8305800" cy="2534924"/>
          </a:xfrm>
        </p:spPr>
        <p:txBody>
          <a:bodyPr>
            <a:noAutofit/>
          </a:bodyPr>
          <a:lstStyle/>
          <a:p>
            <a:pPr marL="18288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FF0000"/>
                </a:solidFill>
              </a:rPr>
              <a:t>Positive mental health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4800" dirty="0">
                <a:solidFill>
                  <a:srgbClr val="FF0000"/>
                </a:solidFill>
                <a:latin typeface="Freestyle Script" panose="030804020302050B0404" pitchFamily="66" charset="0"/>
                <a:cs typeface="Apple Chancery"/>
              </a:rPr>
              <a:t>for </a:t>
            </a:r>
            <a:r>
              <a:rPr lang="en-US" sz="4800" dirty="0" smtClean="0">
                <a:solidFill>
                  <a:srgbClr val="FF0000"/>
                </a:solidFill>
                <a:latin typeface="Freestyle Script" panose="030804020302050B0404" pitchFamily="66" charset="0"/>
                <a:cs typeface="Apple Chancery"/>
              </a:rPr>
              <a:t/>
            </a:r>
            <a:br>
              <a:rPr lang="en-US" sz="4800" dirty="0" smtClean="0">
                <a:solidFill>
                  <a:srgbClr val="FF0000"/>
                </a:solidFill>
                <a:latin typeface="Freestyle Script" panose="030804020302050B0404" pitchFamily="66" charset="0"/>
                <a:cs typeface="Apple Chancery"/>
              </a:rPr>
            </a:br>
            <a:r>
              <a:rPr lang="en-US" sz="4800" dirty="0" smtClean="0">
                <a:solidFill>
                  <a:srgbClr val="FF0000"/>
                </a:solidFill>
                <a:latin typeface="Freestyle Script" panose="030804020302050B0404" pitchFamily="66" charset="0"/>
                <a:cs typeface="Apple Chancery"/>
              </a:rPr>
              <a:t>healthcare </a:t>
            </a:r>
            <a:r>
              <a:rPr lang="en-US" sz="4800" dirty="0">
                <a:solidFill>
                  <a:srgbClr val="FF0000"/>
                </a:solidFill>
                <a:latin typeface="Freestyle Script" panose="030804020302050B0404" pitchFamily="66" charset="0"/>
                <a:cs typeface="Apple Chancery"/>
              </a:rPr>
              <a:t>providers  </a:t>
            </a:r>
            <a:endParaRPr lang="en-US" sz="6600" dirty="0">
              <a:solidFill>
                <a:srgbClr val="FF0000"/>
              </a:solidFill>
              <a:latin typeface="Freestyle Script" panose="030804020302050B0404" pitchFamily="66" charset="0"/>
              <a:cs typeface="Apple Chancery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34342" y="5355771"/>
            <a:ext cx="3320143" cy="89262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Department </a:t>
            </a:r>
            <a:r>
              <a:rPr lang="en-US" sz="3200" dirty="0"/>
              <a:t>of Psychiatry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4" name="Picture 4" descr="brain_thinking_lg_nw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71776" cy="127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&lt;b&gt;KGMU&lt;/b&gt; Recruitment 93 Vacancies - Teaching Posts.&lt;b&gt;kgmu&lt;/b&gt;.org.com - IBPS SB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6" y="4767063"/>
            <a:ext cx="1891966" cy="1724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4472158"/>
            <a:ext cx="3178629" cy="2385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7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10" y="284100"/>
            <a:ext cx="2284186" cy="178414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RESPONSE</a:t>
            </a:r>
            <a:endParaRPr lang="en-I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2588336">
            <a:off x="2053455" y="2612706"/>
            <a:ext cx="1600200" cy="1066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9445637">
            <a:off x="5494782" y="2566785"/>
            <a:ext cx="1600200" cy="1066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73677"/>
            <a:ext cx="913967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66FF"/>
                </a:solidFill>
              </a:rPr>
              <a:t>Anxiety, fear and distress are normative 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emotional responses of threat and uncertainty (Accept)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4" y="336814"/>
            <a:ext cx="4071261" cy="2028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" y="3736371"/>
            <a:ext cx="3997553" cy="2122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71" y="3736371"/>
            <a:ext cx="3936301" cy="2122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3858" y="5323893"/>
            <a:ext cx="216625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FLIGHT</a:t>
            </a:r>
            <a:endParaRPr lang="en-IN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4360" y="5280349"/>
            <a:ext cx="18030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FIGHT</a:t>
            </a:r>
            <a:endParaRPr lang="en-IN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PRINCIPLES 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8057"/>
            <a:ext cx="5105400" cy="52867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/>
              <a:t>Increasing physical reserve. </a:t>
            </a:r>
          </a:p>
          <a:p>
            <a:pPr marL="0" indent="0" eaLnBrk="1" hangingPunct="1">
              <a:buNone/>
            </a:pPr>
            <a:endParaRPr lang="en-US" sz="2400" b="1" dirty="0"/>
          </a:p>
          <a:p>
            <a:pPr eaLnBrk="1" hangingPunct="1"/>
            <a:r>
              <a:rPr lang="en-US" sz="2400" b="1" dirty="0"/>
              <a:t>Increasing emotional reserve.</a:t>
            </a:r>
          </a:p>
          <a:p>
            <a:pPr eaLnBrk="1" hangingPunct="1"/>
            <a:endParaRPr lang="en-US" sz="2400" b="1" dirty="0"/>
          </a:p>
          <a:p>
            <a:r>
              <a:rPr lang="en-US" sz="2400" b="1" dirty="0"/>
              <a:t>Reducing the intensity of the emotional reactions.</a:t>
            </a:r>
          </a:p>
          <a:p>
            <a:pPr marL="0" indent="0" eaLnBrk="1" hangingPunct="1">
              <a:buNone/>
            </a:pPr>
            <a:endParaRPr lang="en-US" sz="2400" b="1" dirty="0"/>
          </a:p>
        </p:txBody>
      </p:sp>
      <p:pic>
        <p:nvPicPr>
          <p:cNvPr id="19460" name="Picture 4" descr="BD07717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02" y="3064781"/>
            <a:ext cx="1169988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j03187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374" y="1091519"/>
            <a:ext cx="1131888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PE03655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8690" y="4836431"/>
            <a:ext cx="1905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69" y="274638"/>
            <a:ext cx="1733550" cy="23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2" y="4288971"/>
            <a:ext cx="2505075" cy="2520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" y="4169228"/>
            <a:ext cx="2219325" cy="25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" y="311226"/>
            <a:ext cx="6085114" cy="1049493"/>
          </a:xfrm>
        </p:spPr>
        <p:txBody>
          <a:bodyPr>
            <a:noAutofit/>
          </a:bodyPr>
          <a:lstStyle/>
          <a:p>
            <a:r>
              <a:rPr lang="en-US" sz="4000" b="1" cap="none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HAVING A HEALTHY LIFESTYLE</a:t>
            </a:r>
            <a:endParaRPr lang="en-IN" sz="40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62400" y="2122719"/>
            <a:ext cx="5181600" cy="192143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 4 km of walking, walking/jogging</a:t>
            </a:r>
          </a:p>
          <a:p>
            <a:pPr>
              <a:buFont typeface="Arial" charset="0"/>
              <a:buChar char="•"/>
            </a:pPr>
            <a:r>
              <a:rPr lang="en-US" sz="2000" b="1" dirty="0"/>
              <a:t> 20 minutes of swimming</a:t>
            </a:r>
          </a:p>
          <a:p>
            <a:pPr>
              <a:buFont typeface="Arial" charset="0"/>
              <a:buChar char="•"/>
            </a:pPr>
            <a:r>
              <a:rPr lang="en-US" sz="2000" b="1" dirty="0"/>
              <a:t> 45 min. Of several rounds of tennis/day</a:t>
            </a:r>
          </a:p>
          <a:p>
            <a:pPr>
              <a:buFont typeface="Arial" charset="0"/>
              <a:buChar char="•"/>
            </a:pPr>
            <a:r>
              <a:rPr lang="en-US" sz="2000" b="1" dirty="0"/>
              <a:t> Some daily exercise is better than none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152400" y="2286000"/>
            <a:ext cx="1219200" cy="914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52400" y="3962400"/>
            <a:ext cx="1219200" cy="914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52400" y="5638800"/>
            <a:ext cx="1219200" cy="914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0118" y="2209800"/>
            <a:ext cx="2572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2400" b="1" dirty="0"/>
              <a:t>Regular Aerobic 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b="1" dirty="0"/>
              <a:t>Exercise: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dirty="0"/>
              <a:t>* 3-7  times/week</a:t>
            </a:r>
          </a:p>
          <a:p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4191000"/>
            <a:ext cx="2341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Sleep (7-8 hours)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6920" y="5638801"/>
            <a:ext cx="5846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Limit Caffeine, Nicotine, Alcohol </a:t>
            </a:r>
          </a:p>
          <a:p>
            <a:r>
              <a:rPr lang="en-US" sz="2400" b="1" dirty="0"/>
              <a:t>or Other Psychoactive Substances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37" y="32662"/>
            <a:ext cx="3433564" cy="205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8" y="4078678"/>
            <a:ext cx="1693408" cy="1667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22" y="5725666"/>
            <a:ext cx="1495553" cy="1121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6131157"/>
            <a:ext cx="1033826" cy="695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19" y="4128301"/>
            <a:ext cx="2057848" cy="15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212436"/>
              </p:ext>
            </p:extLst>
          </p:nvPr>
        </p:nvGraphicFramePr>
        <p:xfrm>
          <a:off x="564821" y="1230990"/>
          <a:ext cx="7153562" cy="434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83126" y="198238"/>
            <a:ext cx="1820080" cy="46166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softEdge rad="381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Situation </a:t>
            </a:r>
          </a:p>
        </p:txBody>
      </p:sp>
      <p:grpSp>
        <p:nvGrpSpPr>
          <p:cNvPr id="17" name="Group 16"/>
          <p:cNvGrpSpPr/>
          <p:nvPr/>
        </p:nvGrpSpPr>
        <p:grpSpPr>
          <a:xfrm rot="2597708">
            <a:off x="3184591" y="3137370"/>
            <a:ext cx="1760229" cy="340812"/>
            <a:chOff x="2831849" y="1209441"/>
            <a:chExt cx="756637" cy="326993"/>
          </a:xfrm>
          <a:solidFill>
            <a:srgbClr val="FF6600"/>
          </a:solidFill>
        </p:grpSpPr>
        <p:sp>
          <p:nvSpPr>
            <p:cNvPr id="18" name="Left-Right Arrow 17"/>
            <p:cNvSpPr/>
            <p:nvPr/>
          </p:nvSpPr>
          <p:spPr>
            <a:xfrm rot="18900000">
              <a:off x="2831849" y="1209441"/>
              <a:ext cx="756637" cy="326993"/>
            </a:xfrm>
            <a:prstGeom prst="left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047287"/>
                <a:satOff val="0"/>
                <a:lumOff val="392"/>
                <a:alphaOff val="0"/>
              </a:schemeClr>
            </a:fillRef>
            <a:effectRef idx="1">
              <a:schemeClr val="accent3">
                <a:hueOff val="1047287"/>
                <a:satOff val="0"/>
                <a:lumOff val="39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Left-Right Arrow 4"/>
            <p:cNvSpPr/>
            <p:nvPr/>
          </p:nvSpPr>
          <p:spPr>
            <a:xfrm rot="18900000">
              <a:off x="2935686" y="1267934"/>
              <a:ext cx="543759" cy="2116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18827119">
            <a:off x="3249401" y="3145851"/>
            <a:ext cx="1726555" cy="340817"/>
            <a:chOff x="2905271" y="1109552"/>
            <a:chExt cx="742162" cy="326993"/>
          </a:xfrm>
          <a:solidFill>
            <a:srgbClr val="FF6600"/>
          </a:solidFill>
        </p:grpSpPr>
        <p:sp>
          <p:nvSpPr>
            <p:cNvPr id="21" name="Left-Right Arrow 20"/>
            <p:cNvSpPr/>
            <p:nvPr/>
          </p:nvSpPr>
          <p:spPr>
            <a:xfrm rot="18900000">
              <a:off x="2905271" y="1109552"/>
              <a:ext cx="742162" cy="326993"/>
            </a:xfrm>
            <a:prstGeom prst="left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1047287"/>
                <a:satOff val="0"/>
                <a:lumOff val="392"/>
                <a:alphaOff val="0"/>
              </a:schemeClr>
            </a:fillRef>
            <a:effectRef idx="1">
              <a:schemeClr val="accent3">
                <a:hueOff val="1047287"/>
                <a:satOff val="0"/>
                <a:lumOff val="39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Left-Right Arrow 4"/>
            <p:cNvSpPr/>
            <p:nvPr/>
          </p:nvSpPr>
          <p:spPr>
            <a:xfrm rot="18900000">
              <a:off x="2935863" y="1193337"/>
              <a:ext cx="631073" cy="2030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1400">
                <a:solidFill>
                  <a:prstClr val="black"/>
                </a:solidFill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4060665" y="691620"/>
            <a:ext cx="310932" cy="4869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286" y="5505121"/>
            <a:ext cx="89837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*</a:t>
            </a:r>
            <a:r>
              <a:rPr lang="en-US" sz="2600" b="1" dirty="0"/>
              <a:t>Understand link </a:t>
            </a:r>
            <a:r>
              <a:rPr lang="en-US" sz="2600" dirty="0"/>
              <a:t>- thinking, emotions, behavior and </a:t>
            </a:r>
            <a:r>
              <a:rPr lang="en-US" sz="2600" dirty="0" smtClean="0"/>
              <a:t>bodily symptoms</a:t>
            </a:r>
            <a:endParaRPr lang="en-US" sz="2600" dirty="0"/>
          </a:p>
          <a:p>
            <a:r>
              <a:rPr lang="en-US" sz="2600" dirty="0"/>
              <a:t>*</a:t>
            </a:r>
            <a:r>
              <a:rPr lang="en-US" sz="2600" b="1" dirty="0"/>
              <a:t>Watch your thoughts </a:t>
            </a:r>
            <a:r>
              <a:rPr lang="en-US" sz="2600" dirty="0"/>
              <a:t>- Positive self talk</a:t>
            </a:r>
          </a:p>
        </p:txBody>
      </p:sp>
    </p:spTree>
    <p:extLst>
      <p:ext uri="{BB962C8B-B14F-4D97-AF65-F5344CB8AC3E}">
        <p14:creationId xmlns:p14="http://schemas.microsoft.com/office/powerpoint/2010/main" val="36849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6112"/>
            <a:ext cx="7772400" cy="160934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Social contagion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59" y="1339808"/>
            <a:ext cx="6118498" cy="5243554"/>
          </a:xfrm>
        </p:spPr>
        <p:txBody>
          <a:bodyPr>
            <a:noAutofit/>
          </a:bodyPr>
          <a:lstStyle/>
          <a:p>
            <a:r>
              <a:rPr lang="en-US" sz="3000" dirty="0"/>
              <a:t>Like Corona virus, behavior and emotions are also </a:t>
            </a:r>
            <a:r>
              <a:rPr lang="en-US" sz="3000" dirty="0">
                <a:solidFill>
                  <a:srgbClr val="0000FF"/>
                </a:solidFill>
              </a:rPr>
              <a:t>contagious</a:t>
            </a:r>
          </a:p>
          <a:p>
            <a:r>
              <a:rPr lang="en-US" sz="3000" dirty="0">
                <a:solidFill>
                  <a:srgbClr val="00B050"/>
                </a:solidFill>
              </a:rPr>
              <a:t>Spread hope, optimism, happiness and compassion</a:t>
            </a:r>
            <a:r>
              <a:rPr lang="en-US" sz="3000" dirty="0"/>
              <a:t>. </a:t>
            </a:r>
          </a:p>
          <a:p>
            <a:endParaRPr lang="en-US" sz="3000" dirty="0" smtClean="0">
              <a:solidFill>
                <a:srgbClr val="FF0000"/>
              </a:solidFill>
            </a:endParaRPr>
          </a:p>
          <a:p>
            <a:r>
              <a:rPr lang="en-US" sz="3000" dirty="0" smtClean="0">
                <a:solidFill>
                  <a:srgbClr val="FF0000"/>
                </a:solidFill>
              </a:rPr>
              <a:t>Avoid </a:t>
            </a:r>
            <a:r>
              <a:rPr lang="en-US" sz="3000" dirty="0">
                <a:solidFill>
                  <a:srgbClr val="FF0000"/>
                </a:solidFill>
              </a:rPr>
              <a:t>spreading doubt, pessimism, cynicism, shaming and blaming (Talk to specialist)</a:t>
            </a:r>
          </a:p>
          <a:p>
            <a:r>
              <a:rPr lang="en-US" sz="3000" dirty="0"/>
              <a:t>Be a role model for others</a:t>
            </a:r>
          </a:p>
          <a:p>
            <a:r>
              <a:rPr lang="en-US" sz="3000" dirty="0"/>
              <a:t>Altruistic acceptance of work related risk 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59" y="2107687"/>
            <a:ext cx="2753507" cy="2540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3192" y="5104201"/>
            <a:ext cx="256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Arial Black"/>
                <a:cs typeface="Arial Black"/>
              </a:rPr>
              <a:t>Social Contagion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959" y="2307770"/>
            <a:ext cx="5258527" cy="10123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314959" y="3766458"/>
            <a:ext cx="5788233" cy="14286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0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Points to remember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34" y="1158924"/>
            <a:ext cx="5116818" cy="480830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Ensure adequate sleep and physical rest 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Take balanced diet 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Utilize free time in doing what makes you happy and relaxed – Hobbies, dance, music, poetry, gardening, pet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Judicious use of screens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286" y="1132599"/>
            <a:ext cx="3618138" cy="2305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6" y="3709344"/>
            <a:ext cx="3618138" cy="27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32653">
            <a:off x="54432" y="430204"/>
            <a:ext cx="2754086" cy="160934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Relaxation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67491"/>
            <a:ext cx="4702628" cy="32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33" y="2078490"/>
            <a:ext cx="1889353" cy="220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4278765"/>
            <a:ext cx="4180113" cy="2579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90" y="828675"/>
            <a:ext cx="2143125" cy="2175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343"/>
            <a:ext cx="4963886" cy="3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ping-with-stress WHO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1143000" y="165100"/>
            <a:ext cx="7848600" cy="65913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822861" y="2720934"/>
            <a:ext cx="5213269" cy="1143000"/>
          </a:xfrm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</a:rPr>
              <a:t>Other resources </a:t>
            </a:r>
          </a:p>
        </p:txBody>
      </p:sp>
    </p:spTree>
    <p:extLst>
      <p:ext uri="{BB962C8B-B14F-4D97-AF65-F5344CB8AC3E}">
        <p14:creationId xmlns:p14="http://schemas.microsoft.com/office/powerpoint/2010/main" val="11689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1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56" y="484632"/>
            <a:ext cx="3472543" cy="865197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28" y="1578428"/>
            <a:ext cx="4593771" cy="37229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Please seek information from only reliable resources </a:t>
            </a:r>
            <a:r>
              <a:rPr lang="en-US" dirty="0" err="1"/>
              <a:t>i.e</a:t>
            </a:r>
            <a:r>
              <a:rPr lang="en-US" dirty="0"/>
              <a:t> WHO, GOI </a:t>
            </a:r>
            <a:r>
              <a:rPr lang="en-US" dirty="0" smtClean="0"/>
              <a:t>website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3"/>
            <a:r>
              <a:rPr lang="en-US" sz="1900" dirty="0">
                <a:solidFill>
                  <a:srgbClr val="FFFF00"/>
                </a:solidFill>
              </a:rPr>
              <a:t>Helguide.org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FF00"/>
                </a:solidFill>
              </a:rPr>
              <a:t>	free online resource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FF00"/>
                </a:solidFill>
              </a:rPr>
              <a:t>	Authentic and useful information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99" y="5435600"/>
            <a:ext cx="6287136" cy="10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650036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356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Lu YC, </a:t>
            </a:r>
            <a:r>
              <a:rPr lang="en-US" sz="2400" dirty="0" err="1"/>
              <a:t>Shu</a:t>
            </a:r>
            <a:r>
              <a:rPr lang="en-US" sz="2400" dirty="0"/>
              <a:t> BC, Chang YY, Lung FW. The mental health of hos- </a:t>
            </a:r>
            <a:r>
              <a:rPr lang="en-US" sz="2400" dirty="0" err="1"/>
              <a:t>pital</a:t>
            </a:r>
            <a:r>
              <a:rPr lang="en-US" sz="2400" dirty="0"/>
              <a:t> workers dealing with severe acute respiratory syndrome. </a:t>
            </a:r>
            <a:r>
              <a:rPr lang="en-US" sz="2400" dirty="0" err="1"/>
              <a:t>Psychother</a:t>
            </a:r>
            <a:r>
              <a:rPr lang="en-US" sz="2400" dirty="0"/>
              <a:t> </a:t>
            </a:r>
            <a:r>
              <a:rPr lang="en-US" sz="2400" dirty="0" err="1"/>
              <a:t>Psychosom</a:t>
            </a:r>
            <a:r>
              <a:rPr lang="en-US" sz="2400" dirty="0"/>
              <a:t>. 2006;75(6):370–5.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Mak</a:t>
            </a:r>
            <a:r>
              <a:rPr lang="en-US" sz="2400" dirty="0"/>
              <a:t> IW, Chu CM, Pan PC, </a:t>
            </a:r>
            <a:r>
              <a:rPr lang="en-US" sz="2400" dirty="0" err="1"/>
              <a:t>Yiu</a:t>
            </a:r>
            <a:r>
              <a:rPr lang="en-US" sz="2400" dirty="0"/>
              <a:t> MG, Chan VL. Long-term psychiatric morbidities among SARS survivors. Gen </a:t>
            </a:r>
            <a:r>
              <a:rPr lang="en-US" sz="2400" dirty="0" err="1"/>
              <a:t>Hosp</a:t>
            </a:r>
            <a:r>
              <a:rPr lang="en-US" sz="2400" dirty="0"/>
              <a:t> Psychiatry. 2009;31(4):318–26.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McAlonan</a:t>
            </a:r>
            <a:r>
              <a:rPr lang="en-US" sz="2400" dirty="0"/>
              <a:t> GM, Lee AM, Cheung V, Cheung C, Tsang KW, Sham PC, et al. Immediate and sustained psychological impact of an emerging infectious disease outbreak on health care workers. Can J </a:t>
            </a:r>
            <a:r>
              <a:rPr lang="en-US" sz="2400" dirty="0" err="1"/>
              <a:t>Psychiatr</a:t>
            </a:r>
            <a:r>
              <a:rPr lang="en-US" sz="2400" dirty="0"/>
              <a:t>. 2007;52(4):241–7.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Chan AO, </a:t>
            </a:r>
            <a:r>
              <a:rPr lang="en-US" sz="2400" dirty="0" err="1"/>
              <a:t>Huak</a:t>
            </a:r>
            <a:r>
              <a:rPr lang="en-US" sz="2400" dirty="0"/>
              <a:t> CY. Psychological impact of the 2003 severe acute respiratory syndrome outbreak on health care workers in a medium size regional general hospital in Singapore. </a:t>
            </a:r>
            <a:r>
              <a:rPr lang="en-US" sz="2400" dirty="0" err="1"/>
              <a:t>Occup</a:t>
            </a:r>
            <a:r>
              <a:rPr lang="en-US" sz="2400" dirty="0"/>
              <a:t> Med (</a:t>
            </a:r>
            <a:r>
              <a:rPr lang="en-US" sz="2400" dirty="0" err="1"/>
              <a:t>Lond</a:t>
            </a:r>
            <a:r>
              <a:rPr lang="en-US" sz="2400" dirty="0"/>
              <a:t>). 2004;54(3):190–6. 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24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057" y="0"/>
            <a:ext cx="3624943" cy="412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39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03198"/>
            <a:ext cx="7772400" cy="160934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Support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45" y="1013155"/>
            <a:ext cx="6083475" cy="3540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Helpline for KGMU HCW</a:t>
            </a:r>
          </a:p>
          <a:p>
            <a:r>
              <a:rPr lang="en-US" dirty="0">
                <a:solidFill>
                  <a:srgbClr val="0000FF"/>
                </a:solidFill>
              </a:rPr>
              <a:t>Department of Psychiatry </a:t>
            </a:r>
          </a:p>
          <a:p>
            <a:r>
              <a:rPr lang="en-US" dirty="0">
                <a:solidFill>
                  <a:srgbClr val="0000FF"/>
                </a:solidFill>
              </a:rPr>
              <a:t>If you feel overwhelmed or stressed, contact us on </a:t>
            </a:r>
          </a:p>
          <a:p>
            <a:r>
              <a:rPr lang="en-US" sz="3600" b="1" dirty="0">
                <a:solidFill>
                  <a:srgbClr val="0000FF"/>
                </a:solidFill>
              </a:rPr>
              <a:t>09511119123 (Confidential)</a:t>
            </a:r>
          </a:p>
          <a:p>
            <a:r>
              <a:rPr lang="en-US" dirty="0">
                <a:solidFill>
                  <a:srgbClr val="0000FF"/>
                </a:solidFill>
              </a:rPr>
              <a:t>10 AM to 4 PM (Daily)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550" y="297661"/>
            <a:ext cx="2857500" cy="3060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10" y="3700313"/>
            <a:ext cx="47434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71" y="0"/>
            <a:ext cx="4855029" cy="1659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17"/>
            <a:ext cx="4582886" cy="160934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Health Care Workers (HCW)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211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Brave and selfless working </a:t>
            </a:r>
          </a:p>
          <a:p>
            <a:r>
              <a:rPr lang="en-US" sz="3600" dirty="0"/>
              <a:t>Preparedness </a:t>
            </a:r>
          </a:p>
          <a:p>
            <a:pPr lvl="1"/>
            <a:r>
              <a:rPr lang="en-US" sz="3200" dirty="0"/>
              <a:t>Knowledge &amp; Skills </a:t>
            </a:r>
          </a:p>
          <a:p>
            <a:pPr lvl="1"/>
            <a:r>
              <a:rPr lang="en-US" sz="3200" dirty="0"/>
              <a:t>Psychological (Cognitive and emotional)</a:t>
            </a:r>
          </a:p>
          <a:p>
            <a:r>
              <a:rPr lang="en-US" sz="3600" b="1" u="sng" dirty="0"/>
              <a:t>Buddy system- </a:t>
            </a:r>
            <a:r>
              <a:rPr lang="en-US" sz="3600" dirty="0"/>
              <a:t>Pairing more experienced with less experienced HCW</a:t>
            </a:r>
          </a:p>
          <a:p>
            <a:r>
              <a:rPr lang="en-US" sz="3600" dirty="0"/>
              <a:t>Needs (Physical, psychological, social and spiritual)– Assessment and care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77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59111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Evidence base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855" y="2035075"/>
            <a:ext cx="7776206" cy="2800749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Small studies with sample from usually single institutions </a:t>
            </a:r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SARS, </a:t>
            </a:r>
            <a:r>
              <a:rPr lang="en-US" dirty="0" smtClean="0">
                <a:solidFill>
                  <a:srgbClr val="3366FF"/>
                </a:solidFill>
              </a:rPr>
              <a:t>MERS</a:t>
            </a:r>
            <a:r>
              <a:rPr lang="en-US" dirty="0">
                <a:solidFill>
                  <a:srgbClr val="3366FF"/>
                </a:solidFill>
              </a:rPr>
              <a:t>, Ebola, COVID-19</a:t>
            </a:r>
          </a:p>
          <a:p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3" y="3178627"/>
            <a:ext cx="2596243" cy="259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29000"/>
            <a:ext cx="3932208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9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1" y="2688770"/>
            <a:ext cx="2623457" cy="2623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6740"/>
            <a:ext cx="7772400" cy="160934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Mental health impact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71" y="1417638"/>
            <a:ext cx="6985343" cy="5165724"/>
          </a:xfrm>
        </p:spPr>
        <p:txBody>
          <a:bodyPr>
            <a:normAutofit/>
          </a:bodyPr>
          <a:lstStyle/>
          <a:p>
            <a:r>
              <a:rPr lang="en-US" sz="3200" dirty="0"/>
              <a:t>11-20% of Health Care Workers (HCW) develop symptoms (emotional/behavioral/Somatic)</a:t>
            </a:r>
            <a:r>
              <a:rPr lang="en-US" sz="3200" baseline="30000" dirty="0"/>
              <a:t>1,2,3</a:t>
            </a:r>
          </a:p>
          <a:p>
            <a:r>
              <a:rPr lang="en-US" sz="3200" dirty="0"/>
              <a:t>Common symptoms 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Stress related symptoms </a:t>
            </a:r>
          </a:p>
          <a:p>
            <a:pPr lvl="1"/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Anxiety, Depression, Somatization</a:t>
            </a:r>
          </a:p>
          <a:p>
            <a:pPr lvl="1"/>
            <a:r>
              <a:rPr lang="en-US" sz="2800" dirty="0">
                <a:solidFill>
                  <a:srgbClr val="00B050"/>
                </a:solidFill>
              </a:rPr>
              <a:t>Insomnia, fatigue 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Substance use disorder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Burnout 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Post Traumatic Stress Disorder (PTSD)</a:t>
            </a:r>
          </a:p>
          <a:p>
            <a:endParaRPr lang="en-US" sz="3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Factors that help reduce stress were as follows </a:t>
            </a:r>
            <a:r>
              <a:rPr lang="en-US" baseline="30000" dirty="0">
                <a:solidFill>
                  <a:srgbClr val="3366FF"/>
                </a:solidFill>
              </a:rPr>
              <a:t>4</a:t>
            </a:r>
            <a:endParaRPr lang="en-US" dirty="0">
              <a:solidFill>
                <a:srgbClr val="3366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754421"/>
              </p:ext>
            </p:extLst>
          </p:nvPr>
        </p:nvGraphicFramePr>
        <p:xfrm>
          <a:off x="293914" y="2416629"/>
          <a:ext cx="8392886" cy="410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27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>
                                            <p:graphicEl>
                                              <a:dgm id="{2A923CBF-F9BD-4572-A58A-883E5CA84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2A923CBF-F9BD-4572-A58A-883E5CA84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2A923CBF-F9BD-4572-A58A-883E5CA84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B7524BF7-8FAC-4511-95D8-CFCCC055B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7524BF7-8FAC-4511-95D8-CFCCC055B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7524BF7-8FAC-4511-95D8-CFCCC055B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7112F88A-6ADC-423A-AB09-61420AD7A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7112F88A-6ADC-423A-AB09-61420AD7A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7112F88A-6ADC-423A-AB09-61420AD7A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F2623673-D759-48F2-B119-F4F35DD8D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F2623673-D759-48F2-B119-F4F35DD8D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F2623673-D759-48F2-B119-F4F35DD8D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796650CB-3BEA-48A4-BCDC-B5D155E2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796650CB-3BEA-48A4-BCDC-B5D155E2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796650CB-3BEA-48A4-BCDC-B5D155E2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6348FA52-0370-4253-8592-82D486CCB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6348FA52-0370-4253-8592-82D486CCB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6348FA52-0370-4253-8592-82D486CCB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695"/>
            <a:ext cx="9143999" cy="28600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IN" sz="6400" i="1" dirty="0">
                <a:latin typeface="Aharoni" panose="02010803020104030203" pitchFamily="2" charset="-79"/>
                <a:cs typeface="Aharoni" panose="02010803020104030203" pitchFamily="2" charset="-79"/>
              </a:rPr>
              <a:t>Getting infected was NOT a major worry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693" r="3929" b="6402"/>
          <a:stretch/>
        </p:blipFill>
        <p:spPr>
          <a:xfrm>
            <a:off x="0" y="2579924"/>
            <a:ext cx="9143999" cy="4212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62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Fear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8"/>
            <a:ext cx="4582886" cy="524001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Risk </a:t>
            </a:r>
            <a:r>
              <a:rPr lang="en-US" sz="2800" dirty="0"/>
              <a:t>to family, separation from family if quarantined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Unsure about their ability to work in the situation</a:t>
            </a:r>
            <a:r>
              <a:rPr lang="en-US" sz="2800" dirty="0" smtClean="0"/>
              <a:t>/ incapability </a:t>
            </a:r>
            <a:r>
              <a:rPr lang="en-US" sz="2800" dirty="0"/>
              <a:t>with severe patients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Shortage of protective gears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Quality of food and resting facilities if need to stay at hospital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087" y="4103438"/>
            <a:ext cx="3973286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need for individual mental health care for themselves but more rest and protective gears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31556"/>
            <a:ext cx="4103914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9754"/>
            <a:ext cx="8229600" cy="3317132"/>
          </a:xfrm>
        </p:spPr>
        <p:txBody>
          <a:bodyPr>
            <a:normAutofit/>
          </a:bodyPr>
          <a:lstStyle/>
          <a:p>
            <a:r>
              <a:rPr lang="en-US" sz="5300" dirty="0">
                <a:solidFill>
                  <a:srgbClr val="3366FF"/>
                </a:solidFill>
              </a:rPr>
              <a:t>Coping and resilience</a:t>
            </a:r>
            <a:br>
              <a:rPr lang="en-US" sz="5300" dirty="0">
                <a:solidFill>
                  <a:srgbClr val="3366FF"/>
                </a:solidFill>
              </a:rPr>
            </a:br>
            <a:r>
              <a:rPr lang="en-US" sz="4800" dirty="0">
                <a:solidFill>
                  <a:srgbClr val="3366FF"/>
                </a:solidFill>
              </a:rPr>
              <a:t/>
            </a:r>
            <a:br>
              <a:rPr lang="en-US" sz="4800" dirty="0">
                <a:solidFill>
                  <a:srgbClr val="3366FF"/>
                </a:solidFill>
              </a:rPr>
            </a:br>
            <a:r>
              <a:rPr lang="en-US" sz="4800" dirty="0">
                <a:solidFill>
                  <a:srgbClr val="3366FF"/>
                </a:solidFill>
              </a:rPr>
              <a:t/>
            </a:r>
            <a:br>
              <a:rPr lang="en-US" sz="4800" dirty="0">
                <a:solidFill>
                  <a:srgbClr val="3366FF"/>
                </a:solidFill>
              </a:rPr>
            </a:br>
            <a:r>
              <a:rPr lang="en-US" sz="4800" i="1" dirty="0">
                <a:solidFill>
                  <a:srgbClr val="3366FF"/>
                </a:solidFill>
                <a:latin typeface="Apple Chancery"/>
                <a:cs typeface="Apple Chancery"/>
              </a:rPr>
              <a:t>Positive mental health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" y="0"/>
            <a:ext cx="3152775" cy="315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2388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596</TotalTime>
  <Words>633</Words>
  <Application>Microsoft Office PowerPoint</Application>
  <PresentationFormat>On-screen Show (4:3)</PresentationFormat>
  <Paragraphs>112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Aharoni</vt:lpstr>
      <vt:lpstr>Apple Chancery</vt:lpstr>
      <vt:lpstr>Arial</vt:lpstr>
      <vt:lpstr>Arial Black</vt:lpstr>
      <vt:lpstr>Calibri</vt:lpstr>
      <vt:lpstr>Comic Sans MS</vt:lpstr>
      <vt:lpstr>Freestyle Script</vt:lpstr>
      <vt:lpstr>Rockwell</vt:lpstr>
      <vt:lpstr>Rockwell Condensed</vt:lpstr>
      <vt:lpstr>Wingdings</vt:lpstr>
      <vt:lpstr>Wood Type</vt:lpstr>
      <vt:lpstr>Positive mental health for  healthcare providers  </vt:lpstr>
      <vt:lpstr>PowerPoint Presentation</vt:lpstr>
      <vt:lpstr>Health Care Workers (HCW) </vt:lpstr>
      <vt:lpstr>Evidence base </vt:lpstr>
      <vt:lpstr>Mental health impact </vt:lpstr>
      <vt:lpstr>Factors that help reduce stress were as follows 4</vt:lpstr>
      <vt:lpstr>Getting infected was NOT a major worry</vt:lpstr>
      <vt:lpstr>Fear </vt:lpstr>
      <vt:lpstr>Coping and resilience   Positive mental health  </vt:lpstr>
      <vt:lpstr>STRESS RESPONSE</vt:lpstr>
      <vt:lpstr>BASIC PRINCIPLES  </vt:lpstr>
      <vt:lpstr>HAVING A HEALTHY LIFESTYLE</vt:lpstr>
      <vt:lpstr>PowerPoint Presentation</vt:lpstr>
      <vt:lpstr>Social contagion </vt:lpstr>
      <vt:lpstr>Points to remember </vt:lpstr>
      <vt:lpstr>Relaxation </vt:lpstr>
      <vt:lpstr>Other resources </vt:lpstr>
      <vt:lpstr>Online resources </vt:lpstr>
      <vt:lpstr>References </vt:lpstr>
      <vt:lpstr>Support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mental health </dc:title>
  <dc:creator>Adarsh Tripathi</dc:creator>
  <cp:lastModifiedBy>Dr. A.nischal. Psy</cp:lastModifiedBy>
  <cp:revision>129</cp:revision>
  <dcterms:created xsi:type="dcterms:W3CDTF">2020-03-29T07:31:10Z</dcterms:created>
  <dcterms:modified xsi:type="dcterms:W3CDTF">2020-04-01T07:49:42Z</dcterms:modified>
</cp:coreProperties>
</file>